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60.jpg" ContentType="image/jpeg"/>
  <Override PartName="/ppt/media/image61.jpg" ContentType="image/jpeg"/>
  <Override PartName="/ppt/media/image62.jpg" ContentType="image/jpeg"/>
  <Override PartName="/ppt/media/image63.jpg" ContentType="image/jpeg"/>
  <Override PartName="/ppt/media/image64.jpg" ContentType="image/jpeg"/>
  <Override PartName="/ppt/media/image65.jpg" ContentType="image/jpeg"/>
  <Override PartName="/ppt/media/image66.jpg" ContentType="image/jpeg"/>
  <Override PartName="/ppt/media/image67.jpg" ContentType="image/jpeg"/>
  <Override PartName="/ppt/media/image68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2.jpg" ContentType="image/jpeg"/>
  <Override PartName="/ppt/media/image81.jpg" ContentType="image/jpeg"/>
  <Override PartName="/ppt/media/image82.jpg" ContentType="image/jpeg"/>
  <Override PartName="/ppt/media/image83.jpg" ContentType="image/jpeg"/>
  <Override PartName="/ppt/media/image84.jpg" ContentType="image/jpeg"/>
  <Override PartName="/ppt/media/image85.jpg" ContentType="image/jpeg"/>
  <Override PartName="/ppt/media/image86.jpg" ContentType="image/jpeg"/>
  <Override PartName="/ppt/media/image87.jpg" ContentType="image/jpeg"/>
  <Override PartName="/ppt/media/image88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media/image180.jpg" ContentType="image/jpeg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rts/chart1.xml" ContentType="application/vnd.openxmlformats-officedocument.drawingml.chart+xml"/>
  <Override PartName="/ppt/notesSlides/notesSlide92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media/image238.jpg" ContentType="image/gif"/>
  <Override PartName="/ppt/media/image285.jpg" ContentType="image/jpeg"/>
  <Override PartName="/ppt/media/image286.jpg" ContentType="image/jpeg"/>
  <Override PartName="/ppt/media/image287.jpg" ContentType="image/jpeg"/>
  <Override PartName="/ppt/media/image288.jpg" ContentType="image/jpeg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81"/>
  </p:notesMasterIdLst>
  <p:handoutMasterIdLst>
    <p:handoutMasterId r:id="rId182"/>
  </p:handoutMasterIdLst>
  <p:sldIdLst>
    <p:sldId id="1034" r:id="rId2"/>
    <p:sldId id="1035" r:id="rId3"/>
    <p:sldId id="1173" r:id="rId4"/>
    <p:sldId id="1214" r:id="rId5"/>
    <p:sldId id="1175" r:id="rId6"/>
    <p:sldId id="1176" r:id="rId7"/>
    <p:sldId id="1177" r:id="rId8"/>
    <p:sldId id="1269" r:id="rId9"/>
    <p:sldId id="1270" r:id="rId10"/>
    <p:sldId id="1180" r:id="rId11"/>
    <p:sldId id="1181" r:id="rId12"/>
    <p:sldId id="1182" r:id="rId13"/>
    <p:sldId id="1271" r:id="rId14"/>
    <p:sldId id="1220" r:id="rId15"/>
    <p:sldId id="1185" r:id="rId16"/>
    <p:sldId id="1186" r:id="rId17"/>
    <p:sldId id="1187" r:id="rId18"/>
    <p:sldId id="1188" r:id="rId19"/>
    <p:sldId id="1189" r:id="rId20"/>
    <p:sldId id="1190" r:id="rId21"/>
    <p:sldId id="1191" r:id="rId22"/>
    <p:sldId id="1192" r:id="rId23"/>
    <p:sldId id="1193" r:id="rId24"/>
    <p:sldId id="1194" r:id="rId25"/>
    <p:sldId id="1195" r:id="rId26"/>
    <p:sldId id="1196" r:id="rId27"/>
    <p:sldId id="1197" r:id="rId28"/>
    <p:sldId id="1198" r:id="rId29"/>
    <p:sldId id="1199" r:id="rId30"/>
    <p:sldId id="1200" r:id="rId31"/>
    <p:sldId id="1201" r:id="rId32"/>
    <p:sldId id="1202" r:id="rId33"/>
    <p:sldId id="1203" r:id="rId34"/>
    <p:sldId id="1204" r:id="rId35"/>
    <p:sldId id="1205" r:id="rId36"/>
    <p:sldId id="1206" r:id="rId37"/>
    <p:sldId id="1207" r:id="rId38"/>
    <p:sldId id="1208" r:id="rId39"/>
    <p:sldId id="1209" r:id="rId40"/>
    <p:sldId id="1210" r:id="rId41"/>
    <p:sldId id="1211" r:id="rId42"/>
    <p:sldId id="1212" r:id="rId43"/>
    <p:sldId id="1213" r:id="rId44"/>
    <p:sldId id="821" r:id="rId45"/>
    <p:sldId id="851" r:id="rId46"/>
    <p:sldId id="1044" r:id="rId47"/>
    <p:sldId id="852" r:id="rId48"/>
    <p:sldId id="1221" r:id="rId49"/>
    <p:sldId id="842" r:id="rId50"/>
    <p:sldId id="843" r:id="rId51"/>
    <p:sldId id="844" r:id="rId52"/>
    <p:sldId id="845" r:id="rId53"/>
    <p:sldId id="846" r:id="rId54"/>
    <p:sldId id="915" r:id="rId55"/>
    <p:sldId id="847" r:id="rId56"/>
    <p:sldId id="871" r:id="rId57"/>
    <p:sldId id="941" r:id="rId58"/>
    <p:sldId id="946" r:id="rId59"/>
    <p:sldId id="934" r:id="rId60"/>
    <p:sldId id="936" r:id="rId61"/>
    <p:sldId id="822" r:id="rId62"/>
    <p:sldId id="918" r:id="rId63"/>
    <p:sldId id="800" r:id="rId64"/>
    <p:sldId id="726" r:id="rId65"/>
    <p:sldId id="1027" r:id="rId66"/>
    <p:sldId id="1028" r:id="rId67"/>
    <p:sldId id="1029" r:id="rId68"/>
    <p:sldId id="1023" r:id="rId69"/>
    <p:sldId id="1030" r:id="rId70"/>
    <p:sldId id="1031" r:id="rId71"/>
    <p:sldId id="1032" r:id="rId72"/>
    <p:sldId id="1022" r:id="rId73"/>
    <p:sldId id="932" r:id="rId74"/>
    <p:sldId id="1021" r:id="rId75"/>
    <p:sldId id="1033" r:id="rId76"/>
    <p:sldId id="1024" r:id="rId77"/>
    <p:sldId id="916" r:id="rId78"/>
    <p:sldId id="917" r:id="rId79"/>
    <p:sldId id="1026" r:id="rId80"/>
    <p:sldId id="947" r:id="rId81"/>
    <p:sldId id="839" r:id="rId82"/>
    <p:sldId id="724" r:id="rId83"/>
    <p:sldId id="930" r:id="rId84"/>
    <p:sldId id="872" r:id="rId85"/>
    <p:sldId id="837" r:id="rId86"/>
    <p:sldId id="953" r:id="rId87"/>
    <p:sldId id="919" r:id="rId88"/>
    <p:sldId id="899" r:id="rId89"/>
    <p:sldId id="900" r:id="rId90"/>
    <p:sldId id="1154" r:id="rId91"/>
    <p:sldId id="902" r:id="rId92"/>
    <p:sldId id="903" r:id="rId93"/>
    <p:sldId id="905" r:id="rId94"/>
    <p:sldId id="955" r:id="rId95"/>
    <p:sldId id="925" r:id="rId96"/>
    <p:sldId id="906" r:id="rId97"/>
    <p:sldId id="907" r:id="rId98"/>
    <p:sldId id="908" r:id="rId99"/>
    <p:sldId id="909" r:id="rId100"/>
    <p:sldId id="910" r:id="rId101"/>
    <p:sldId id="926" r:id="rId102"/>
    <p:sldId id="865" r:id="rId103"/>
    <p:sldId id="927" r:id="rId104"/>
    <p:sldId id="911" r:id="rId105"/>
    <p:sldId id="935" r:id="rId106"/>
    <p:sldId id="913" r:id="rId107"/>
    <p:sldId id="957" r:id="rId108"/>
    <p:sldId id="928" r:id="rId109"/>
    <p:sldId id="931" r:id="rId110"/>
    <p:sldId id="929" r:id="rId111"/>
    <p:sldId id="922" r:id="rId112"/>
    <p:sldId id="876" r:id="rId113"/>
    <p:sldId id="1153" r:id="rId114"/>
    <p:sldId id="579" r:id="rId115"/>
    <p:sldId id="607" r:id="rId116"/>
    <p:sldId id="1216" r:id="rId117"/>
    <p:sldId id="1215" r:id="rId118"/>
    <p:sldId id="1218" r:id="rId119"/>
    <p:sldId id="1219" r:id="rId120"/>
    <p:sldId id="1155" r:id="rId121"/>
    <p:sldId id="1156" r:id="rId122"/>
    <p:sldId id="1157" r:id="rId123"/>
    <p:sldId id="1158" r:id="rId124"/>
    <p:sldId id="1159" r:id="rId125"/>
    <p:sldId id="1160" r:id="rId126"/>
    <p:sldId id="1161" r:id="rId127"/>
    <p:sldId id="1162" r:id="rId128"/>
    <p:sldId id="1163" r:id="rId129"/>
    <p:sldId id="1164" r:id="rId130"/>
    <p:sldId id="1165" r:id="rId131"/>
    <p:sldId id="1166" r:id="rId132"/>
    <p:sldId id="1167" r:id="rId133"/>
    <p:sldId id="1168" r:id="rId134"/>
    <p:sldId id="1169" r:id="rId135"/>
    <p:sldId id="1170" r:id="rId136"/>
    <p:sldId id="1171" r:id="rId137"/>
    <p:sldId id="1172" r:id="rId138"/>
    <p:sldId id="1076" r:id="rId139"/>
    <p:sldId id="1149" r:id="rId140"/>
    <p:sldId id="1135" r:id="rId141"/>
    <p:sldId id="1136" r:id="rId142"/>
    <p:sldId id="1137" r:id="rId143"/>
    <p:sldId id="1138" r:id="rId144"/>
    <p:sldId id="1139" r:id="rId145"/>
    <p:sldId id="1140" r:id="rId146"/>
    <p:sldId id="1141" r:id="rId147"/>
    <p:sldId id="1142" r:id="rId148"/>
    <p:sldId id="1143" r:id="rId149"/>
    <p:sldId id="1144" r:id="rId150"/>
    <p:sldId id="1145" r:id="rId151"/>
    <p:sldId id="1146" r:id="rId152"/>
    <p:sldId id="1147" r:id="rId153"/>
    <p:sldId id="1150" r:id="rId154"/>
    <p:sldId id="1078" r:id="rId155"/>
    <p:sldId id="1152" r:id="rId156"/>
    <p:sldId id="1246" r:id="rId157"/>
    <p:sldId id="1247" r:id="rId158"/>
    <p:sldId id="1248" r:id="rId159"/>
    <p:sldId id="1249" r:id="rId160"/>
    <p:sldId id="1250" r:id="rId161"/>
    <p:sldId id="1251" r:id="rId162"/>
    <p:sldId id="1252" r:id="rId163"/>
    <p:sldId id="1253" r:id="rId164"/>
    <p:sldId id="1254" r:id="rId165"/>
    <p:sldId id="1255" r:id="rId166"/>
    <p:sldId id="1256" r:id="rId167"/>
    <p:sldId id="1257" r:id="rId168"/>
    <p:sldId id="1258" r:id="rId169"/>
    <p:sldId id="1259" r:id="rId170"/>
    <p:sldId id="1260" r:id="rId171"/>
    <p:sldId id="1261" r:id="rId172"/>
    <p:sldId id="1262" r:id="rId173"/>
    <p:sldId id="1263" r:id="rId174"/>
    <p:sldId id="1264" r:id="rId175"/>
    <p:sldId id="1265" r:id="rId176"/>
    <p:sldId id="1266" r:id="rId177"/>
    <p:sldId id="1267" r:id="rId178"/>
    <p:sldId id="1268" r:id="rId179"/>
    <p:sldId id="1130" r:id="rId180"/>
  </p:sldIdLst>
  <p:sldSz cx="9906000" cy="6858000" type="A4"/>
  <p:notesSz cx="9144000" cy="6858000"/>
  <p:embeddedFontLst>
    <p:embeddedFont>
      <p:font typeface="Tahoma" panose="020B0604030504040204" pitchFamily="34" charset="0"/>
      <p:regular r:id="rId183"/>
      <p:bold r:id="rId184"/>
    </p:embeddedFont>
    <p:embeddedFont>
      <p:font typeface="Wingdings 2" panose="05020102010507070707" pitchFamily="18" charset="2"/>
      <p:regular r:id="rId185"/>
    </p:embeddedFont>
    <p:embeddedFont>
      <p:font typeface="나눔고딕" panose="020D0604000000000000" pitchFamily="50" charset="-127"/>
      <p:regular r:id="rId186"/>
      <p:bold r:id="rId187"/>
    </p:embeddedFont>
    <p:embeddedFont>
      <p:font typeface="나눔명조" panose="02020603020101020101" pitchFamily="18" charset="-127"/>
      <p:regular r:id="rId188"/>
      <p:bold r:id="rId189"/>
    </p:embeddedFont>
    <p:embeddedFont>
      <p:font typeface="맑은 고딕" panose="020B0503020000020004" pitchFamily="50" charset="-127"/>
      <p:regular r:id="rId190"/>
      <p:bold r:id="rId19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>
          <p15:clr>
            <a:srgbClr val="A4A3A4"/>
          </p15:clr>
        </p15:guide>
        <p15:guide id="2" orient="horz" pos="11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4065">
          <p15:clr>
            <a:srgbClr val="A4A3A4"/>
          </p15:clr>
        </p15:guide>
        <p15:guide id="5" orient="horz" pos="1207">
          <p15:clr>
            <a:srgbClr val="A4A3A4"/>
          </p15:clr>
        </p15:guide>
        <p15:guide id="6" pos="262">
          <p15:clr>
            <a:srgbClr val="A4A3A4"/>
          </p15:clr>
        </p15:guide>
        <p15:guide id="7" pos="2984">
          <p15:clr>
            <a:srgbClr val="A4A3A4"/>
          </p15:clr>
        </p15:guide>
        <p15:guide id="8" pos="444">
          <p15:clr>
            <a:srgbClr val="A4A3A4"/>
          </p15:clr>
        </p15:guide>
        <p15:guide id="10" pos="5388">
          <p15:clr>
            <a:srgbClr val="A4A3A4"/>
          </p15:clr>
        </p15:guide>
        <p15:guide id="12" pos="852">
          <p15:clr>
            <a:srgbClr val="A4A3A4"/>
          </p15:clr>
        </p15:guide>
        <p15:guide id="13" pos="3256">
          <p15:clr>
            <a:srgbClr val="A4A3A4"/>
          </p15:clr>
        </p15:guide>
        <p15:guide id="14" orient="horz" pos="1071">
          <p15:clr>
            <a:srgbClr val="A4A3A4"/>
          </p15:clr>
        </p15:guide>
        <p15:guide id="15" orient="horz" pos="1888">
          <p15:clr>
            <a:srgbClr val="A4A3A4"/>
          </p15:clr>
        </p15:guide>
        <p15:guide id="16" orient="horz" pos="4020">
          <p15:clr>
            <a:srgbClr val="A4A3A4"/>
          </p15:clr>
        </p15:guide>
        <p15:guide id="17" orient="horz" pos="3838">
          <p15:clr>
            <a:srgbClr val="A4A3A4"/>
          </p15:clr>
        </p15:guide>
        <p15:guide id="18" pos="3891">
          <p15:clr>
            <a:srgbClr val="A4A3A4"/>
          </p15:clr>
        </p15:guide>
        <p15:guide id="19" pos="1797">
          <p15:clr>
            <a:srgbClr val="A4A3A4"/>
          </p15:clr>
        </p15:guide>
        <p15:guide id="20" pos="398">
          <p15:clr>
            <a:srgbClr val="A4A3A4"/>
          </p15:clr>
        </p15:guide>
        <p15:guide id="21" orient="horz" pos="3078">
          <p15:clr>
            <a:srgbClr val="A4A3A4"/>
          </p15:clr>
        </p15:guide>
        <p15:guide id="22" orient="horz" pos="3521">
          <p15:clr>
            <a:srgbClr val="A4A3A4"/>
          </p15:clr>
        </p15:guide>
        <p15:guide id="23" orient="horz">
          <p15:clr>
            <a:srgbClr val="A4A3A4"/>
          </p15:clr>
        </p15:guide>
        <p15:guide id="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uschus" initials="c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C9C9C9"/>
    <a:srgbClr val="FF7A00"/>
    <a:srgbClr val="A7A7A7"/>
    <a:srgbClr val="B8B8B8"/>
    <a:srgbClr val="97C575"/>
    <a:srgbClr val="81B858"/>
    <a:srgbClr val="AED193"/>
    <a:srgbClr val="91C16D"/>
    <a:srgbClr val="E7E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9" autoAdjust="0"/>
    <p:restoredTop sz="94273" autoAdjust="0"/>
  </p:normalViewPr>
  <p:slideViewPr>
    <p:cSldViewPr>
      <p:cViewPr varScale="1">
        <p:scale>
          <a:sx n="116" d="100"/>
          <a:sy n="116" d="100"/>
        </p:scale>
        <p:origin x="102" y="966"/>
      </p:cViewPr>
      <p:guideLst>
        <p:guide orient="horz" pos="981"/>
        <p:guide orient="horz" pos="119"/>
        <p:guide orient="horz" pos="2160"/>
        <p:guide orient="horz" pos="4065"/>
        <p:guide orient="horz" pos="1207"/>
        <p:guide pos="262"/>
        <p:guide pos="2984"/>
        <p:guide pos="444"/>
        <p:guide pos="5388"/>
        <p:guide pos="852"/>
        <p:guide pos="3256"/>
        <p:guide orient="horz" pos="1071"/>
        <p:guide orient="horz" pos="1888"/>
        <p:guide orient="horz" pos="4020"/>
        <p:guide orient="horz" pos="3838"/>
        <p:guide pos="3891"/>
        <p:guide pos="1797"/>
        <p:guide pos="398"/>
        <p:guide orient="horz" pos="3078"/>
        <p:guide orient="horz" pos="3521"/>
        <p:guide orient="horz"/>
        <p:guide/>
      </p:guideLst>
    </p:cSldViewPr>
  </p:slideViewPr>
  <p:outlineViewPr>
    <p:cViewPr>
      <p:scale>
        <a:sx n="33" d="100"/>
        <a:sy n="33" d="100"/>
      </p:scale>
      <p:origin x="258" y="284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5646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font" Target="fonts/font9.fntdata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notesMaster" Target="notesMasters/notesMaster1.xml"/><Relationship Id="rId186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commentAuthors" Target="comment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handoutMaster" Target="handoutMasters/handoutMaster1.xml"/><Relationship Id="rId187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2.fntdata"/><Relationship Id="rId189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1111111199999911111111111111111111111111111111111111111111111199991191191199999999999999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22112222222101010101010112112222222222222222222222222222222222222222211101010101110111011101010101010101010101010101010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3311333333311111111111111311333333333333333333333333333333333333333331111111111111111111111111111111111111111111111111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1444444412121212121211411444444444444444444444444444444444444444441112121212111211121112121212121212121212121212121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0585197934607E-2"/>
          <c:y val="2.0671834625323595E-2"/>
          <c:w val="0.78836714699659416"/>
          <c:h val="0.894056847545219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매출액 (단위:백만원)</c:v>
                </c:pt>
              </c:strCache>
            </c:strRef>
          </c:tx>
          <c:spPr>
            <a:solidFill>
              <a:schemeClr val="accent1"/>
            </a:solidFill>
            <a:ln w="11905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6.9798493946354916E-3"/>
                  <c:y val="0.153671733818040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8B1-468B-A614-60BCC9C50290}"/>
                </c:ext>
              </c:extLst>
            </c:dLbl>
            <c:dLbl>
              <c:idx val="1"/>
              <c:layout>
                <c:manualLayout>
                  <c:x val="-6.3981213667718933E-17"/>
                  <c:y val="0.16035311354925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8B1-468B-A614-60BCC9C50290}"/>
                </c:ext>
              </c:extLst>
            </c:dLbl>
            <c:dLbl>
              <c:idx val="2"/>
              <c:layout>
                <c:manualLayout>
                  <c:x val="-3.4899246973177428E-3"/>
                  <c:y val="0.14030897435560197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1000" b="0" i="0" baseline="0" dirty="0"/>
                      <a:t> 4,872 </a:t>
                    </a:r>
                    <a:endParaRPr lang="en-US" altLang="en-US" sz="10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8B1-468B-A614-60BCC9C50290}"/>
                </c:ext>
              </c:extLst>
            </c:dLbl>
            <c:spPr>
              <a:noFill/>
              <a:ln w="23810">
                <a:noFill/>
              </a:ln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Sheet1!$D$1:$F$1</c:f>
              <c:strCache>
                <c:ptCount val="3"/>
                <c:pt idx="0">
                  <c:v>2011년</c:v>
                </c:pt>
                <c:pt idx="1">
                  <c:v>2012</c:v>
                </c:pt>
                <c:pt idx="2">
                  <c:v>2013</c:v>
                </c:pt>
              </c:strCache>
            </c:strRef>
          </c:cat>
          <c:val>
            <c:numRef>
              <c:f>Sheet1!$D$2:$F$2</c:f>
              <c:numCache>
                <c:formatCode>_(* #,##0_);_(* \(#,##0\);_(* "-"_);_(@_)</c:formatCode>
                <c:ptCount val="3"/>
                <c:pt idx="0">
                  <c:v>4141</c:v>
                </c:pt>
                <c:pt idx="1">
                  <c:v>4602</c:v>
                </c:pt>
                <c:pt idx="2">
                  <c:v>4872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1-468B-A614-60BCC9C502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613936"/>
        <c:axId val="179611696"/>
      </c:barChart>
      <c:catAx>
        <c:axId val="17961393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low"/>
        <c:spPr>
          <a:ln w="297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ko-KR"/>
          </a:p>
        </c:txPr>
        <c:crossAx val="17961169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79611696"/>
        <c:scaling>
          <c:orientation val="minMax"/>
        </c:scaling>
        <c:delete val="0"/>
        <c:axPos val="l"/>
        <c:majorGridlines>
          <c:spPr>
            <a:ln w="2976">
              <a:solidFill>
                <a:schemeClr val="tx1"/>
              </a:solidFill>
              <a:prstDash val="solid"/>
            </a:ln>
          </c:spPr>
        </c:majorGridlines>
        <c:numFmt formatCode="_(* #,##0_);_(* \(#,##0\);_(* &quot;-&quot;_);_(@_)" sourceLinked="1"/>
        <c:majorTickMark val="in"/>
        <c:minorTickMark val="none"/>
        <c:tickLblPos val="nextTo"/>
        <c:spPr>
          <a:ln w="297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ko-KR"/>
          </a:p>
        </c:txPr>
        <c:crossAx val="179613936"/>
        <c:crosses val="autoZero"/>
        <c:crossBetween val="between"/>
      </c:valAx>
      <c:spPr>
        <a:noFill/>
        <a:ln w="12700">
          <a:solidFill>
            <a:schemeClr val="tx1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22019913455363493"/>
          <c:y val="4.8061742261831172E-2"/>
          <c:w val="0.56644452018314095"/>
          <c:h val="9.7349481593797194E-2"/>
        </c:manualLayout>
      </c:layout>
      <c:overlay val="0"/>
      <c:spPr>
        <a:noFill/>
        <a:ln w="23810">
          <a:noFill/>
        </a:ln>
      </c:spPr>
    </c:legend>
    <c:plotVisOnly val="1"/>
    <c:dispBlanksAs val="gap"/>
    <c:showDLblsOverMax val="0"/>
  </c:chart>
  <c:spPr>
    <a:noFill/>
    <a:ln>
      <a:solidFill>
        <a:srgbClr val="1F497D">
          <a:lumMod val="40000"/>
          <a:lumOff val="60000"/>
          <a:alpha val="52000"/>
        </a:srgbClr>
      </a:solidFill>
    </a:ln>
    <a:effectLst>
      <a:outerShdw blurRad="50800" dir="5400000" algn="ctr" rotWithShape="0">
        <a:srgbClr val="000000">
          <a:alpha val="43137"/>
        </a:srgbClr>
      </a:outerShdw>
    </a:effectLst>
  </c:spPr>
  <c:txPr>
    <a:bodyPr/>
    <a:lstStyle/>
    <a:p>
      <a:pPr>
        <a:defRPr sz="900" b="0" i="0" u="none" strike="noStrike" baseline="0">
          <a:solidFill>
            <a:schemeClr val="tx1"/>
          </a:solidFill>
          <a:latin typeface="+mn-ea"/>
          <a:ea typeface="+mn-ea"/>
          <a:cs typeface="굴림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인력구성비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D07-4242-A797-C1D3311389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D07-4242-A797-C1D33113898C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D07-4242-A797-C1D33113898C}"/>
              </c:ext>
            </c:extLst>
          </c:dPt>
          <c:dPt>
            <c:idx val="3"/>
            <c:bubble3D val="0"/>
            <c:spPr>
              <a:solidFill>
                <a:srgbClr val="FFCC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D07-4242-A797-C1D33113898C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latin typeface="+mn-ea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D07-4242-A797-C1D33113898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D07-4242-A797-C1D3311389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관리</c:v>
                </c:pt>
                <c:pt idx="1">
                  <c:v>영업</c:v>
                </c:pt>
                <c:pt idx="2">
                  <c:v>기획</c:v>
                </c:pt>
                <c:pt idx="3">
                  <c:v>개발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3</c:v>
                </c:pt>
                <c:pt idx="3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D07-4242-A797-C1D3311389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ea typeface="나눔명조" panose="02020603020101020101" pitchFamily="18" charset="-127"/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r>
              <a:rPr lang="ko-KR" altLang="en-US" sz="1100" dirty="0">
                <a:latin typeface="+mn-ea"/>
                <a:ea typeface="+mn-ea"/>
              </a:rPr>
              <a:t>컨버전스 개발그룹 기술등급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개발자등급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69-439C-9D9D-032C5CE924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69-439C-9D9D-032C5CE9249F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69-439C-9D9D-032C5CE9249F}"/>
              </c:ext>
            </c:extLst>
          </c:dPt>
          <c:dPt>
            <c:idx val="3"/>
            <c:bubble3D val="0"/>
            <c:spPr>
              <a:solidFill>
                <a:srgbClr val="FFCC9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69-439C-9D9D-032C5CE9249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특급</c:v>
                </c:pt>
                <c:pt idx="1">
                  <c:v>고급</c:v>
                </c:pt>
                <c:pt idx="2">
                  <c:v>중급</c:v>
                </c:pt>
                <c:pt idx="3">
                  <c:v>초급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  <c:pt idx="2">
                  <c:v>5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569-439C-9D9D-032C5CE92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나눔명조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ea typeface="나눔명조" panose="02020603020101020101" pitchFamily="18" charset="-127"/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pPr>
            <a:r>
              <a:rPr lang="ko-KR" sz="1100" b="1" dirty="0">
                <a:latin typeface="+mn-ea"/>
                <a:ea typeface="+mn-ea"/>
              </a:rPr>
              <a:t>개발</a:t>
            </a:r>
            <a:r>
              <a:rPr lang="ko-KR" altLang="en-US" sz="1100" b="1" dirty="0">
                <a:latin typeface="+mn-ea"/>
                <a:ea typeface="+mn-ea"/>
              </a:rPr>
              <a:t>언어별 분류 </a:t>
            </a:r>
            <a:r>
              <a:rPr lang="en-US" altLang="ko-KR" sz="1100" b="1" dirty="0">
                <a:latin typeface="+mn-ea"/>
                <a:ea typeface="+mn-ea"/>
              </a:rPr>
              <a:t>(</a:t>
            </a:r>
            <a:r>
              <a:rPr lang="ko-KR" altLang="en-US" sz="1100" b="1">
                <a:latin typeface="+mn-ea"/>
                <a:ea typeface="+mn-ea"/>
              </a:rPr>
              <a:t>중복</a:t>
            </a:r>
            <a:r>
              <a:rPr lang="en-US" altLang="ko-KR" sz="1100" b="1" dirty="0">
                <a:latin typeface="+mn-ea"/>
                <a:ea typeface="+mn-ea"/>
              </a:rPr>
              <a:t>)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개발언어별 인력분포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5C-452F-A0D7-2519167A1B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5C-452F-A0D7-2519167A1B6F}"/>
              </c:ext>
            </c:extLst>
          </c:dPt>
          <c:dPt>
            <c:idx val="2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D5C-452F-A0D7-2519167A1B6F}"/>
              </c:ext>
            </c:extLst>
          </c:dPt>
          <c:dPt>
            <c:idx val="3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D5C-452F-A0D7-2519167A1B6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D5C-452F-A0D7-2519167A1B6F}"/>
              </c:ext>
            </c:extLst>
          </c:dPt>
          <c:dPt>
            <c:idx val="5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D5C-452F-A0D7-2519167A1B6F}"/>
              </c:ext>
            </c:extLst>
          </c:dPt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D5C-452F-A0D7-2519167A1B6F}"/>
                </c:ext>
              </c:extLst>
            </c:dLbl>
            <c:dLbl>
              <c:idx val="5"/>
              <c:layout>
                <c:manualLayout>
                  <c:x val="-5.9416998241090181E-2"/>
                  <c:y val="1.51288834908492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D5C-452F-A0D7-2519167A1B6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JAVA</c:v>
                </c:pt>
                <c:pt idx="1">
                  <c:v>C/C++</c:v>
                </c:pt>
                <c:pt idx="2">
                  <c:v>Python</c:v>
                </c:pt>
                <c:pt idx="3">
                  <c:v>App</c:v>
                </c:pt>
                <c:pt idx="4">
                  <c:v>DB/OCP</c:v>
                </c:pt>
                <c:pt idx="5">
                  <c:v>PHP/ASP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27</c:v>
                </c:pt>
                <c:pt idx="1">
                  <c:v>6</c:v>
                </c:pt>
                <c:pt idx="2">
                  <c:v>1</c:v>
                </c:pt>
                <c:pt idx="3">
                  <c:v>3</c:v>
                </c:pt>
                <c:pt idx="4">
                  <c:v>4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D5C-452F-A0D7-2519167A1B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</a:defRPr>
      </a:pPr>
      <a:endParaRPr lang="ko-K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>
                <a:latin typeface="굴림" pitchFamily="50" charset="-127"/>
              </a:defRPr>
            </a:lvl1pPr>
          </a:lstStyle>
          <a:p>
            <a:pPr>
              <a:defRPr/>
            </a:pPr>
            <a:fld id="{7E992C09-2103-4616-8E3B-6B7266E8F6C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049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14625" y="514350"/>
            <a:ext cx="371475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latinLnBrk="1" hangingPunct="1">
              <a:defRPr>
                <a:latin typeface="굴림" pitchFamily="50" charset="-127"/>
                <a:ea typeface="굴림" pitchFamily="50" charset="-127"/>
                <a:cs typeface="+mn-cs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>
                <a:latin typeface="굴림" pitchFamily="50" charset="-127"/>
              </a:defRPr>
            </a:lvl1pPr>
          </a:lstStyle>
          <a:p>
            <a:pPr>
              <a:defRPr/>
            </a:pPr>
            <a:fld id="{56D3784A-BD03-43C5-BAA3-FDF9768325A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43815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8901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280948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12107-8E15-4660-9E02-0C6DF8232E47}" type="slidenum">
              <a:rPr lang="ko-KR" altLang="en-US" smtClean="0">
                <a:solidFill>
                  <a:prstClr val="black"/>
                </a:solidFill>
              </a:rPr>
              <a:pPr/>
              <a:t>164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44596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12107-8E15-4660-9E02-0C6DF8232E47}" type="slidenum">
              <a:rPr lang="ko-KR" altLang="en-US" smtClean="0">
                <a:solidFill>
                  <a:prstClr val="black"/>
                </a:solidFill>
              </a:rPr>
              <a:pPr/>
              <a:t>165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66911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12107-8E15-4660-9E02-0C6DF8232E47}" type="slidenum">
              <a:rPr lang="ko-KR" altLang="en-US" smtClean="0">
                <a:solidFill>
                  <a:prstClr val="black"/>
                </a:solidFill>
              </a:rPr>
              <a:pPr/>
              <a:t>166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166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9988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7114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4524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3609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4906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9097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870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831354-DD78-4C56-9FC3-FB1027AF889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43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8477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0203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2764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4733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8461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5797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5797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8881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242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6076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33372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1021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430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4963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2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98063-B0C7-40D2-99AF-867E029C934F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82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8012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8562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8562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2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98063-B0C7-40D2-99AF-867E029C934F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827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2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98063-B0C7-40D2-99AF-867E029C934F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82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3340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8499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607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678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714625" y="514350"/>
            <a:ext cx="3714750" cy="25717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65400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18729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1841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2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98063-B0C7-40D2-99AF-867E029C934F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827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2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98063-B0C7-40D2-99AF-867E029C934F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82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84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4942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/>
          </a:p>
        </p:txBody>
      </p:sp>
      <p:sp>
        <p:nvSpPr>
          <p:cNvPr id="72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98063-B0C7-40D2-99AF-867E029C934F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71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86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60763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87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00761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88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00761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89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0076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4F71CC-E017-4E74-B3F7-CDAA0DE9875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671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90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61925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5409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endParaRPr kumimoji="0"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92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6192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2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98063-B0C7-40D2-99AF-867E029C934F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2254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94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60763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95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00761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endParaRPr kumimoji="0"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96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61925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97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57978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98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94630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99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170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68964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100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60763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101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5123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102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60763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103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5123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104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40437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105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40437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endParaRPr kumimoji="0"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106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6192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107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60763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108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24084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109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607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65016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08812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7962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60763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1543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05086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3284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2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98063-B0C7-40D2-99AF-867E029C934F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827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27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B98063-B0C7-40D2-99AF-867E029C934F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3827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430463" y="558800"/>
            <a:ext cx="4032250" cy="2792413"/>
          </a:xfrm>
          <a:ln/>
        </p:spPr>
      </p:sp>
      <p:sp>
        <p:nvSpPr>
          <p:cNvPr id="633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21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799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17330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775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9335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3369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5411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3471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8173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6858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127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1682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891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14625" y="514350"/>
            <a:ext cx="3714750" cy="2571750"/>
          </a:xfrm>
          <a:ln/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4F71CC-E017-4E74-B3F7-CDAA0DE9875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1207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31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B59FD8-283F-4198-8B17-43BD907C5931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928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42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B6FFFE-D221-45CF-BB71-D883AA2F29F0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778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421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B6FFFE-D221-45CF-BB71-D883AA2F29F0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60499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D3784A-BD03-43C5-BAA3-FDF9768325A9}" type="slidenum">
              <a:rPr lang="en-US" altLang="ko-KR" smtClean="0"/>
              <a:pPr>
                <a:defRPr/>
              </a:pPr>
              <a:t>153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010333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12107-8E15-4660-9E02-0C6DF8232E47}" type="slidenum">
              <a:rPr lang="ko-KR" altLang="en-US" smtClean="0">
                <a:solidFill>
                  <a:prstClr val="black"/>
                </a:solidFill>
              </a:rPr>
              <a:pPr/>
              <a:t>157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05012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12107-8E15-4660-9E02-0C6DF8232E47}" type="slidenum">
              <a:rPr lang="ko-KR" altLang="en-US" smtClean="0">
                <a:solidFill>
                  <a:prstClr val="black"/>
                </a:solidFill>
              </a:rPr>
              <a:pPr/>
              <a:t>158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5318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12107-8E15-4660-9E02-0C6DF8232E47}" type="slidenum">
              <a:rPr lang="ko-KR" altLang="en-US" smtClean="0">
                <a:solidFill>
                  <a:prstClr val="black"/>
                </a:solidFill>
              </a:rPr>
              <a:pPr/>
              <a:t>160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0829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12107-8E15-4660-9E02-0C6DF8232E47}" type="slidenum">
              <a:rPr lang="ko-KR" altLang="en-US" smtClean="0">
                <a:solidFill>
                  <a:prstClr val="black"/>
                </a:solidFill>
              </a:rPr>
              <a:pPr/>
              <a:t>161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62004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12107-8E15-4660-9E02-0C6DF8232E47}" type="slidenum">
              <a:rPr lang="ko-KR" altLang="en-US" smtClean="0">
                <a:solidFill>
                  <a:prstClr val="black"/>
                </a:solidFill>
              </a:rPr>
              <a:pPr/>
              <a:t>162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9247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12107-8E15-4660-9E02-0C6DF8232E47}" type="slidenum">
              <a:rPr lang="ko-KR" altLang="en-US" smtClean="0">
                <a:solidFill>
                  <a:prstClr val="black"/>
                </a:solidFill>
              </a:rPr>
              <a:pPr/>
              <a:t>163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7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53"/>
            <a:ext cx="9906000" cy="68634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520" y="6093296"/>
            <a:ext cx="1185625" cy="2199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1392" y="188640"/>
            <a:ext cx="1204150" cy="46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54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75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754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754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754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754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5289" y="38100"/>
            <a:ext cx="4501734" cy="533400"/>
          </a:xfrm>
        </p:spPr>
        <p:txBody>
          <a:bodyPr/>
          <a:lstStyle>
            <a:lvl1pPr>
              <a:defRPr sz="2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7942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3457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42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0664" y="2286000"/>
            <a:ext cx="7473950" cy="838200"/>
          </a:xfrm>
          <a:prstGeom prst="rect">
            <a:avLst/>
          </a:prstGeom>
        </p:spPr>
        <p:txBody>
          <a:bodyPr/>
          <a:lstStyle>
            <a:lvl1pPr>
              <a:defRPr sz="4200" smtClean="0"/>
            </a:lvl1pPr>
          </a:lstStyle>
          <a:p>
            <a:endParaRPr lang="en-US" altLang="ko-KR"/>
          </a:p>
        </p:txBody>
      </p:sp>
      <p:sp>
        <p:nvSpPr>
          <p:cNvPr id="1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664" y="3195638"/>
            <a:ext cx="7473950" cy="576262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101" b="1" smtClean="0"/>
            </a:lvl1pPr>
          </a:lstStyle>
          <a:p>
            <a:endParaRPr lang="ko-KR" altLang="en-US"/>
          </a:p>
        </p:txBody>
      </p:sp>
      <p:sp>
        <p:nvSpPr>
          <p:cNvPr id="6" name="직사각형 6"/>
          <p:cNvSpPr>
            <a:spLocks noChangeArrowheads="1"/>
          </p:cNvSpPr>
          <p:nvPr userDrawn="1"/>
        </p:nvSpPr>
        <p:spPr bwMode="auto">
          <a:xfrm>
            <a:off x="1825626" y="2812224"/>
            <a:ext cx="6254750" cy="128587"/>
          </a:xfrm>
          <a:prstGeom prst="rect">
            <a:avLst/>
          </a:prstGeom>
          <a:solidFill>
            <a:srgbClr val="FF7A00"/>
          </a:solidFill>
          <a:ln w="9525" algn="ctr">
            <a:solidFill>
              <a:srgbClr val="FF7A0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85725" indent="-85725" algn="ctr"/>
            <a:endParaRPr lang="ko-KR" altLang="en-US" sz="1800" dirty="0">
              <a:latin typeface="+mj-lt"/>
            </a:endParaRPr>
          </a:p>
        </p:txBody>
      </p:sp>
      <p:cxnSp>
        <p:nvCxnSpPr>
          <p:cNvPr id="7" name="직선 연결선 5"/>
          <p:cNvCxnSpPr>
            <a:cxnSpLocks noChangeShapeType="1"/>
          </p:cNvCxnSpPr>
          <p:nvPr userDrawn="1"/>
        </p:nvCxnSpPr>
        <p:spPr bwMode="auto">
          <a:xfrm>
            <a:off x="633421" y="2812208"/>
            <a:ext cx="8639175" cy="0"/>
          </a:xfrm>
          <a:prstGeom prst="line">
            <a:avLst/>
          </a:prstGeom>
          <a:noFill/>
          <a:ln w="19050" algn="ctr">
            <a:solidFill>
              <a:srgbClr val="EA002C"/>
            </a:solidFill>
            <a:round/>
            <a:headEnd/>
            <a:tailEnd/>
          </a:ln>
        </p:spPr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8913" y="16"/>
            <a:ext cx="3367087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899537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55" descr="1-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"/>
            <a:ext cx="9906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2"/>
          <p:cNvSpPr txBox="1">
            <a:spLocks noChangeArrowheads="1"/>
          </p:cNvSpPr>
          <p:nvPr userDrawn="1"/>
        </p:nvSpPr>
        <p:spPr bwMode="auto">
          <a:xfrm>
            <a:off x="4588645" y="6578601"/>
            <a:ext cx="766763" cy="246177"/>
          </a:xfrm>
          <a:prstGeom prst="rect">
            <a:avLst/>
          </a:prstGeom>
          <a:noFill/>
          <a:ln>
            <a:noFill/>
          </a:ln>
        </p:spPr>
        <p:txBody>
          <a:bodyPr lIns="91397" tIns="45698" rIns="91397" bIns="45698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Arial" charset="0"/>
                <a:ea typeface="HY태고딕" pitchFamily="18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Arial" charset="0"/>
                <a:ea typeface="HY태고딕" pitchFamily="18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Arial" charset="0"/>
                <a:ea typeface="HY태고딕" pitchFamily="18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Arial" charset="0"/>
                <a:ea typeface="HY태고딕" pitchFamily="18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Arial" charset="0"/>
                <a:ea typeface="HY태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HY태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HY태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HY태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charset="0"/>
                <a:ea typeface="HY태고딕" pitchFamily="18" charset="-127"/>
              </a:defRPr>
            </a:lvl9pPr>
          </a:lstStyle>
          <a:p>
            <a:pPr algn="ctr" eaLnBrk="1" hangingPunct="1">
              <a:defRPr/>
            </a:pPr>
            <a:fld id="{9DEB84EA-1321-48FD-9C56-07C718727B20}" type="slidenum">
              <a:rPr lang="ko-KR" altLang="en-US" sz="1000" b="1" smtClean="0">
                <a:latin typeface="맑은 고딕" pitchFamily="50" charset="-127"/>
                <a:ea typeface="맑은 고딕" pitchFamily="50" charset="-127"/>
              </a:rPr>
              <a:pPr algn="ctr" eaLnBrk="1" hangingPunct="1">
                <a:defRPr/>
              </a:pPr>
              <a:t>‹#›</a:t>
            </a:fld>
            <a:endParaRPr lang="en-US" altLang="ko-KR" sz="100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6531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 userDrawn="1"/>
        </p:nvGraphicFramePr>
        <p:xfrm>
          <a:off x="95366" y="116632"/>
          <a:ext cx="9701119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6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9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SKT</a:t>
                      </a:r>
                      <a:r>
                        <a:rPr lang="en-US" altLang="ko-KR" sz="800" b="1" baseline="0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– LBS </a:t>
                      </a:r>
                      <a:r>
                        <a:rPr lang="ko-KR" altLang="en-US" sz="800" b="1" baseline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안심 서비스 통합 </a:t>
                      </a:r>
                      <a:endParaRPr lang="en-US" altLang="ko-KR" sz="8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App Division</a:t>
                      </a:r>
                      <a:endParaRPr lang="ko-KR" altLang="en-US" sz="800" b="1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Free</a:t>
                      </a:r>
                      <a:r>
                        <a:rPr lang="en-US" altLang="ko-KR" sz="800" b="1" baseline="0" dirty="0">
                          <a:solidFill>
                            <a:srgbClr val="0070C0"/>
                          </a:solidFill>
                        </a:rPr>
                        <a:t> Version</a:t>
                      </a:r>
                      <a:endParaRPr lang="ko-KR" altLang="en-US"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Screen ID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Screen ID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Location</a:t>
                      </a:r>
                      <a:endParaRPr lang="ko-KR" altLang="en-US" sz="800" b="1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Location</a:t>
                      </a:r>
                      <a:endParaRPr lang="ko-KR" altLang="en-US" sz="800" b="1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 userDrawn="1"/>
        </p:nvSpPr>
        <p:spPr>
          <a:xfrm>
            <a:off x="95366" y="785793"/>
            <a:ext cx="9701120" cy="566754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466904" y="793241"/>
            <a:ext cx="2321116" cy="2047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75" b="1" dirty="0">
                <a:solidFill>
                  <a:prstClr val="black"/>
                </a:solidFill>
              </a:rPr>
              <a:t> D</a:t>
            </a:r>
            <a:r>
              <a:rPr lang="en-US" sz="975" b="1" dirty="0">
                <a:solidFill>
                  <a:prstClr val="black"/>
                </a:solidFill>
              </a:rPr>
              <a:t>escription</a:t>
            </a:r>
            <a:endParaRPr lang="ko-KR" altLang="en-US" sz="975" b="1" dirty="0">
              <a:solidFill>
                <a:prstClr val="black"/>
              </a:solidFill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7466903" y="785793"/>
            <a:ext cx="0" cy="56675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620578" y="793241"/>
            <a:ext cx="2321116" cy="2047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75" b="1" dirty="0">
                <a:solidFill>
                  <a:prstClr val="black"/>
                </a:solidFill>
              </a:rPr>
              <a:t> D</a:t>
            </a:r>
            <a:r>
              <a:rPr lang="en-US" sz="975" b="1" dirty="0">
                <a:solidFill>
                  <a:prstClr val="black"/>
                </a:solidFill>
              </a:rPr>
              <a:t>escription</a:t>
            </a:r>
            <a:endParaRPr lang="ko-KR" altLang="en-US" sz="975" b="1" dirty="0">
              <a:solidFill>
                <a:prstClr val="black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631912" y="785793"/>
            <a:ext cx="0" cy="56675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941693" y="785793"/>
            <a:ext cx="0" cy="56675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 userDrawn="1"/>
        </p:nvGraphicFramePr>
        <p:xfrm>
          <a:off x="95366" y="119296"/>
          <a:ext cx="554374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SKT</a:t>
                      </a:r>
                      <a:r>
                        <a:rPr lang="en-US" altLang="ko-KR" sz="800" b="1" baseline="0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 LBS </a:t>
                      </a:r>
                      <a:r>
                        <a:rPr lang="ko-KR" altLang="en-US" sz="800" b="1" baseline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안심 서비스 통합 </a:t>
                      </a:r>
                      <a:endParaRPr lang="en-US" altLang="ko-KR" sz="8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App Division</a:t>
                      </a:r>
                      <a:endParaRPr lang="ko-KR" altLang="en-US" sz="800" b="1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Free</a:t>
                      </a:r>
                      <a:r>
                        <a:rPr lang="en-US" altLang="ko-KR" sz="800" b="1" baseline="0" dirty="0">
                          <a:solidFill>
                            <a:srgbClr val="0070C0"/>
                          </a:solidFill>
                        </a:rPr>
                        <a:t> Version</a:t>
                      </a:r>
                      <a:endParaRPr lang="ko-KR" altLang="en-US"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 userDrawn="1"/>
        </p:nvGraphicFramePr>
        <p:xfrm>
          <a:off x="5639468" y="119296"/>
          <a:ext cx="4157016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Last update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2014-10-23</a:t>
                      </a:r>
                      <a:endParaRPr lang="ko-KR" altLang="en-US" sz="80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Page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9255070" y="124109"/>
            <a:ext cx="531403" cy="214314"/>
          </a:xfrm>
          <a:prstGeom prst="rect">
            <a:avLst/>
          </a:prstGeom>
        </p:spPr>
        <p:txBody>
          <a:bodyPr vert="horz" lIns="99060" tIns="49530" rIns="99060" bIns="4953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1E0F40-2C32-43A5-A138-4BFAB42ACC8B}" type="slidenum">
              <a:rPr lang="ko-KR" altLang="en-US" sz="867" b="1" smtClean="0">
                <a:solidFill>
                  <a:prstClr val="black"/>
                </a:solidFill>
              </a:rPr>
              <a:pPr/>
              <a:t>‹#›</a:t>
            </a:fld>
            <a:endParaRPr lang="ko-KR" altLang="en-US" sz="867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527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별도구성 - 로그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95366" y="785793"/>
            <a:ext cx="9701120" cy="566754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prstClr val="white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 userDrawn="1"/>
        </p:nvGraphicFramePr>
        <p:xfrm>
          <a:off x="95366" y="116632"/>
          <a:ext cx="970112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9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0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55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69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69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SKT</a:t>
                      </a:r>
                      <a:r>
                        <a:rPr lang="en-US" altLang="ko-KR" sz="800" b="1" baseline="0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 LBS </a:t>
                      </a:r>
                      <a:r>
                        <a:rPr lang="ko-KR" altLang="en-US" sz="800" b="1" baseline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안심 서비스 통합 </a:t>
                      </a:r>
                      <a:endParaRPr lang="en-US" altLang="ko-KR" sz="8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App Division</a:t>
                      </a:r>
                      <a:endParaRPr lang="ko-KR" altLang="en-US" sz="800" b="1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Free</a:t>
                      </a:r>
                      <a:r>
                        <a:rPr lang="en-US" altLang="ko-KR" sz="800" b="1" baseline="0" dirty="0">
                          <a:solidFill>
                            <a:srgbClr val="0070C0"/>
                          </a:solidFill>
                        </a:rPr>
                        <a:t> Version</a:t>
                      </a:r>
                      <a:endParaRPr lang="ko-KR" altLang="en-US"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Screen ID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>
                          <a:solidFill>
                            <a:schemeClr val="tx1"/>
                          </a:solidFill>
                          <a:latin typeface="+mn-ea"/>
                        </a:rPr>
                        <a:t>Last update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2014-10-23</a:t>
                      </a:r>
                      <a:endParaRPr lang="ko-KR" altLang="en-US" sz="80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Page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Location</a:t>
                      </a:r>
                      <a:endParaRPr lang="ko-KR" altLang="en-US" sz="800" b="1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 txBox="1">
            <a:spLocks/>
          </p:cNvSpPr>
          <p:nvPr userDrawn="1"/>
        </p:nvSpPr>
        <p:spPr>
          <a:xfrm>
            <a:off x="9255070" y="332656"/>
            <a:ext cx="531403" cy="214314"/>
          </a:xfrm>
          <a:prstGeom prst="rect">
            <a:avLst/>
          </a:prstGeom>
        </p:spPr>
        <p:txBody>
          <a:bodyPr vert="horz" lIns="99060" tIns="49530" rIns="99060" bIns="4953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1E0F40-2C32-43A5-A138-4BFAB42ACC8B}" type="slidenum">
              <a:rPr lang="ko-KR" altLang="en-US" sz="867" b="1" smtClean="0">
                <a:solidFill>
                  <a:prstClr val="black"/>
                </a:solidFill>
              </a:rPr>
              <a:pPr/>
              <a:t>‹#›</a:t>
            </a:fld>
            <a:endParaRPr lang="ko-KR" altLang="en-US" sz="867" b="1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620578" y="793241"/>
            <a:ext cx="2321116" cy="2047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75" b="1" dirty="0">
                <a:solidFill>
                  <a:prstClr val="black"/>
                </a:solidFill>
              </a:rPr>
              <a:t> D</a:t>
            </a:r>
            <a:r>
              <a:rPr lang="en-US" sz="975" b="1" dirty="0">
                <a:solidFill>
                  <a:prstClr val="black"/>
                </a:solidFill>
              </a:rPr>
              <a:t>escription</a:t>
            </a:r>
            <a:endParaRPr lang="ko-KR" altLang="en-US" sz="975" b="1" dirty="0">
              <a:solidFill>
                <a:prstClr val="black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631912" y="785793"/>
            <a:ext cx="0" cy="56675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941693" y="785793"/>
            <a:ext cx="0" cy="56675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2665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miu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 userDrawn="1"/>
        </p:nvGraphicFramePr>
        <p:xfrm>
          <a:off x="95366" y="116632"/>
          <a:ext cx="9701119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6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2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9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SKT</a:t>
                      </a:r>
                      <a:r>
                        <a:rPr lang="en-US" altLang="ko-KR" sz="800" b="1" baseline="0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– LBS </a:t>
                      </a:r>
                      <a:r>
                        <a:rPr lang="ko-KR" altLang="en-US" sz="800" b="1" baseline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안심 서비스 통합 </a:t>
                      </a:r>
                      <a:endParaRPr lang="en-US" altLang="ko-KR" sz="8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App Division</a:t>
                      </a:r>
                      <a:endParaRPr lang="ko-KR" altLang="en-US" sz="800" b="1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dirty="0">
                          <a:solidFill>
                            <a:srgbClr val="0070C0"/>
                          </a:solidFill>
                        </a:rPr>
                        <a:t>Free</a:t>
                      </a:r>
                      <a:r>
                        <a:rPr lang="en-US" altLang="ko-KR" sz="800" b="1" baseline="0" dirty="0">
                          <a:solidFill>
                            <a:srgbClr val="0070C0"/>
                          </a:solidFill>
                        </a:rPr>
                        <a:t> Version</a:t>
                      </a:r>
                      <a:endParaRPr lang="ko-KR" altLang="en-US"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Screen ID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Screen ID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Location</a:t>
                      </a:r>
                      <a:endParaRPr lang="ko-KR" altLang="en-US" sz="800" b="1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Location</a:t>
                      </a:r>
                      <a:endParaRPr lang="ko-KR" altLang="en-US" sz="800" b="1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 userDrawn="1"/>
        </p:nvSpPr>
        <p:spPr>
          <a:xfrm>
            <a:off x="95366" y="785793"/>
            <a:ext cx="9701120" cy="5667543"/>
          </a:xfrm>
          <a:prstGeom prst="rect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0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466904" y="793241"/>
            <a:ext cx="2321116" cy="2047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75" b="1" dirty="0">
                <a:solidFill>
                  <a:prstClr val="black"/>
                </a:solidFill>
              </a:rPr>
              <a:t> D</a:t>
            </a:r>
            <a:r>
              <a:rPr lang="en-US" sz="975" b="1" dirty="0">
                <a:solidFill>
                  <a:prstClr val="black"/>
                </a:solidFill>
              </a:rPr>
              <a:t>escription</a:t>
            </a:r>
            <a:endParaRPr lang="ko-KR" altLang="en-US" sz="975" b="1" dirty="0">
              <a:solidFill>
                <a:prstClr val="black"/>
              </a:solidFill>
            </a:endParaRPr>
          </a:p>
        </p:txBody>
      </p:sp>
      <p:cxnSp>
        <p:nvCxnSpPr>
          <p:cNvPr id="3" name="직선 연결선 2"/>
          <p:cNvCxnSpPr/>
          <p:nvPr userDrawn="1"/>
        </p:nvCxnSpPr>
        <p:spPr>
          <a:xfrm>
            <a:off x="7466903" y="785793"/>
            <a:ext cx="0" cy="56675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 userDrawn="1"/>
        </p:nvSpPr>
        <p:spPr>
          <a:xfrm>
            <a:off x="2620578" y="793241"/>
            <a:ext cx="2321116" cy="20479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975" b="1" dirty="0">
                <a:solidFill>
                  <a:prstClr val="black"/>
                </a:solidFill>
              </a:rPr>
              <a:t> D</a:t>
            </a:r>
            <a:r>
              <a:rPr lang="en-US" sz="975" b="1" dirty="0">
                <a:solidFill>
                  <a:prstClr val="black"/>
                </a:solidFill>
              </a:rPr>
              <a:t>escription</a:t>
            </a:r>
            <a:endParaRPr lang="ko-KR" altLang="en-US" sz="975" b="1" dirty="0">
              <a:solidFill>
                <a:prstClr val="black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2631912" y="785793"/>
            <a:ext cx="0" cy="56675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941693" y="785793"/>
            <a:ext cx="0" cy="56675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 userDrawn="1"/>
        </p:nvGraphicFramePr>
        <p:xfrm>
          <a:off x="95366" y="119296"/>
          <a:ext cx="5543743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3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18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3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Project Name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SKT</a:t>
                      </a:r>
                      <a:r>
                        <a:rPr lang="en-US" altLang="ko-KR" sz="800" b="1" baseline="0" dirty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 LBS </a:t>
                      </a:r>
                      <a:r>
                        <a:rPr lang="ko-KR" altLang="en-US" sz="800" b="1" baseline="0">
                          <a:solidFill>
                            <a:srgbClr val="0070C0"/>
                          </a:solidFill>
                          <a:latin typeface="맑은 고딕" pitchFamily="50" charset="-127"/>
                          <a:ea typeface="+mn-ea"/>
                        </a:rPr>
                        <a:t>안심 서비스 통합 </a:t>
                      </a:r>
                      <a:endParaRPr lang="en-US" altLang="ko-KR" sz="800" b="1" dirty="0">
                        <a:solidFill>
                          <a:srgbClr val="0070C0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App Division</a:t>
                      </a:r>
                      <a:endParaRPr lang="ko-KR" altLang="en-US" sz="800" b="1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800" b="1" baseline="0" dirty="0">
                          <a:solidFill>
                            <a:srgbClr val="0070C0"/>
                          </a:solidFill>
                        </a:rPr>
                        <a:t>Premium Version</a:t>
                      </a:r>
                      <a:endParaRPr lang="ko-KR" altLang="en-US" sz="800" b="1" dirty="0">
                        <a:solidFill>
                          <a:srgbClr val="0070C0"/>
                        </a:solidFill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 userDrawn="1"/>
        </p:nvGraphicFramePr>
        <p:xfrm>
          <a:off x="5639468" y="119296"/>
          <a:ext cx="4157016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Last update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2014-10-23</a:t>
                      </a:r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Page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99060" marR="9906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슬라이드 번호 개체 틀 5"/>
          <p:cNvSpPr txBox="1">
            <a:spLocks/>
          </p:cNvSpPr>
          <p:nvPr userDrawn="1"/>
        </p:nvSpPr>
        <p:spPr>
          <a:xfrm>
            <a:off x="9255070" y="124109"/>
            <a:ext cx="531403" cy="214314"/>
          </a:xfrm>
          <a:prstGeom prst="rect">
            <a:avLst/>
          </a:prstGeom>
        </p:spPr>
        <p:txBody>
          <a:bodyPr vert="horz" lIns="99060" tIns="49530" rIns="99060" bIns="4953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1E0F40-2C32-43A5-A138-4BFAB42ACC8B}" type="slidenum">
              <a:rPr lang="ko-KR" altLang="en-US" sz="867" b="1" smtClean="0">
                <a:solidFill>
                  <a:prstClr val="black"/>
                </a:solidFill>
              </a:rPr>
              <a:pPr/>
              <a:t>‹#›</a:t>
            </a:fld>
            <a:endParaRPr lang="ko-KR" altLang="en-US" sz="867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7288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1694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075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8111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BF90B3A-BB4A-41FF-A35A-48C7F644B6B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2019-06-03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7AD4FF51-84A2-42DE-8E50-C64F3152908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439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1" y="573394"/>
            <a:ext cx="9144000" cy="86793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0"/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5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4953002" y="68039"/>
            <a:ext cx="4571999" cy="453600"/>
          </a:xfrm>
        </p:spPr>
        <p:txBody>
          <a:bodyPr anchor="ctr">
            <a:noAutofit/>
          </a:bodyPr>
          <a:lstStyle>
            <a:lvl1pPr algn="r">
              <a:defRPr sz="1200" b="1" baseline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00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75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75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75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5" descr="1-2"/>
          <p:cNvPicPr>
            <a:picLocks noChangeAspect="1" noChangeArrowheads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95313" y="38100"/>
            <a:ext cx="313213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3050" y="1628775"/>
            <a:ext cx="9359900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31" name="Text Box 23"/>
          <p:cNvSpPr txBox="1">
            <a:spLocks noChangeArrowheads="1"/>
          </p:cNvSpPr>
          <p:nvPr/>
        </p:nvSpPr>
        <p:spPr bwMode="auto">
          <a:xfrm>
            <a:off x="8589963" y="6453188"/>
            <a:ext cx="863600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 eaLnBrk="1" latinLnBrk="1" hangingPunct="1">
              <a:defRPr/>
            </a:pPr>
            <a:fld id="{3A0E38D1-10AA-47EC-9AFE-1B59C23DCA89}" type="slidenum">
              <a:rPr lang="en-US" altLang="ko-KR" sz="1000" b="1">
                <a:ea typeface="맑은 고딕" pitchFamily="50" charset="-127"/>
              </a:rPr>
              <a:pPr algn="r" eaLnBrk="1" latinLnBrk="1" hangingPunct="1">
                <a:defRPr/>
              </a:pPr>
              <a:t>‹#›</a:t>
            </a:fld>
            <a:endParaRPr lang="en-US" altLang="ko-KR" sz="1000" b="1" dirty="0">
              <a:ea typeface="맑은 고딕" pitchFamily="50" charset="-127"/>
            </a:endParaRPr>
          </a:p>
        </p:txBody>
      </p:sp>
      <p:pic>
        <p:nvPicPr>
          <p:cNvPr id="14" name="Picture 9"/>
          <p:cNvPicPr>
            <a:picLocks noChangeAspect="1" noChangeArrowheads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9417496" y="203622"/>
            <a:ext cx="255587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480" y="6488842"/>
            <a:ext cx="799579" cy="32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584" r:id="rId1"/>
    <p:sldLayoutId id="2147485571" r:id="rId2"/>
    <p:sldLayoutId id="2147485572" r:id="rId3"/>
    <p:sldLayoutId id="2147485582" r:id="rId4"/>
    <p:sldLayoutId id="2147485605" r:id="rId5"/>
    <p:sldLayoutId id="2147485606" r:id="rId6"/>
    <p:sldLayoutId id="2147485607" r:id="rId7"/>
    <p:sldLayoutId id="2147485609" r:id="rId8"/>
    <p:sldLayoutId id="2147485610" r:id="rId9"/>
    <p:sldLayoutId id="2147485611" r:id="rId10"/>
    <p:sldLayoutId id="2147485614" r:id="rId11"/>
    <p:sldLayoutId id="2147485615" r:id="rId12"/>
    <p:sldLayoutId id="2147485616" r:id="rId13"/>
    <p:sldLayoutId id="2147485617" r:id="rId14"/>
    <p:sldLayoutId id="2147485618" r:id="rId15"/>
    <p:sldLayoutId id="2147485619" r:id="rId16"/>
    <p:sldLayoutId id="2147485620" r:id="rId17"/>
    <p:sldLayoutId id="2147485621" r:id="rId18"/>
    <p:sldLayoutId id="2147485622" r:id="rId19"/>
    <p:sldLayoutId id="2147485623" r:id="rId20"/>
    <p:sldLayoutId id="2147485624" r:id="rId21"/>
    <p:sldLayoutId id="2147485625" r:id="rId22"/>
    <p:sldLayoutId id="2147485626" r:id="rId23"/>
    <p:sldLayoutId id="2147485627" r:id="rId24"/>
    <p:sldLayoutId id="2147485628" r:id="rId25"/>
    <p:sldLayoutId id="2147485629" r:id="rId26"/>
    <p:sldLayoutId id="2147485630" r:id="rId27"/>
    <p:sldLayoutId id="2147485631" r:id="rId28"/>
    <p:sldLayoutId id="2147485632" r:id="rId29"/>
    <p:sldLayoutId id="2147485633" r:id="rId30"/>
    <p:sldLayoutId id="2147485634" r:id="rId31"/>
    <p:sldLayoutId id="2147485635" r:id="rId32"/>
    <p:sldLayoutId id="2147485636" r:id="rId33"/>
    <p:sldLayoutId id="2147485637" r:id="rId34"/>
    <p:sldLayoutId id="2147485638" r:id="rId35"/>
    <p:sldLayoutId id="2147485639" r:id="rId36"/>
    <p:sldLayoutId id="2147485640" r:id="rId37"/>
    <p:sldLayoutId id="2147485641" r:id="rId38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457200" algn="r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914400" algn="r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371600" algn="r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1828800" algn="r" rtl="0" fontAlgn="base" latinLnBrk="1">
        <a:spcBef>
          <a:spcPct val="0"/>
        </a:spcBef>
        <a:spcAft>
          <a:spcPct val="0"/>
        </a:spcAft>
        <a:defRPr kumimoji="1" sz="16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182563" indent="-182563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400" b="1">
          <a:solidFill>
            <a:schemeClr val="tx1"/>
          </a:solidFill>
          <a:latin typeface="+mn-lt"/>
          <a:ea typeface="+mn-ea"/>
          <a:cs typeface="+mn-cs"/>
        </a:defRPr>
      </a:lvl1pPr>
      <a:lvl2pPr marL="447675" indent="-85725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200">
          <a:solidFill>
            <a:schemeClr val="tx1"/>
          </a:solidFill>
          <a:latin typeface="+mn-lt"/>
          <a:ea typeface="+mn-ea"/>
        </a:defRPr>
      </a:lvl2pPr>
      <a:lvl3pPr marL="714375" indent="-87313" algn="l" rtl="0" eaLnBrk="0" fontAlgn="base" latinLnBrk="1" hangingPunct="0">
        <a:spcBef>
          <a:spcPct val="20000"/>
        </a:spcBef>
        <a:spcAft>
          <a:spcPct val="0"/>
        </a:spcAft>
        <a:buFont typeface="맑은 고딕" pitchFamily="50" charset="-127"/>
        <a:buChar char="-"/>
        <a:defRPr kumimoji="1" sz="1000">
          <a:solidFill>
            <a:schemeClr val="tx1"/>
          </a:solidFill>
          <a:latin typeface="+mn-lt"/>
          <a:ea typeface="+mn-ea"/>
        </a:defRPr>
      </a:lvl3pPr>
      <a:lvl4pPr marL="985838" indent="-92075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000">
          <a:solidFill>
            <a:schemeClr val="tx1"/>
          </a:solidFill>
          <a:latin typeface="+mn-lt"/>
          <a:ea typeface="+mn-ea"/>
        </a:defRPr>
      </a:lvl4pPr>
      <a:lvl5pPr marL="1254125" indent="-88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800">
          <a:solidFill>
            <a:schemeClr val="tx1"/>
          </a:solidFill>
          <a:latin typeface="+mn-lt"/>
          <a:ea typeface="+mn-ea"/>
        </a:defRPr>
      </a:lvl5pPr>
      <a:lvl6pPr marL="1711325" indent="-88900" algn="l" rtl="0" fontAlgn="base" latinLnBrk="1">
        <a:spcBef>
          <a:spcPct val="20000"/>
        </a:spcBef>
        <a:spcAft>
          <a:spcPct val="0"/>
        </a:spcAft>
        <a:buChar char="•"/>
        <a:defRPr kumimoji="1" sz="800">
          <a:solidFill>
            <a:schemeClr val="tx1"/>
          </a:solidFill>
          <a:latin typeface="+mn-lt"/>
          <a:ea typeface="+mn-ea"/>
        </a:defRPr>
      </a:lvl6pPr>
      <a:lvl7pPr marL="2168525" indent="-88900" algn="l" rtl="0" fontAlgn="base" latinLnBrk="1">
        <a:spcBef>
          <a:spcPct val="20000"/>
        </a:spcBef>
        <a:spcAft>
          <a:spcPct val="0"/>
        </a:spcAft>
        <a:buChar char="•"/>
        <a:defRPr kumimoji="1" sz="800">
          <a:solidFill>
            <a:schemeClr val="tx1"/>
          </a:solidFill>
          <a:latin typeface="+mn-lt"/>
          <a:ea typeface="+mn-ea"/>
        </a:defRPr>
      </a:lvl7pPr>
      <a:lvl8pPr marL="2625725" indent="-88900" algn="l" rtl="0" fontAlgn="base" latinLnBrk="1">
        <a:spcBef>
          <a:spcPct val="20000"/>
        </a:spcBef>
        <a:spcAft>
          <a:spcPct val="0"/>
        </a:spcAft>
        <a:buChar char="•"/>
        <a:defRPr kumimoji="1" sz="800">
          <a:solidFill>
            <a:schemeClr val="tx1"/>
          </a:solidFill>
          <a:latin typeface="+mn-lt"/>
          <a:ea typeface="+mn-ea"/>
        </a:defRPr>
      </a:lvl8pPr>
      <a:lvl9pPr marL="3082925" indent="-88900" algn="l" rtl="0" fontAlgn="base" latinLnBrk="1">
        <a:spcBef>
          <a:spcPct val="20000"/>
        </a:spcBef>
        <a:spcAft>
          <a:spcPct val="0"/>
        </a:spcAft>
        <a:buChar char="•"/>
        <a:defRPr kumimoji="1" sz="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jpeg"/><Relationship Id="rId4" Type="http://schemas.openxmlformats.org/officeDocument/2006/relationships/image" Target="../media/image19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jpeg"/><Relationship Id="rId7" Type="http://schemas.openxmlformats.org/officeDocument/2006/relationships/image" Target="../media/image207.jpeg"/><Relationship Id="rId12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jpeg"/><Relationship Id="rId10" Type="http://schemas.openxmlformats.org/officeDocument/2006/relationships/image" Target="../media/image210.png"/><Relationship Id="rId4" Type="http://schemas.openxmlformats.org/officeDocument/2006/relationships/image" Target="../media/image204.jpeg"/><Relationship Id="rId9" Type="http://schemas.openxmlformats.org/officeDocument/2006/relationships/image" Target="../media/image20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image" Target="../media/image140.png"/><Relationship Id="rId7" Type="http://schemas.openxmlformats.org/officeDocument/2006/relationships/image" Target="../media/image159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2.jpeg"/><Relationship Id="rId4" Type="http://schemas.openxmlformats.org/officeDocument/2006/relationships/image" Target="../media/image156.png"/><Relationship Id="rId9" Type="http://schemas.openxmlformats.org/officeDocument/2006/relationships/image" Target="../media/image16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jpeg"/><Relationship Id="rId13" Type="http://schemas.openxmlformats.org/officeDocument/2006/relationships/image" Target="../media/image222.jpeg"/><Relationship Id="rId18" Type="http://schemas.openxmlformats.org/officeDocument/2006/relationships/image" Target="../media/image227.jpeg"/><Relationship Id="rId26" Type="http://schemas.openxmlformats.org/officeDocument/2006/relationships/image" Target="../media/image234.jpeg"/><Relationship Id="rId3" Type="http://schemas.openxmlformats.org/officeDocument/2006/relationships/image" Target="../media/image212.jpeg"/><Relationship Id="rId21" Type="http://schemas.openxmlformats.org/officeDocument/2006/relationships/image" Target="../media/image230.jpeg"/><Relationship Id="rId7" Type="http://schemas.openxmlformats.org/officeDocument/2006/relationships/image" Target="../media/image216.jpeg"/><Relationship Id="rId12" Type="http://schemas.openxmlformats.org/officeDocument/2006/relationships/image" Target="../media/image221.jpeg"/><Relationship Id="rId17" Type="http://schemas.openxmlformats.org/officeDocument/2006/relationships/image" Target="../media/image226.gif"/><Relationship Id="rId25" Type="http://schemas.openxmlformats.org/officeDocument/2006/relationships/image" Target="../media/image233.gif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225.png"/><Relationship Id="rId20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gif"/><Relationship Id="rId24" Type="http://schemas.openxmlformats.org/officeDocument/2006/relationships/image" Target="../media/image232.jpeg"/><Relationship Id="rId5" Type="http://schemas.openxmlformats.org/officeDocument/2006/relationships/image" Target="../media/image214.jpeg"/><Relationship Id="rId15" Type="http://schemas.openxmlformats.org/officeDocument/2006/relationships/image" Target="../media/image224.jpeg"/><Relationship Id="rId23" Type="http://schemas.openxmlformats.org/officeDocument/2006/relationships/chart" Target="../charts/chart1.xml"/><Relationship Id="rId10" Type="http://schemas.openxmlformats.org/officeDocument/2006/relationships/image" Target="../media/image219.gif"/><Relationship Id="rId19" Type="http://schemas.openxmlformats.org/officeDocument/2006/relationships/image" Target="../media/image228.jpeg"/><Relationship Id="rId4" Type="http://schemas.openxmlformats.org/officeDocument/2006/relationships/image" Target="../media/image213.jpeg"/><Relationship Id="rId9" Type="http://schemas.openxmlformats.org/officeDocument/2006/relationships/image" Target="../media/image218.png"/><Relationship Id="rId14" Type="http://schemas.openxmlformats.org/officeDocument/2006/relationships/image" Target="../media/image223.jpeg"/><Relationship Id="rId22" Type="http://schemas.openxmlformats.org/officeDocument/2006/relationships/image" Target="../media/image231.jpeg"/><Relationship Id="rId27" Type="http://schemas.openxmlformats.org/officeDocument/2006/relationships/image" Target="../media/image235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emf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9.png"/><Relationship Id="rId4" Type="http://schemas.openxmlformats.org/officeDocument/2006/relationships/image" Target="../media/image238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jpeg"/><Relationship Id="rId18" Type="http://schemas.openxmlformats.org/officeDocument/2006/relationships/image" Target="../media/image261.jpe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" Type="http://schemas.openxmlformats.org/officeDocument/2006/relationships/image" Target="../media/image245.png"/><Relationship Id="rId16" Type="http://schemas.openxmlformats.org/officeDocument/2006/relationships/image" Target="../media/image259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9.png"/><Relationship Id="rId11" Type="http://schemas.openxmlformats.org/officeDocument/2006/relationships/image" Target="../media/image254.jpeg"/><Relationship Id="rId5" Type="http://schemas.openxmlformats.org/officeDocument/2006/relationships/image" Target="../media/image248.png"/><Relationship Id="rId15" Type="http://schemas.openxmlformats.org/officeDocument/2006/relationships/image" Target="../media/image258.png"/><Relationship Id="rId10" Type="http://schemas.openxmlformats.org/officeDocument/2006/relationships/image" Target="../media/image253.jpeg"/><Relationship Id="rId19" Type="http://schemas.openxmlformats.org/officeDocument/2006/relationships/image" Target="../media/image262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jpeg"/><Relationship Id="rId13" Type="http://schemas.openxmlformats.org/officeDocument/2006/relationships/image" Target="../media/image275.png"/><Relationship Id="rId18" Type="http://schemas.openxmlformats.org/officeDocument/2006/relationships/image" Target="../media/image280.jpeg"/><Relationship Id="rId3" Type="http://schemas.openxmlformats.org/officeDocument/2006/relationships/image" Target="../media/image265.jpeg"/><Relationship Id="rId21" Type="http://schemas.openxmlformats.org/officeDocument/2006/relationships/image" Target="../media/image283.jpeg"/><Relationship Id="rId7" Type="http://schemas.openxmlformats.org/officeDocument/2006/relationships/image" Target="../media/image269.jpeg"/><Relationship Id="rId12" Type="http://schemas.openxmlformats.org/officeDocument/2006/relationships/image" Target="../media/image274.png"/><Relationship Id="rId17" Type="http://schemas.openxmlformats.org/officeDocument/2006/relationships/image" Target="../media/image279.png"/><Relationship Id="rId2" Type="http://schemas.openxmlformats.org/officeDocument/2006/relationships/image" Target="../media/image264.png"/><Relationship Id="rId16" Type="http://schemas.openxmlformats.org/officeDocument/2006/relationships/image" Target="../media/image278.jpeg"/><Relationship Id="rId20" Type="http://schemas.openxmlformats.org/officeDocument/2006/relationships/image" Target="../media/image28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8.jpeg"/><Relationship Id="rId11" Type="http://schemas.openxmlformats.org/officeDocument/2006/relationships/image" Target="../media/image273.png"/><Relationship Id="rId5" Type="http://schemas.openxmlformats.org/officeDocument/2006/relationships/image" Target="../media/image267.png"/><Relationship Id="rId15" Type="http://schemas.openxmlformats.org/officeDocument/2006/relationships/image" Target="../media/image277.jpeg"/><Relationship Id="rId10" Type="http://schemas.openxmlformats.org/officeDocument/2006/relationships/image" Target="../media/image272.png"/><Relationship Id="rId19" Type="http://schemas.openxmlformats.org/officeDocument/2006/relationships/image" Target="../media/image281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6.jpeg"/><Relationship Id="rId22" Type="http://schemas.openxmlformats.org/officeDocument/2006/relationships/image" Target="../media/image284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90.png"/><Relationship Id="rId4" Type="http://schemas.microsoft.com/office/2007/relationships/hdphoto" Target="../media/hdphoto2.wdp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9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5.png"/><Relationship Id="rId4" Type="http://schemas.openxmlformats.org/officeDocument/2006/relationships/image" Target="../media/image29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3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00.jpeg"/><Relationship Id="rId4" Type="http://schemas.openxmlformats.org/officeDocument/2006/relationships/image" Target="../media/image299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02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04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307.jpeg"/><Relationship Id="rId4" Type="http://schemas.openxmlformats.org/officeDocument/2006/relationships/image" Target="../media/image306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0.png"/><Relationship Id="rId4" Type="http://schemas.openxmlformats.org/officeDocument/2006/relationships/image" Target="../media/image309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95.png"/><Relationship Id="rId4" Type="http://schemas.openxmlformats.org/officeDocument/2006/relationships/image" Target="../media/image310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13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jpeg"/><Relationship Id="rId2" Type="http://schemas.openxmlformats.org/officeDocument/2006/relationships/image" Target="../media/image314.jpe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7.jpeg"/><Relationship Id="rId4" Type="http://schemas.openxmlformats.org/officeDocument/2006/relationships/image" Target="../media/image316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jpeg"/><Relationship Id="rId2" Type="http://schemas.openxmlformats.org/officeDocument/2006/relationships/image" Target="../media/image321.jpeg"/><Relationship Id="rId1" Type="http://schemas.openxmlformats.org/officeDocument/2006/relationships/slideLayout" Target="../slideLayouts/slideLayout3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eg"/><Relationship Id="rId2" Type="http://schemas.openxmlformats.org/officeDocument/2006/relationships/image" Target="../media/image323.jpeg"/><Relationship Id="rId1" Type="http://schemas.openxmlformats.org/officeDocument/2006/relationships/slideLayout" Target="../slideLayouts/slideLayout3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jpe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36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://thenounproject.com/term/write/21211" TargetMode="External"/><Relationship Id="rId2" Type="http://schemas.openxmlformats.org/officeDocument/2006/relationships/image" Target="../media/image326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28.jpeg"/><Relationship Id="rId4" Type="http://schemas.openxmlformats.org/officeDocument/2006/relationships/image" Target="../media/image32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331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36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jpeg"/><Relationship Id="rId2" Type="http://schemas.openxmlformats.org/officeDocument/2006/relationships/image" Target="../media/image337.jpeg"/><Relationship Id="rId1" Type="http://schemas.openxmlformats.org/officeDocument/2006/relationships/slideLayout" Target="../slideLayouts/slideLayout3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3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4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6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0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Relationship Id="rId9" Type="http://schemas.openxmlformats.org/officeDocument/2006/relationships/image" Target="../media/image96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law.go.kr/lsEfInfoP.do?lsiSeq=137349#AJAX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news1.kr/articles/?1013866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jpeg"/><Relationship Id="rId18" Type="http://schemas.openxmlformats.org/officeDocument/2006/relationships/image" Target="../media/image119.jpeg"/><Relationship Id="rId3" Type="http://schemas.openxmlformats.org/officeDocument/2006/relationships/image" Target="../media/image104.png"/><Relationship Id="rId7" Type="http://schemas.openxmlformats.org/officeDocument/2006/relationships/image" Target="../media/image108.jpeg"/><Relationship Id="rId12" Type="http://schemas.openxmlformats.org/officeDocument/2006/relationships/image" Target="../media/image113.jpeg"/><Relationship Id="rId17" Type="http://schemas.openxmlformats.org/officeDocument/2006/relationships/image" Target="../media/image118.jpe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11" Type="http://schemas.openxmlformats.org/officeDocument/2006/relationships/image" Target="../media/image112.jpeg"/><Relationship Id="rId5" Type="http://schemas.openxmlformats.org/officeDocument/2006/relationships/image" Target="../media/image106.png"/><Relationship Id="rId15" Type="http://schemas.openxmlformats.org/officeDocument/2006/relationships/image" Target="../media/image116.jpeg"/><Relationship Id="rId10" Type="http://schemas.openxmlformats.org/officeDocument/2006/relationships/image" Target="../media/image111.jpeg"/><Relationship Id="rId19" Type="http://schemas.openxmlformats.org/officeDocument/2006/relationships/image" Target="../media/image120.jpeg"/><Relationship Id="rId4" Type="http://schemas.openxmlformats.org/officeDocument/2006/relationships/image" Target="../media/image105.png"/><Relationship Id="rId9" Type="http://schemas.openxmlformats.org/officeDocument/2006/relationships/image" Target="../media/image110.jpeg"/><Relationship Id="rId14" Type="http://schemas.openxmlformats.org/officeDocument/2006/relationships/image" Target="../media/image11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01.jpeg"/><Relationship Id="rId4" Type="http://schemas.openxmlformats.org/officeDocument/2006/relationships/image" Target="../media/image12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_33333333333777777777777777777777777777777777777777777333333333333333333333.xlsx"/><Relationship Id="rId13" Type="http://schemas.openxmlformats.org/officeDocument/2006/relationships/image" Target="../media/image128.emf"/><Relationship Id="rId18" Type="http://schemas.openxmlformats.org/officeDocument/2006/relationships/package" Target="../embeddings/Microsoft_Excel_____88888888888121212121212121212121212121212121212121212121212121212121212121212121212121212121212888888888888888888888.xlsx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25.emf"/><Relationship Id="rId12" Type="http://schemas.openxmlformats.org/officeDocument/2006/relationships/package" Target="../embeddings/Microsoft_Excel_____55555555555999999999999999999999999999999999999999999555555555555555555555.xlsx"/><Relationship Id="rId17" Type="http://schemas.openxmlformats.org/officeDocument/2006/relationships/image" Target="../media/image130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Microsoft_Excel_____77777777777111111111111111111111111111111111111111111111111111111111111111111111111111111111111777777777777777777777.xlsx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Excel_____22222222222666666666666666666666666666666666666666666222222222222222222222.xlsx"/><Relationship Id="rId11" Type="http://schemas.openxmlformats.org/officeDocument/2006/relationships/image" Target="../media/image127.emf"/><Relationship Id="rId5" Type="http://schemas.openxmlformats.org/officeDocument/2006/relationships/image" Target="../media/image124.emf"/><Relationship Id="rId15" Type="http://schemas.openxmlformats.org/officeDocument/2006/relationships/image" Target="../media/image129.emf"/><Relationship Id="rId10" Type="http://schemas.openxmlformats.org/officeDocument/2006/relationships/package" Target="../embeddings/Microsoft_Excel_____44444444444888888888888888888888888888888888888888888444444444444444444444.xlsx"/><Relationship Id="rId19" Type="http://schemas.openxmlformats.org/officeDocument/2006/relationships/image" Target="../media/image131.emf"/><Relationship Id="rId4" Type="http://schemas.openxmlformats.org/officeDocument/2006/relationships/package" Target="../embeddings/Microsoft_Excel_____11111111111555555555555555555555555555555555555555555111111111111111111111.xlsx"/><Relationship Id="rId9" Type="http://schemas.openxmlformats.org/officeDocument/2006/relationships/image" Target="../media/image126.emf"/><Relationship Id="rId14" Type="http://schemas.openxmlformats.org/officeDocument/2006/relationships/package" Target="../embeddings/Microsoft_Excel_____66666666666101010101010101010101010101010101010101010101010101010101010101010101010101010101010666666666666666666666.xls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eg"/><Relationship Id="rId4" Type="http://schemas.openxmlformats.org/officeDocument/2006/relationships/image" Target="../media/image137.jpe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3" Type="http://schemas.openxmlformats.org/officeDocument/2006/relationships/image" Target="../media/image140.png"/><Relationship Id="rId7" Type="http://schemas.openxmlformats.org/officeDocument/2006/relationships/image" Target="../media/image1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jpeg"/><Relationship Id="rId4" Type="http://schemas.openxmlformats.org/officeDocument/2006/relationships/image" Target="../media/image14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132.jpeg"/><Relationship Id="rId4" Type="http://schemas.openxmlformats.org/officeDocument/2006/relationships/image" Target="../media/image150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eg"/><Relationship Id="rId5" Type="http://schemas.openxmlformats.org/officeDocument/2006/relationships/image" Target="../media/image154.png"/><Relationship Id="rId4" Type="http://schemas.openxmlformats.org/officeDocument/2006/relationships/image" Target="../media/image153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image" Target="../media/image140.png"/><Relationship Id="rId7" Type="http://schemas.openxmlformats.org/officeDocument/2006/relationships/image" Target="../media/image15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2.jpeg"/><Relationship Id="rId4" Type="http://schemas.openxmlformats.org/officeDocument/2006/relationships/image" Target="../media/image156.png"/><Relationship Id="rId9" Type="http://schemas.openxmlformats.org/officeDocument/2006/relationships/image" Target="../media/image16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://thenounproject.com/term/write/21211" TargetMode="External"/><Relationship Id="rId3" Type="http://schemas.openxmlformats.org/officeDocument/2006/relationships/image" Target="../media/image172.png"/><Relationship Id="rId7" Type="http://schemas.openxmlformats.org/officeDocument/2006/relationships/image" Target="../media/image17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eg"/><Relationship Id="rId5" Type="http://schemas.openxmlformats.org/officeDocument/2006/relationships/image" Target="../media/image174.png"/><Relationship Id="rId10" Type="http://schemas.openxmlformats.org/officeDocument/2006/relationships/image" Target="../media/image178.png"/><Relationship Id="rId4" Type="http://schemas.openxmlformats.org/officeDocument/2006/relationships/image" Target="../media/image173.jpeg"/><Relationship Id="rId9" Type="http://schemas.openxmlformats.org/officeDocument/2006/relationships/image" Target="../media/image17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1" Type="http://schemas.openxmlformats.org/officeDocument/2006/relationships/image" Target="../media/image32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eg"/><Relationship Id="rId16" Type="http://schemas.openxmlformats.org/officeDocument/2006/relationships/image" Target="../media/image27.jpeg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23" Type="http://schemas.openxmlformats.org/officeDocument/2006/relationships/image" Target="../media/image34.jpeg"/><Relationship Id="rId10" Type="http://schemas.openxmlformats.org/officeDocument/2006/relationships/image" Target="../media/image21.jpeg"/><Relationship Id="rId19" Type="http://schemas.openxmlformats.org/officeDocument/2006/relationships/image" Target="../media/image30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Relationship Id="rId22" Type="http://schemas.openxmlformats.org/officeDocument/2006/relationships/image" Target="../media/image33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jpeg"/><Relationship Id="rId4" Type="http://schemas.openxmlformats.org/officeDocument/2006/relationships/image" Target="../media/image183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0.jpeg"/><Relationship Id="rId18" Type="http://schemas.openxmlformats.org/officeDocument/2006/relationships/image" Target="../media/image32.jpeg"/><Relationship Id="rId3" Type="http://schemas.openxmlformats.org/officeDocument/2006/relationships/image" Target="../media/image13.jpeg"/><Relationship Id="rId21" Type="http://schemas.openxmlformats.org/officeDocument/2006/relationships/image" Target="../media/image43.jpeg"/><Relationship Id="rId7" Type="http://schemas.openxmlformats.org/officeDocument/2006/relationships/image" Target="../media/image36.jpeg"/><Relationship Id="rId12" Type="http://schemas.openxmlformats.org/officeDocument/2006/relationships/image" Target="../media/image26.jpeg"/><Relationship Id="rId17" Type="http://schemas.openxmlformats.org/officeDocument/2006/relationships/image" Target="../media/image31.jpeg"/><Relationship Id="rId25" Type="http://schemas.microsoft.com/office/2007/relationships/hdphoto" Target="../media/hdphoto1.wdp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jpeg"/><Relationship Id="rId20" Type="http://schemas.openxmlformats.org/officeDocument/2006/relationships/image" Target="../media/image42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7.jpeg"/><Relationship Id="rId11" Type="http://schemas.openxmlformats.org/officeDocument/2006/relationships/image" Target="../media/image39.jpeg"/><Relationship Id="rId24" Type="http://schemas.openxmlformats.org/officeDocument/2006/relationships/image" Target="../media/image46.png"/><Relationship Id="rId5" Type="http://schemas.openxmlformats.org/officeDocument/2006/relationships/image" Target="../media/image35.jpeg"/><Relationship Id="rId15" Type="http://schemas.openxmlformats.org/officeDocument/2006/relationships/image" Target="../media/image29.jpeg"/><Relationship Id="rId23" Type="http://schemas.openxmlformats.org/officeDocument/2006/relationships/image" Target="../media/image45.png"/><Relationship Id="rId10" Type="http://schemas.openxmlformats.org/officeDocument/2006/relationships/image" Target="../media/image18.jpeg"/><Relationship Id="rId19" Type="http://schemas.openxmlformats.org/officeDocument/2006/relationships/image" Target="../media/image33.jpeg"/><Relationship Id="rId4" Type="http://schemas.openxmlformats.org/officeDocument/2006/relationships/image" Target="../media/image34.jpeg"/><Relationship Id="rId9" Type="http://schemas.openxmlformats.org/officeDocument/2006/relationships/image" Target="../media/image38.jpeg"/><Relationship Id="rId14" Type="http://schemas.openxmlformats.org/officeDocument/2006/relationships/image" Target="../media/image41.jpeg"/><Relationship Id="rId22" Type="http://schemas.openxmlformats.org/officeDocument/2006/relationships/image" Target="../media/image4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7.jpe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89.jpeg"/><Relationship Id="rId4" Type="http://schemas.openxmlformats.org/officeDocument/2006/relationships/image" Target="../media/image18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8214" y="3573916"/>
            <a:ext cx="5711948" cy="542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25" b="1" dirty="0">
                <a:solidFill>
                  <a:schemeClr val="accent1">
                    <a:alpha val="99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925" b="1" spc="-122" dirty="0">
                <a:solidFill>
                  <a:srgbClr val="E31836">
                    <a:alpha val="99000"/>
                  </a:srgbClr>
                </a:solidFill>
                <a:latin typeface="+mj-ea"/>
                <a:ea typeface="+mj-ea"/>
              </a:rPr>
              <a:t>SKT </a:t>
            </a:r>
            <a:r>
              <a:rPr lang="en-US" altLang="ko-KR" sz="2925" b="1" spc="-122">
                <a:solidFill>
                  <a:srgbClr val="E31836">
                    <a:alpha val="99000"/>
                  </a:srgbClr>
                </a:solidFill>
                <a:latin typeface="+mj-ea"/>
                <a:ea typeface="+mj-ea"/>
              </a:rPr>
              <a:t>LBS</a:t>
            </a:r>
            <a:r>
              <a:rPr lang="ko-KR" altLang="en-US" sz="2925" b="1" spc="-122">
                <a:solidFill>
                  <a:srgbClr val="E31836">
                    <a:alpha val="99000"/>
                  </a:srgbClr>
                </a:solidFill>
                <a:latin typeface="+mj-ea"/>
                <a:ea typeface="+mj-ea"/>
              </a:rPr>
              <a:t> </a:t>
            </a:r>
            <a:r>
              <a:rPr lang="ko-KR" altLang="en-US" sz="2925" b="1" spc="-122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안심 서비스 통합 </a:t>
            </a:r>
            <a:r>
              <a:rPr lang="ko-KR" altLang="en-US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시스템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6620" y="3951651"/>
            <a:ext cx="1721946" cy="642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75" b="1" dirty="0">
                <a:solidFill>
                  <a:srgbClr val="E31836"/>
                </a:solidFill>
                <a:latin typeface="+mj-ea"/>
                <a:ea typeface="+mj-ea"/>
              </a:rPr>
              <a:t> </a:t>
            </a:r>
            <a:r>
              <a:rPr lang="ko-KR" altLang="en-US" sz="3575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j-ea"/>
                <a:ea typeface="+mj-ea"/>
              </a:rPr>
              <a:t>제안서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1083" y="4646855"/>
            <a:ext cx="27394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spc="-122" dirty="0">
                <a:solidFill>
                  <a:srgbClr val="E31836"/>
                </a:solidFill>
                <a:latin typeface="+mj-ea"/>
                <a:ea typeface="+mj-ea"/>
              </a:rPr>
              <a:t> </a:t>
            </a:r>
            <a:r>
              <a:rPr lang="ko-KR" altLang="en-US" sz="1625" spc="-122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j-ea"/>
                <a:ea typeface="+mj-ea"/>
              </a:rPr>
              <a:t>㈜ 엠앤엘솔루션</a:t>
            </a:r>
            <a:r>
              <a:rPr lang="en-US" altLang="ko-KR" sz="1625" spc="-122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j-ea"/>
                <a:ea typeface="+mj-ea"/>
              </a:rPr>
              <a:t>. 2014.</a:t>
            </a:r>
            <a:r>
              <a:rPr lang="ko-KR" altLang="en-US" sz="1625" spc="-122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25" spc="-122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j-ea"/>
                <a:ea typeface="+mj-ea"/>
              </a:rPr>
              <a:t>10.</a:t>
            </a:r>
            <a:r>
              <a:rPr lang="ko-KR" altLang="en-US" sz="1625" spc="-122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25" spc="-122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j-ea"/>
                <a:ea typeface="+mj-ea"/>
              </a:rPr>
              <a:t>23.</a:t>
            </a:r>
            <a:endParaRPr lang="ko-KR" altLang="en-US" sz="1625" spc="-122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8199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auto">
          <a:xfrm>
            <a:off x="5318127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I. </a:t>
            </a:r>
            <a:r>
              <a:rPr lang="ko-KR" altLang="en-US" sz="1800" kern="0" dirty="0">
                <a:solidFill>
                  <a:schemeClr val="tx1"/>
                </a:solidFill>
                <a:latin typeface="+mn-ea"/>
                <a:ea typeface="+mn-ea"/>
              </a:rPr>
              <a:t>제안 개요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344488" y="14288"/>
            <a:ext cx="4756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 dirty="0">
                <a:latin typeface="+mn-ea"/>
                <a:ea typeface="+mn-ea"/>
              </a:rPr>
              <a:t>5. </a:t>
            </a:r>
            <a:r>
              <a:rPr lang="ko-KR" altLang="en-US" sz="1800" dirty="0">
                <a:latin typeface="+mn-ea"/>
                <a:ea typeface="+mn-ea"/>
              </a:rPr>
              <a:t>제안서비스 특장점</a:t>
            </a:r>
            <a:r>
              <a:rPr lang="en-US" altLang="ko-KR" sz="1800" dirty="0">
                <a:latin typeface="+mn-ea"/>
                <a:ea typeface="+mn-ea"/>
              </a:rPr>
              <a:t>(1/3)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Rectangle 157"/>
          <p:cNvSpPr>
            <a:spLocks noChangeArrowheads="1"/>
          </p:cNvSpPr>
          <p:nvPr/>
        </p:nvSpPr>
        <p:spPr bwMode="auto">
          <a:xfrm>
            <a:off x="433701" y="892053"/>
            <a:ext cx="9056373" cy="66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Free 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서비스는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공유 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시간 종료 시 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해당 위치 공유 정보를 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서버에서 완전 삭제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. </a:t>
            </a:r>
            <a:b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</a:b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(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데이터 보관을 원하는 사용자는 개인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Cloud 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저장 옵션 지원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.)</a:t>
            </a:r>
            <a:endParaRPr kumimoji="0" lang="ko-KR" altLang="en-US" sz="1477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884" y="1557338"/>
            <a:ext cx="7014433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368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264696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3. Interface Server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3.5 </a:t>
            </a:r>
            <a:r>
              <a:rPr lang="en-US" altLang="ko-KR" sz="1800"/>
              <a:t>Push </a:t>
            </a:r>
            <a:r>
              <a:rPr lang="en-US" altLang="ko-KR" sz="1800" dirty="0"/>
              <a:t>Service</a:t>
            </a:r>
            <a:r>
              <a:rPr lang="ko-KR" altLang="en-US" sz="1800" dirty="0"/>
              <a:t> 비교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027420"/>
              </p:ext>
            </p:extLst>
          </p:nvPr>
        </p:nvGraphicFramePr>
        <p:xfrm>
          <a:off x="415925" y="1988838"/>
          <a:ext cx="9061450" cy="44029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8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45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kern="12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GCM</a:t>
                      </a:r>
                      <a:endParaRPr lang="ko-KR" altLang="en-US" sz="10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kern="12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APNS</a:t>
                      </a:r>
                      <a:endParaRPr lang="ko-KR" altLang="en-US" sz="10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2012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26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(C2DM</a:t>
                      </a:r>
                      <a:r>
                        <a:rPr lang="ko-KR" altLang="en-US" sz="10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서비스 대체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2009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17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지원 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Android</a:t>
                      </a:r>
                      <a:r>
                        <a:rPr lang="en-US" altLang="ko-KR" sz="10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 8(</a:t>
                      </a:r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Froyo</a:t>
                      </a:r>
                      <a:r>
                        <a:rPr lang="en-US" altLang="ko-KR" sz="10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2.2)</a:t>
                      </a:r>
                      <a:r>
                        <a:rPr lang="ko-KR" altLang="en-US" sz="10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이상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iOS</a:t>
                      </a:r>
                      <a:r>
                        <a:rPr lang="en-US" altLang="ko-KR" sz="10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3.0</a:t>
                      </a:r>
                      <a:r>
                        <a:rPr lang="ko-KR" altLang="en-US" sz="10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이상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메시지 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json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json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메시지 최대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KByte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u="sng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256 Byte</a:t>
                      </a:r>
                      <a:endParaRPr lang="ko-KR" altLang="en-US" sz="1000" b="1" u="sng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메시지 저장 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2970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메시지 저장 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유지 시간 사용자정의 설정 가능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무제한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파기 일자 사용자정의 설정 가능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다중 발송자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(Project</a:t>
                      </a:r>
                      <a:r>
                        <a:rPr lang="en-US" altLang="ko-KR" sz="10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ID</a:t>
                      </a:r>
                      <a:r>
                        <a:rPr lang="ko-KR" altLang="en-US" sz="10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공유</a:t>
                      </a:r>
                      <a:r>
                        <a:rPr lang="en-US" altLang="ko-KR" sz="1000" kern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내외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4992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제약사항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메시지 전달과 순서를 보장하지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메시지 전달을 보장하지 않음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T-LBS App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에 알림 메시지를 전달하기 위한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Push Notification Service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는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Android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의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GCM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과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iOS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의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APNS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가 있으며 각 서비스의 특징은 아래와 같습니다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en-US" altLang="ko-KR" sz="100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14" name="직사각형 40"/>
          <p:cNvSpPr>
            <a:spLocks noChangeArrowheads="1"/>
          </p:cNvSpPr>
          <p:nvPr/>
        </p:nvSpPr>
        <p:spPr bwMode="auto">
          <a:xfrm>
            <a:off x="415925" y="1544965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/>
              <a:t>Push Notification Service</a:t>
            </a:r>
            <a:r>
              <a:rPr lang="ko-KR" altLang="en-US" sz="1400" b="1"/>
              <a:t> 비교</a:t>
            </a:r>
            <a:endParaRPr lang="ko-KR" altLang="en-US" sz="1400" b="1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15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489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IV.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시스템 구현 방안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07844"/>
              </p:ext>
            </p:extLst>
          </p:nvPr>
        </p:nvGraphicFramePr>
        <p:xfrm>
          <a:off x="6254750" y="1939925"/>
          <a:ext cx="2946400" cy="3983038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Application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API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Interface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 Web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4.1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주요 기능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 Admin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Migration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성능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&amp;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이중화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확장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292843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4. Web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PoC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4.1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주요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기능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4035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>
                <a:latin typeface="+mn-ea"/>
                <a:ea typeface="+mn-ea"/>
              </a:rPr>
              <a:t>Web PoC</a:t>
            </a:r>
            <a:r>
              <a:rPr kumimoji="0" lang="ko-KR" altLang="en-US" sz="1600" b="1">
                <a:latin typeface="+mn-ea"/>
                <a:ea typeface="+mn-ea"/>
              </a:rPr>
              <a:t>는 서비스 소개와 온라인 가입 기능을 제공하고 프리미엄 사용자에게 위치 보기와 </a:t>
            </a:r>
            <a:r>
              <a:rPr kumimoji="0" lang="en-US" altLang="ko-KR" sz="1600" b="1">
                <a:latin typeface="+mn-ea"/>
                <a:ea typeface="+mn-ea"/>
              </a:rPr>
              <a:t>Tracking History </a:t>
            </a:r>
            <a:r>
              <a:rPr kumimoji="0" lang="ko-KR" altLang="en-US" sz="1600" b="1">
                <a:latin typeface="+mn-ea"/>
                <a:ea typeface="+mn-ea"/>
              </a:rPr>
              <a:t>기능을 제공합니다</a:t>
            </a:r>
            <a:r>
              <a:rPr kumimoji="0" lang="en-US" altLang="ko-KR" sz="1600" b="1">
                <a:latin typeface="+mn-ea"/>
                <a:ea typeface="+mn-ea"/>
              </a:rPr>
              <a:t>.</a:t>
            </a:r>
            <a:endParaRPr kumimoji="0" lang="ko-KR" altLang="en-US" sz="1600" b="1" dirty="0">
              <a:latin typeface="+mn-ea"/>
              <a:ea typeface="+mn-ea"/>
            </a:endParaRPr>
          </a:p>
        </p:txBody>
      </p:sp>
      <p:sp>
        <p:nvSpPr>
          <p:cNvPr id="17" name="직사각형 40"/>
          <p:cNvSpPr>
            <a:spLocks noChangeArrowheads="1"/>
          </p:cNvSpPr>
          <p:nvPr/>
        </p:nvSpPr>
        <p:spPr bwMode="auto">
          <a:xfrm>
            <a:off x="415925" y="1362150"/>
            <a:ext cx="6985000" cy="34156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주요 기능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255611"/>
              </p:ext>
            </p:extLst>
          </p:nvPr>
        </p:nvGraphicFramePr>
        <p:xfrm>
          <a:off x="560513" y="1946569"/>
          <a:ext cx="3780000" cy="1564830"/>
        </p:xfrm>
        <a:graphic>
          <a:graphicData uri="http://schemas.openxmlformats.org/drawingml/2006/table">
            <a:tbl>
              <a:tblPr/>
              <a:tblGrid>
                <a:gridCol w="37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2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서비스 소개 및 이용안내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555"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2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200">
                          <a:latin typeface="+mn-ea"/>
                          <a:ea typeface="+mn-ea"/>
                        </a:rPr>
                        <a:t>서비스 소개</a:t>
                      </a:r>
                      <a:endParaRPr kumimoji="0" lang="en-US" altLang="ko-KR" sz="1200">
                        <a:latin typeface="+mn-ea"/>
                        <a:ea typeface="+mn-ea"/>
                      </a:endParaRP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서비스 이용 안내</a:t>
                      </a:r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Application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 다운로드 안내</a:t>
                      </a:r>
                      <a:endParaRPr lang="en-US" altLang="ko-KR" sz="1200" b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공지사항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/FAQ</a:t>
                      </a:r>
                      <a:r>
                        <a:rPr lang="ko-KR" altLang="en-US" sz="1200" b="0">
                          <a:solidFill>
                            <a:schemeClr val="tx1"/>
                          </a:solidFill>
                        </a:rPr>
                        <a:t> 조회</a:t>
                      </a:r>
                      <a:r>
                        <a:rPr lang="en-US" altLang="ko-KR" sz="1200" b="0" baseline="0">
                          <a:solidFill>
                            <a:schemeClr val="tx1"/>
                          </a:solidFill>
                        </a:rPr>
                        <a:t>, VOC</a:t>
                      </a:r>
                      <a:r>
                        <a:rPr lang="ko-KR" altLang="en-US" sz="1200" b="0" baseline="0">
                          <a:solidFill>
                            <a:schemeClr val="tx1"/>
                          </a:solidFill>
                        </a:rPr>
                        <a:t> 등록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27606"/>
              </p:ext>
            </p:extLst>
          </p:nvPr>
        </p:nvGraphicFramePr>
        <p:xfrm>
          <a:off x="560513" y="3655415"/>
          <a:ext cx="3780000" cy="1229104"/>
        </p:xfrm>
        <a:graphic>
          <a:graphicData uri="http://schemas.openxmlformats.org/drawingml/2006/table">
            <a:tbl>
              <a:tblPr/>
              <a:tblGrid>
                <a:gridCol w="37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666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사용자 정보 관리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443"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2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200">
                          <a:latin typeface="+mn-ea"/>
                          <a:ea typeface="+mn-ea"/>
                        </a:rPr>
                        <a:t>사용자 온라인 가입 신청</a:t>
                      </a:r>
                      <a:endParaRPr kumimoji="0" lang="en-US" altLang="ko-KR" sz="1200">
                        <a:latin typeface="+mn-ea"/>
                        <a:ea typeface="+mn-ea"/>
                      </a:endParaRPr>
                    </a:p>
                    <a:p>
                      <a:pPr marL="171450" indent="-171450" eaLnBrk="1" hangingPunct="1">
                        <a:lnSpc>
                          <a:spcPct val="12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200">
                          <a:latin typeface="+mn-ea"/>
                          <a:ea typeface="+mn-ea"/>
                        </a:rPr>
                        <a:t>프로파일 설정</a:t>
                      </a:r>
                      <a:endParaRPr kumimoji="0"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>
                          <a:latin typeface="+mn-ea"/>
                          <a:ea typeface="+mn-ea"/>
                        </a:rPr>
                        <a:t>사용자 가족 설정</a:t>
                      </a:r>
                      <a:endParaRPr kumimoji="0"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355358"/>
              </p:ext>
            </p:extLst>
          </p:nvPr>
        </p:nvGraphicFramePr>
        <p:xfrm>
          <a:off x="560512" y="5095575"/>
          <a:ext cx="3780000" cy="1296144"/>
        </p:xfrm>
        <a:graphic>
          <a:graphicData uri="http://schemas.openxmlformats.org/drawingml/2006/table">
            <a:tbl>
              <a:tblPr/>
              <a:tblGrid>
                <a:gridCol w="37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96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>
                          <a:solidFill>
                            <a:schemeClr val="tx1"/>
                          </a:solidFill>
                        </a:rPr>
                        <a:t>위치 보기 및 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</a:rPr>
                        <a:t>Tracking History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6459"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2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200">
                          <a:latin typeface="+mn-ea"/>
                          <a:ea typeface="+mn-ea"/>
                        </a:rPr>
                        <a:t>현재 위치 보기</a:t>
                      </a:r>
                      <a:endParaRPr kumimoji="0" lang="en-US" altLang="ko-KR" sz="1200">
                        <a:latin typeface="+mn-ea"/>
                        <a:ea typeface="+mn-ea"/>
                      </a:endParaRPr>
                    </a:p>
                    <a:p>
                      <a:pPr marL="171450" indent="-171450" eaLnBrk="1" hangingPunct="1">
                        <a:lnSpc>
                          <a:spcPct val="12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200">
                          <a:latin typeface="+mn-ea"/>
                          <a:ea typeface="+mn-ea"/>
                        </a:rPr>
                        <a:t>날짜별 </a:t>
                      </a:r>
                      <a:r>
                        <a:rPr kumimoji="0" lang="en-US" altLang="ko-KR" sz="1200">
                          <a:latin typeface="+mn-ea"/>
                          <a:ea typeface="+mn-ea"/>
                        </a:rPr>
                        <a:t>Tracking History</a:t>
                      </a:r>
                      <a:r>
                        <a:rPr kumimoji="0" lang="ko-KR" altLang="en-US" sz="1200">
                          <a:latin typeface="+mn-ea"/>
                          <a:ea typeface="+mn-ea"/>
                        </a:rPr>
                        <a:t> 보기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52"/>
          <p:cNvSpPr>
            <a:spLocks noChangeArrowheads="1"/>
          </p:cNvSpPr>
          <p:nvPr/>
        </p:nvSpPr>
        <p:spPr bwMode="auto">
          <a:xfrm>
            <a:off x="4664969" y="1913924"/>
            <a:ext cx="4752527" cy="4477795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>
              <a:solidFill>
                <a:srgbClr val="FFFFFF"/>
              </a:solidFill>
              <a:latin typeface="+mn-ea"/>
              <a:ea typeface="+mn-ea"/>
              <a:cs typeface="뫼비우스 Regular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6223434" y="1793427"/>
            <a:ext cx="1598838" cy="27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[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</a:rPr>
              <a:t>예시 화면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3" name="Line 3"/>
          <p:cNvSpPr>
            <a:spLocks noChangeShapeType="1"/>
          </p:cNvSpPr>
          <p:nvPr/>
        </p:nvSpPr>
        <p:spPr bwMode="auto">
          <a:xfrm flipV="1">
            <a:off x="415925" y="1722319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0299" y="2118911"/>
            <a:ext cx="3418151" cy="3070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539" y="4231479"/>
            <a:ext cx="3341268" cy="2013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5920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IV.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시스템 구현 방안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389355"/>
              </p:ext>
            </p:extLst>
          </p:nvPr>
        </p:nvGraphicFramePr>
        <p:xfrm>
          <a:off x="6254750" y="1939925"/>
          <a:ext cx="2946400" cy="3983038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Application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API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서버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Interface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 Web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 Admin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5.1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주요 기능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5.2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사용자 정보 관리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5.3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통계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5.4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Batch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처리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Migration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성능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&amp;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이중화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확장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5196221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5. Admin </a:t>
            </a:r>
            <a:r>
              <a:rPr lang="en-US" altLang="ko-KR" sz="1800" dirty="0" err="1">
                <a:solidFill>
                  <a:schemeClr val="tx1"/>
                </a:solidFill>
                <a:latin typeface="+mn-ea"/>
                <a:ea typeface="+mn-ea"/>
              </a:rPr>
              <a:t>PoC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&gt; 5.1 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주요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기능</a:t>
            </a:r>
          </a:p>
        </p:txBody>
      </p:sp>
      <p:sp>
        <p:nvSpPr>
          <p:cNvPr id="39" name="Text Box 256"/>
          <p:cNvSpPr txBox="1">
            <a:spLocks noChangeArrowheads="1"/>
          </p:cNvSpPr>
          <p:nvPr/>
        </p:nvSpPr>
        <p:spPr bwMode="auto">
          <a:xfrm>
            <a:off x="6686996" y="2486864"/>
            <a:ext cx="2780854" cy="53015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주요 서비스</a:t>
            </a:r>
            <a:r>
              <a:rPr kumimoji="0" lang="en-US" altLang="ko-KR" sz="1100" dirty="0">
                <a:latin typeface="+mn-ea"/>
                <a:ea typeface="+mn-ea"/>
              </a:rPr>
              <a:t>(Batch </a:t>
            </a:r>
            <a:r>
              <a:rPr kumimoji="0" lang="ko-KR" altLang="en-US" sz="1100" dirty="0">
                <a:latin typeface="+mn-ea"/>
                <a:ea typeface="+mn-ea"/>
              </a:rPr>
              <a:t>등</a:t>
            </a:r>
            <a:r>
              <a:rPr kumimoji="0" lang="en-US" altLang="ko-KR" sz="1100" dirty="0">
                <a:latin typeface="+mn-ea"/>
                <a:ea typeface="+mn-ea"/>
              </a:rPr>
              <a:t>)</a:t>
            </a:r>
            <a:r>
              <a:rPr kumimoji="0" lang="ko-KR" altLang="en-US" sz="1100" dirty="0">
                <a:latin typeface="+mn-ea"/>
                <a:ea typeface="+mn-ea"/>
              </a:rPr>
              <a:t> 실패 이력 조회</a:t>
            </a:r>
            <a:endParaRPr kumimoji="0" lang="en-US" altLang="ko-KR" sz="1100" dirty="0">
              <a:latin typeface="+mn-ea"/>
              <a:ea typeface="+mn-ea"/>
            </a:endParaRPr>
          </a:p>
        </p:txBody>
      </p:sp>
      <p:sp>
        <p:nvSpPr>
          <p:cNvPr id="43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시스템의 관리 및 운영을 위한 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Admin </a:t>
            </a:r>
            <a:r>
              <a:rPr kumimoji="0" lang="en-US" altLang="ko-KR" sz="1600" b="1" dirty="0" err="1">
                <a:solidFill>
                  <a:srgbClr val="000000"/>
                </a:solidFill>
                <a:latin typeface="+mn-ea"/>
                <a:ea typeface="+mn-ea"/>
              </a:rPr>
              <a:t>PoC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주요 기능</a:t>
            </a:r>
          </a:p>
        </p:txBody>
      </p:sp>
      <p:sp>
        <p:nvSpPr>
          <p:cNvPr id="44" name="직사각형 52"/>
          <p:cNvSpPr>
            <a:spLocks noChangeArrowheads="1"/>
          </p:cNvSpPr>
          <p:nvPr/>
        </p:nvSpPr>
        <p:spPr bwMode="auto">
          <a:xfrm>
            <a:off x="415925" y="1944607"/>
            <a:ext cx="2881313" cy="2565106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>
              <a:solidFill>
                <a:srgbClr val="FFFFFF"/>
              </a:solidFill>
              <a:latin typeface="+mn-ea"/>
              <a:ea typeface="+mn-ea"/>
              <a:cs typeface="뫼비우스 Regular"/>
            </a:endParaRPr>
          </a:p>
        </p:txBody>
      </p:sp>
      <p:sp>
        <p:nvSpPr>
          <p:cNvPr id="46" name="직사각형 45"/>
          <p:cNvSpPr>
            <a:spLocks noChangeArrowheads="1"/>
          </p:cNvSpPr>
          <p:nvPr/>
        </p:nvSpPr>
        <p:spPr bwMode="auto">
          <a:xfrm>
            <a:off x="701744" y="1815661"/>
            <a:ext cx="2197001" cy="27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[ </a:t>
            </a:r>
            <a:r>
              <a:rPr lang="ko-KR" altLang="en-US" b="1">
                <a:solidFill>
                  <a:srgbClr val="000000"/>
                </a:solidFill>
                <a:latin typeface="+mn-ea"/>
                <a:ea typeface="+mn-ea"/>
              </a:rPr>
              <a:t>관리자 및 설정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7" name="모서리가 둥근 직사각형 220"/>
          <p:cNvSpPr>
            <a:spLocks noChangeArrowheads="1"/>
          </p:cNvSpPr>
          <p:nvPr/>
        </p:nvSpPr>
        <p:spPr bwMode="auto">
          <a:xfrm>
            <a:off x="515938" y="2245729"/>
            <a:ext cx="2663825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100" b="1" dirty="0">
                <a:latin typeface="+mn-ea"/>
                <a:ea typeface="+mn-ea"/>
              </a:rPr>
              <a:t>관리자 및 권한 관리</a:t>
            </a:r>
          </a:p>
        </p:txBody>
      </p:sp>
      <p:sp>
        <p:nvSpPr>
          <p:cNvPr id="48" name="Text Box 256"/>
          <p:cNvSpPr txBox="1">
            <a:spLocks noChangeArrowheads="1"/>
          </p:cNvSpPr>
          <p:nvPr/>
        </p:nvSpPr>
        <p:spPr bwMode="auto">
          <a:xfrm>
            <a:off x="515938" y="2461629"/>
            <a:ext cx="2663825" cy="72072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관리자 관리</a:t>
            </a:r>
            <a:endParaRPr kumimoji="0" lang="en-US" altLang="ko-KR" sz="1100" dirty="0">
              <a:latin typeface="+mn-ea"/>
              <a:ea typeface="+mn-ea"/>
              <a:sym typeface="Wingdings 2" pitchFamily="18" charset="2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메뉴 접근 권한 관리</a:t>
            </a:r>
            <a:endParaRPr kumimoji="0" lang="en-US" altLang="ko-KR" sz="1100" dirty="0">
              <a:latin typeface="+mn-ea"/>
              <a:ea typeface="+mn-ea"/>
            </a:endParaRPr>
          </a:p>
        </p:txBody>
      </p:sp>
      <p:sp>
        <p:nvSpPr>
          <p:cNvPr id="49" name="모서리가 둥근 직사각형 220"/>
          <p:cNvSpPr>
            <a:spLocks noChangeArrowheads="1"/>
          </p:cNvSpPr>
          <p:nvPr/>
        </p:nvSpPr>
        <p:spPr bwMode="auto">
          <a:xfrm>
            <a:off x="501351" y="5084662"/>
            <a:ext cx="2663825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100" b="1" dirty="0">
                <a:latin typeface="+mn-ea"/>
                <a:ea typeface="+mn-ea"/>
              </a:rPr>
              <a:t>사용자 정보 관리</a:t>
            </a:r>
          </a:p>
        </p:txBody>
      </p:sp>
      <p:sp>
        <p:nvSpPr>
          <p:cNvPr id="50" name="Text Box 256"/>
          <p:cNvSpPr txBox="1">
            <a:spLocks noChangeArrowheads="1"/>
          </p:cNvSpPr>
          <p:nvPr/>
        </p:nvSpPr>
        <p:spPr bwMode="auto">
          <a:xfrm>
            <a:off x="501351" y="5300562"/>
            <a:ext cx="2663825" cy="72072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프리미엄 사용자 정보 관리</a:t>
            </a:r>
            <a:endParaRPr kumimoji="0" lang="en-US" altLang="ko-KR" sz="1100" dirty="0">
              <a:latin typeface="+mn-ea"/>
              <a:ea typeface="+mn-ea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프리미엄 구성원</a:t>
            </a:r>
            <a:r>
              <a:rPr kumimoji="0" lang="en-US" altLang="ko-KR" sz="1100" dirty="0">
                <a:latin typeface="+mn-ea"/>
                <a:ea typeface="+mn-ea"/>
              </a:rPr>
              <a:t>(</a:t>
            </a:r>
            <a:r>
              <a:rPr kumimoji="0" lang="ko-KR" altLang="en-US" sz="1100" dirty="0">
                <a:latin typeface="+mn-ea"/>
                <a:ea typeface="+mn-ea"/>
              </a:rPr>
              <a:t>가족</a:t>
            </a:r>
            <a:r>
              <a:rPr kumimoji="0" lang="en-US" altLang="ko-KR" sz="1100" dirty="0">
                <a:latin typeface="+mn-ea"/>
                <a:ea typeface="+mn-ea"/>
              </a:rPr>
              <a:t>) </a:t>
            </a:r>
            <a:r>
              <a:rPr kumimoji="0" lang="ko-KR" altLang="en-US" sz="1100" dirty="0">
                <a:latin typeface="+mn-ea"/>
                <a:ea typeface="+mn-ea"/>
              </a:rPr>
              <a:t>관리</a:t>
            </a:r>
            <a:endParaRPr kumimoji="0" lang="en-US" altLang="ko-KR" sz="1100" dirty="0">
              <a:latin typeface="+mn-ea"/>
              <a:ea typeface="+mn-ea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가입 상품정보 관리</a:t>
            </a:r>
            <a:endParaRPr kumimoji="0" lang="en-US" altLang="ko-KR" sz="1100" dirty="0">
              <a:latin typeface="+mn-ea"/>
              <a:ea typeface="+mn-ea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endParaRPr kumimoji="0" lang="en-US" altLang="ko-KR" sz="1100" dirty="0">
              <a:latin typeface="+mn-ea"/>
              <a:ea typeface="+mn-ea"/>
            </a:endParaRPr>
          </a:p>
        </p:txBody>
      </p:sp>
      <p:sp>
        <p:nvSpPr>
          <p:cNvPr id="51" name="모서리가 둥근 직사각형 220"/>
          <p:cNvSpPr>
            <a:spLocks noChangeArrowheads="1"/>
          </p:cNvSpPr>
          <p:nvPr/>
        </p:nvSpPr>
        <p:spPr bwMode="auto">
          <a:xfrm>
            <a:off x="3633612" y="2265480"/>
            <a:ext cx="2663825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100" b="1" dirty="0">
                <a:latin typeface="+mn-ea"/>
                <a:ea typeface="+mn-ea"/>
              </a:rPr>
              <a:t>위치 정보 관리</a:t>
            </a:r>
          </a:p>
        </p:txBody>
      </p:sp>
      <p:sp>
        <p:nvSpPr>
          <p:cNvPr id="52" name="Text Box 256"/>
          <p:cNvSpPr txBox="1">
            <a:spLocks noChangeArrowheads="1"/>
          </p:cNvSpPr>
          <p:nvPr/>
        </p:nvSpPr>
        <p:spPr bwMode="auto">
          <a:xfrm>
            <a:off x="3633612" y="2481380"/>
            <a:ext cx="2663825" cy="53563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사용자 위치 정보 이력 조회</a:t>
            </a:r>
            <a:endParaRPr kumimoji="0" lang="en-US" altLang="ko-KR" sz="1100" dirty="0">
              <a:latin typeface="+mn-ea"/>
              <a:ea typeface="+mn-ea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사용자 위치 정보 제공 이력 조회</a:t>
            </a:r>
            <a:endParaRPr kumimoji="0" lang="en-US" altLang="ko-KR" sz="1100" dirty="0">
              <a:latin typeface="+mn-ea"/>
              <a:ea typeface="+mn-ea"/>
            </a:endParaRPr>
          </a:p>
        </p:txBody>
      </p:sp>
      <p:sp>
        <p:nvSpPr>
          <p:cNvPr id="53" name="직사각형 52"/>
          <p:cNvSpPr>
            <a:spLocks noChangeArrowheads="1"/>
          </p:cNvSpPr>
          <p:nvPr/>
        </p:nvSpPr>
        <p:spPr bwMode="auto">
          <a:xfrm>
            <a:off x="408161" y="4783454"/>
            <a:ext cx="2881313" cy="1453858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>
              <a:solidFill>
                <a:srgbClr val="FFFFFF"/>
              </a:solidFill>
              <a:latin typeface="+mn-ea"/>
              <a:ea typeface="+mn-ea"/>
              <a:cs typeface="뫼비우스 Regular"/>
            </a:endParaRPr>
          </a:p>
        </p:txBody>
      </p:sp>
      <p:sp>
        <p:nvSpPr>
          <p:cNvPr id="54" name="직사각형 53"/>
          <p:cNvSpPr>
            <a:spLocks noChangeArrowheads="1"/>
          </p:cNvSpPr>
          <p:nvPr/>
        </p:nvSpPr>
        <p:spPr bwMode="auto">
          <a:xfrm>
            <a:off x="765219" y="4663355"/>
            <a:ext cx="2088232" cy="27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[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</a:rPr>
              <a:t>사용자 관리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5" name="직사각형 52"/>
          <p:cNvSpPr>
            <a:spLocks noChangeArrowheads="1"/>
          </p:cNvSpPr>
          <p:nvPr/>
        </p:nvSpPr>
        <p:spPr bwMode="auto">
          <a:xfrm>
            <a:off x="3511847" y="1954567"/>
            <a:ext cx="2881313" cy="2554553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>
              <a:solidFill>
                <a:srgbClr val="FFFFFF"/>
              </a:solidFill>
              <a:latin typeface="+mn-ea"/>
              <a:ea typeface="+mn-ea"/>
              <a:cs typeface="뫼비우스 Regular"/>
            </a:endParaRPr>
          </a:p>
        </p:txBody>
      </p:sp>
      <p:sp>
        <p:nvSpPr>
          <p:cNvPr id="56" name="직사각형 55"/>
          <p:cNvSpPr>
            <a:spLocks noChangeArrowheads="1"/>
          </p:cNvSpPr>
          <p:nvPr/>
        </p:nvSpPr>
        <p:spPr bwMode="auto">
          <a:xfrm>
            <a:off x="4248988" y="1811036"/>
            <a:ext cx="1352084" cy="27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[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</a:rPr>
              <a:t>위치 정보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9" name="모서리가 둥근 직사각형 220"/>
          <p:cNvSpPr>
            <a:spLocks noChangeArrowheads="1"/>
          </p:cNvSpPr>
          <p:nvPr/>
        </p:nvSpPr>
        <p:spPr bwMode="auto">
          <a:xfrm>
            <a:off x="3647217" y="3081622"/>
            <a:ext cx="2663825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100" b="1" dirty="0">
                <a:latin typeface="+mn-ea"/>
                <a:ea typeface="+mn-ea"/>
              </a:rPr>
              <a:t>Zone</a:t>
            </a:r>
            <a:r>
              <a:rPr lang="ko-KR" altLang="en-US" sz="1100" b="1">
                <a:latin typeface="+mn-ea"/>
                <a:ea typeface="+mn-ea"/>
              </a:rPr>
              <a:t> </a:t>
            </a:r>
            <a:r>
              <a:rPr lang="ko-KR" altLang="en-US" sz="1100" b="1" dirty="0">
                <a:latin typeface="+mn-ea"/>
                <a:ea typeface="+mn-ea"/>
              </a:rPr>
              <a:t>관리</a:t>
            </a:r>
          </a:p>
        </p:txBody>
      </p:sp>
      <p:sp>
        <p:nvSpPr>
          <p:cNvPr id="70" name="Text Box 256"/>
          <p:cNvSpPr txBox="1">
            <a:spLocks noChangeArrowheads="1"/>
          </p:cNvSpPr>
          <p:nvPr/>
        </p:nvSpPr>
        <p:spPr bwMode="auto">
          <a:xfrm>
            <a:off x="3647217" y="3297523"/>
            <a:ext cx="2663825" cy="26755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사용자 설정 </a:t>
            </a:r>
            <a:r>
              <a:rPr kumimoji="0" lang="en-US" altLang="ko-KR" sz="1100" dirty="0">
                <a:latin typeface="+mn-ea"/>
                <a:ea typeface="+mn-ea"/>
              </a:rPr>
              <a:t>Zone </a:t>
            </a:r>
            <a:r>
              <a:rPr kumimoji="0" lang="ko-KR" altLang="en-US" sz="1100" dirty="0">
                <a:latin typeface="+mn-ea"/>
                <a:ea typeface="+mn-ea"/>
              </a:rPr>
              <a:t>정보 관리</a:t>
            </a:r>
            <a:endParaRPr kumimoji="0" lang="en-US" altLang="ko-KR" sz="1100" dirty="0">
              <a:latin typeface="+mn-ea"/>
              <a:ea typeface="+mn-ea"/>
            </a:endParaRPr>
          </a:p>
        </p:txBody>
      </p:sp>
      <p:sp>
        <p:nvSpPr>
          <p:cNvPr id="71" name="모서리가 둥근 직사각형 220"/>
          <p:cNvSpPr>
            <a:spLocks noChangeArrowheads="1"/>
          </p:cNvSpPr>
          <p:nvPr/>
        </p:nvSpPr>
        <p:spPr bwMode="auto">
          <a:xfrm>
            <a:off x="515144" y="3068960"/>
            <a:ext cx="2663825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100" b="1" dirty="0">
                <a:latin typeface="+mn-ea"/>
                <a:ea typeface="+mn-ea"/>
              </a:rPr>
              <a:t>설정 정보 관리</a:t>
            </a:r>
          </a:p>
        </p:txBody>
      </p:sp>
      <p:sp>
        <p:nvSpPr>
          <p:cNvPr id="79" name="Text Box 256"/>
          <p:cNvSpPr txBox="1">
            <a:spLocks noChangeArrowheads="1"/>
          </p:cNvSpPr>
          <p:nvPr/>
        </p:nvSpPr>
        <p:spPr bwMode="auto">
          <a:xfrm>
            <a:off x="515144" y="3284861"/>
            <a:ext cx="2774330" cy="72008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공통 코드 관리</a:t>
            </a:r>
            <a:endParaRPr kumimoji="0" lang="en-US" altLang="ko-KR" sz="1100" dirty="0">
              <a:latin typeface="+mn-ea"/>
              <a:ea typeface="+mn-ea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>
                <a:latin typeface="+mn-ea"/>
                <a:ea typeface="+mn-ea"/>
              </a:rPr>
              <a:t>APP </a:t>
            </a:r>
            <a:r>
              <a:rPr kumimoji="0" lang="ko-KR" altLang="en-US" sz="1100">
                <a:latin typeface="+mn-ea"/>
                <a:ea typeface="+mn-ea"/>
              </a:rPr>
              <a:t>정보 관리</a:t>
            </a:r>
            <a:r>
              <a:rPr kumimoji="0" lang="en-US" altLang="ko-KR" sz="1100">
                <a:latin typeface="+mn-ea"/>
                <a:ea typeface="+mn-ea"/>
              </a:rPr>
              <a:t>(</a:t>
            </a:r>
            <a:r>
              <a:rPr kumimoji="0" lang="ko-KR" altLang="en-US" sz="1100" dirty="0">
                <a:latin typeface="+mn-ea"/>
                <a:ea typeface="+mn-ea"/>
              </a:rPr>
              <a:t>키</a:t>
            </a:r>
            <a:r>
              <a:rPr kumimoji="0" lang="en-US" altLang="ko-KR" sz="1100" dirty="0">
                <a:latin typeface="+mn-ea"/>
                <a:ea typeface="+mn-ea"/>
              </a:rPr>
              <a:t>, Android/IOS </a:t>
            </a:r>
            <a:r>
              <a:rPr kumimoji="0" lang="ko-KR" altLang="en-US" sz="1100" dirty="0">
                <a:latin typeface="+mn-ea"/>
                <a:ea typeface="+mn-ea"/>
              </a:rPr>
              <a:t>버전</a:t>
            </a:r>
            <a:r>
              <a:rPr kumimoji="0" lang="en-US" altLang="ko-KR" sz="1100" dirty="0">
                <a:latin typeface="+mn-ea"/>
                <a:ea typeface="+mn-ea"/>
              </a:rPr>
              <a:t>)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>
                <a:latin typeface="+mn-ea"/>
                <a:ea typeface="+mn-ea"/>
              </a:rPr>
              <a:t>API </a:t>
            </a:r>
            <a:r>
              <a:rPr kumimoji="0" lang="ko-KR" altLang="en-US" sz="1100">
                <a:latin typeface="+mn-ea"/>
                <a:ea typeface="+mn-ea"/>
              </a:rPr>
              <a:t>정보 관리</a:t>
            </a:r>
            <a:r>
              <a:rPr kumimoji="0" lang="en-US" altLang="ko-KR" sz="1100">
                <a:latin typeface="+mn-ea"/>
                <a:ea typeface="+mn-ea"/>
              </a:rPr>
              <a:t>(</a:t>
            </a:r>
            <a:r>
              <a:rPr kumimoji="0" lang="ko-KR" altLang="en-US" sz="1100" dirty="0">
                <a:latin typeface="+mn-ea"/>
                <a:ea typeface="+mn-ea"/>
              </a:rPr>
              <a:t>키</a:t>
            </a:r>
            <a:r>
              <a:rPr kumimoji="0" lang="en-US" altLang="ko-KR" sz="1100" dirty="0">
                <a:latin typeface="+mn-ea"/>
                <a:ea typeface="+mn-ea"/>
              </a:rPr>
              <a:t>, </a:t>
            </a:r>
            <a:r>
              <a:rPr kumimoji="0" lang="ko-KR" altLang="en-US" sz="1100" dirty="0">
                <a:latin typeface="+mn-ea"/>
                <a:ea typeface="+mn-ea"/>
              </a:rPr>
              <a:t>권한</a:t>
            </a:r>
            <a:r>
              <a:rPr kumimoji="0" lang="en-US" altLang="ko-KR" sz="1100" dirty="0">
                <a:latin typeface="+mn-ea"/>
                <a:ea typeface="+mn-ea"/>
              </a:rPr>
              <a:t>)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endParaRPr kumimoji="0" lang="en-US" altLang="ko-KR" sz="1100" dirty="0">
              <a:latin typeface="+mn-ea"/>
              <a:ea typeface="+mn-ea"/>
            </a:endParaRPr>
          </a:p>
        </p:txBody>
      </p:sp>
      <p:sp>
        <p:nvSpPr>
          <p:cNvPr id="88" name="직사각형 52"/>
          <p:cNvSpPr>
            <a:spLocks noChangeArrowheads="1"/>
          </p:cNvSpPr>
          <p:nvPr/>
        </p:nvSpPr>
        <p:spPr bwMode="auto">
          <a:xfrm>
            <a:off x="6566108" y="1944607"/>
            <a:ext cx="2881313" cy="2565109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>
              <a:solidFill>
                <a:srgbClr val="FFFFFF"/>
              </a:solidFill>
              <a:latin typeface="+mn-ea"/>
              <a:ea typeface="+mn-ea"/>
              <a:cs typeface="뫼비우스 Regular"/>
            </a:endParaRPr>
          </a:p>
        </p:txBody>
      </p:sp>
      <p:sp>
        <p:nvSpPr>
          <p:cNvPr id="89" name="직사각형 88"/>
          <p:cNvSpPr>
            <a:spLocks noChangeArrowheads="1"/>
          </p:cNvSpPr>
          <p:nvPr/>
        </p:nvSpPr>
        <p:spPr bwMode="auto">
          <a:xfrm>
            <a:off x="6940844" y="1808882"/>
            <a:ext cx="2088232" cy="27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[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</a:rPr>
              <a:t>운영 관리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0" name="모서리가 둥근 직사각형 220"/>
          <p:cNvSpPr>
            <a:spLocks noChangeArrowheads="1"/>
          </p:cNvSpPr>
          <p:nvPr/>
        </p:nvSpPr>
        <p:spPr bwMode="auto">
          <a:xfrm>
            <a:off x="6686996" y="2270964"/>
            <a:ext cx="2663825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100" b="1" dirty="0">
                <a:latin typeface="+mn-ea"/>
                <a:ea typeface="+mn-ea"/>
              </a:rPr>
              <a:t>서비스 상태 모니터링</a:t>
            </a:r>
          </a:p>
        </p:txBody>
      </p:sp>
      <p:sp>
        <p:nvSpPr>
          <p:cNvPr id="91" name="모서리가 둥근 직사각형 220"/>
          <p:cNvSpPr>
            <a:spLocks noChangeArrowheads="1"/>
          </p:cNvSpPr>
          <p:nvPr/>
        </p:nvSpPr>
        <p:spPr bwMode="auto">
          <a:xfrm>
            <a:off x="6671667" y="3078485"/>
            <a:ext cx="2663825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100" b="1" dirty="0">
                <a:latin typeface="+mn-ea"/>
                <a:ea typeface="+mn-ea"/>
              </a:rPr>
              <a:t>공지 사항</a:t>
            </a:r>
          </a:p>
        </p:txBody>
      </p:sp>
      <p:sp>
        <p:nvSpPr>
          <p:cNvPr id="92" name="Text Box 256"/>
          <p:cNvSpPr txBox="1">
            <a:spLocks noChangeArrowheads="1"/>
          </p:cNvSpPr>
          <p:nvPr/>
        </p:nvSpPr>
        <p:spPr bwMode="auto">
          <a:xfrm>
            <a:off x="6671667" y="3296821"/>
            <a:ext cx="2663825" cy="371425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>
                <a:latin typeface="+mn-ea"/>
                <a:ea typeface="+mn-ea"/>
              </a:rPr>
              <a:t>APP</a:t>
            </a:r>
            <a:r>
              <a:rPr kumimoji="0" lang="ko-KR" altLang="en-US" sz="1100" dirty="0">
                <a:latin typeface="+mn-ea"/>
                <a:ea typeface="+mn-ea"/>
              </a:rPr>
              <a:t>에 노출할 공지사항 관리</a:t>
            </a:r>
            <a:endParaRPr kumimoji="0" lang="en-US" altLang="ko-KR" sz="1100" dirty="0">
              <a:latin typeface="+mn-ea"/>
              <a:ea typeface="+mn-ea"/>
            </a:endParaRPr>
          </a:p>
        </p:txBody>
      </p:sp>
      <p:sp>
        <p:nvSpPr>
          <p:cNvPr id="93" name="모서리가 둥근 직사각형 220"/>
          <p:cNvSpPr>
            <a:spLocks noChangeArrowheads="1"/>
          </p:cNvSpPr>
          <p:nvPr/>
        </p:nvSpPr>
        <p:spPr bwMode="auto">
          <a:xfrm>
            <a:off x="3624375" y="5085183"/>
            <a:ext cx="2663825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100" b="1" dirty="0">
                <a:latin typeface="+mn-ea"/>
                <a:ea typeface="+mn-ea"/>
              </a:rPr>
              <a:t>SOS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94" name="Text Box 256"/>
          <p:cNvSpPr txBox="1">
            <a:spLocks noChangeArrowheads="1"/>
          </p:cNvSpPr>
          <p:nvPr/>
        </p:nvSpPr>
        <p:spPr bwMode="auto">
          <a:xfrm>
            <a:off x="3624375" y="5301084"/>
            <a:ext cx="2663825" cy="40929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>
                <a:latin typeface="+mn-ea"/>
                <a:ea typeface="+mn-ea"/>
              </a:rPr>
              <a:t>SOS </a:t>
            </a:r>
            <a:r>
              <a:rPr kumimoji="0" lang="ko-KR" altLang="en-US" sz="1100" dirty="0">
                <a:latin typeface="+mn-ea"/>
                <a:ea typeface="+mn-ea"/>
              </a:rPr>
              <a:t>실행 이력 조회</a:t>
            </a:r>
            <a:endParaRPr kumimoji="0" lang="en-US" altLang="ko-KR" sz="1100" dirty="0">
              <a:latin typeface="+mn-ea"/>
              <a:ea typeface="+mn-ea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>
                <a:latin typeface="+mn-ea"/>
                <a:ea typeface="+mn-ea"/>
              </a:rPr>
              <a:t>SOS </a:t>
            </a:r>
            <a:r>
              <a:rPr kumimoji="0" lang="ko-KR" altLang="en-US" sz="1100" dirty="0">
                <a:latin typeface="+mn-ea"/>
                <a:ea typeface="+mn-ea"/>
              </a:rPr>
              <a:t>연계 업체 출동 이력</a:t>
            </a:r>
            <a:endParaRPr kumimoji="0" lang="en-US" altLang="ko-KR" sz="1100" dirty="0">
              <a:latin typeface="+mn-ea"/>
              <a:ea typeface="+mn-ea"/>
            </a:endParaRPr>
          </a:p>
        </p:txBody>
      </p:sp>
      <p:sp>
        <p:nvSpPr>
          <p:cNvPr id="95" name="직사각형 52"/>
          <p:cNvSpPr>
            <a:spLocks noChangeArrowheads="1"/>
          </p:cNvSpPr>
          <p:nvPr/>
        </p:nvSpPr>
        <p:spPr bwMode="auto">
          <a:xfrm>
            <a:off x="3483560" y="4783453"/>
            <a:ext cx="2881313" cy="1453858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>
              <a:solidFill>
                <a:srgbClr val="FFFFFF"/>
              </a:solidFill>
              <a:latin typeface="+mn-ea"/>
              <a:ea typeface="+mn-ea"/>
              <a:cs typeface="뫼비우스 Regular"/>
            </a:endParaRPr>
          </a:p>
        </p:txBody>
      </p:sp>
      <p:sp>
        <p:nvSpPr>
          <p:cNvPr id="96" name="직사각형 95"/>
          <p:cNvSpPr>
            <a:spLocks noChangeArrowheads="1"/>
          </p:cNvSpPr>
          <p:nvPr/>
        </p:nvSpPr>
        <p:spPr bwMode="auto">
          <a:xfrm>
            <a:off x="4016896" y="4653135"/>
            <a:ext cx="1830926" cy="27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[ SOS]</a:t>
            </a: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7" name="모서리가 둥근 직사각형 220"/>
          <p:cNvSpPr>
            <a:spLocks noChangeArrowheads="1"/>
          </p:cNvSpPr>
          <p:nvPr/>
        </p:nvSpPr>
        <p:spPr bwMode="auto">
          <a:xfrm>
            <a:off x="6671667" y="5085183"/>
            <a:ext cx="2663825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100" b="1">
                <a:latin typeface="+mn-ea"/>
                <a:ea typeface="+mn-ea"/>
              </a:rPr>
              <a:t>통계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98" name="Text Box 256"/>
          <p:cNvSpPr txBox="1">
            <a:spLocks noChangeArrowheads="1"/>
          </p:cNvSpPr>
          <p:nvPr/>
        </p:nvSpPr>
        <p:spPr bwMode="auto">
          <a:xfrm>
            <a:off x="6671667" y="5301083"/>
            <a:ext cx="2733448" cy="72020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사용자 가입 현황 통계</a:t>
            </a:r>
            <a:endParaRPr kumimoji="0" lang="en-US" altLang="ko-KR" sz="1100" dirty="0">
              <a:latin typeface="+mn-ea"/>
              <a:ea typeface="+mn-ea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100" dirty="0">
                <a:latin typeface="+mn-ea"/>
                <a:ea typeface="+mn-ea"/>
              </a:rPr>
              <a:t>주요 서비스 이용 현황 통계</a:t>
            </a:r>
            <a:endParaRPr kumimoji="0" lang="en-US" altLang="ko-KR" sz="1100" dirty="0">
              <a:latin typeface="+mn-ea"/>
              <a:ea typeface="+mn-ea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>
                <a:latin typeface="+mn-ea"/>
                <a:ea typeface="+mn-ea"/>
              </a:rPr>
              <a:t>VOC </a:t>
            </a:r>
            <a:r>
              <a:rPr kumimoji="0" lang="ko-KR" altLang="en-US" sz="1100" dirty="0">
                <a:latin typeface="+mn-ea"/>
                <a:ea typeface="+mn-ea"/>
              </a:rPr>
              <a:t>현황 통계</a:t>
            </a:r>
            <a:endParaRPr kumimoji="0" lang="en-US" altLang="ko-KR" sz="1100" dirty="0">
              <a:latin typeface="+mn-ea"/>
              <a:ea typeface="+mn-ea"/>
            </a:endParaRPr>
          </a:p>
        </p:txBody>
      </p:sp>
      <p:sp>
        <p:nvSpPr>
          <p:cNvPr id="99" name="직사각형 40"/>
          <p:cNvSpPr>
            <a:spLocks noChangeArrowheads="1"/>
          </p:cNvSpPr>
          <p:nvPr/>
        </p:nvSpPr>
        <p:spPr bwMode="auto">
          <a:xfrm>
            <a:off x="415925" y="1296760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주요 기능</a:t>
            </a:r>
          </a:p>
        </p:txBody>
      </p:sp>
      <p:sp>
        <p:nvSpPr>
          <p:cNvPr id="100" name="Line 3"/>
          <p:cNvSpPr>
            <a:spLocks noChangeShapeType="1"/>
          </p:cNvSpPr>
          <p:nvPr/>
        </p:nvSpPr>
        <p:spPr bwMode="auto">
          <a:xfrm flipV="1">
            <a:off x="415925" y="1667909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101" name="직사각형 52"/>
          <p:cNvSpPr>
            <a:spLocks noChangeArrowheads="1"/>
          </p:cNvSpPr>
          <p:nvPr/>
        </p:nvSpPr>
        <p:spPr bwMode="auto">
          <a:xfrm>
            <a:off x="6565751" y="4785374"/>
            <a:ext cx="2881313" cy="1451937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>
              <a:solidFill>
                <a:srgbClr val="FFFFFF"/>
              </a:solidFill>
              <a:latin typeface="+mn-ea"/>
              <a:ea typeface="+mn-ea"/>
              <a:cs typeface="뫼비우스 Regular"/>
            </a:endParaRPr>
          </a:p>
        </p:txBody>
      </p:sp>
      <p:sp>
        <p:nvSpPr>
          <p:cNvPr id="102" name="직사각형 101"/>
          <p:cNvSpPr>
            <a:spLocks noChangeArrowheads="1"/>
          </p:cNvSpPr>
          <p:nvPr/>
        </p:nvSpPr>
        <p:spPr bwMode="auto">
          <a:xfrm>
            <a:off x="7319739" y="4655056"/>
            <a:ext cx="1255436" cy="27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[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</a:rPr>
              <a:t>통계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3" name="모서리가 둥근 직사각형 220"/>
          <p:cNvSpPr>
            <a:spLocks noChangeArrowheads="1"/>
          </p:cNvSpPr>
          <p:nvPr/>
        </p:nvSpPr>
        <p:spPr bwMode="auto">
          <a:xfrm>
            <a:off x="6665326" y="3789040"/>
            <a:ext cx="2663825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100" b="1" dirty="0">
                <a:latin typeface="+mn-ea"/>
                <a:ea typeface="+mn-ea"/>
              </a:rPr>
              <a:t>VOC </a:t>
            </a:r>
            <a:r>
              <a:rPr lang="ko-KR" altLang="en-US" sz="1100" b="1" dirty="0">
                <a:latin typeface="+mn-ea"/>
                <a:ea typeface="+mn-ea"/>
              </a:rPr>
              <a:t>관리</a:t>
            </a:r>
          </a:p>
        </p:txBody>
      </p:sp>
      <p:sp>
        <p:nvSpPr>
          <p:cNvPr id="104" name="Text Box 256"/>
          <p:cNvSpPr txBox="1">
            <a:spLocks noChangeArrowheads="1"/>
          </p:cNvSpPr>
          <p:nvPr/>
        </p:nvSpPr>
        <p:spPr bwMode="auto">
          <a:xfrm>
            <a:off x="6665326" y="4004941"/>
            <a:ext cx="2663825" cy="29999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100" dirty="0">
                <a:latin typeface="+mn-ea"/>
                <a:ea typeface="+mn-ea"/>
              </a:rPr>
              <a:t>APP</a:t>
            </a:r>
            <a:r>
              <a:rPr kumimoji="0" lang="ko-KR" altLang="en-US" sz="1100" dirty="0">
                <a:latin typeface="+mn-ea"/>
                <a:ea typeface="+mn-ea"/>
              </a:rPr>
              <a:t>을 통해 등록된 </a:t>
            </a:r>
            <a:r>
              <a:rPr kumimoji="0" lang="en-US" altLang="ko-KR" sz="1100" dirty="0">
                <a:latin typeface="+mn-ea"/>
                <a:ea typeface="+mn-ea"/>
              </a:rPr>
              <a:t>VOC </a:t>
            </a:r>
            <a:r>
              <a:rPr kumimoji="0" lang="ko-KR" altLang="en-US" sz="1100" dirty="0">
                <a:latin typeface="+mn-ea"/>
                <a:ea typeface="+mn-ea"/>
              </a:rPr>
              <a:t>조회</a:t>
            </a:r>
            <a:r>
              <a:rPr kumimoji="0" lang="en-US" altLang="ko-KR" sz="1100" dirty="0">
                <a:latin typeface="+mn-ea"/>
                <a:ea typeface="+mn-ea"/>
              </a:rPr>
              <a:t>/</a:t>
            </a:r>
            <a:r>
              <a:rPr kumimoji="0" lang="ko-KR" altLang="en-US" sz="1100" dirty="0">
                <a:latin typeface="+mn-ea"/>
                <a:ea typeface="+mn-ea"/>
              </a:rPr>
              <a:t>답변</a:t>
            </a:r>
            <a:endParaRPr kumimoji="0" lang="en-US" altLang="ko-KR" sz="1100" dirty="0">
              <a:latin typeface="+mn-ea"/>
              <a:ea typeface="+mn-ea"/>
            </a:endParaRPr>
          </a:p>
        </p:txBody>
      </p:sp>
      <p:sp>
        <p:nvSpPr>
          <p:cNvPr id="40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558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5. Admin </a:t>
            </a:r>
            <a:r>
              <a:rPr lang="en-US" altLang="ko-KR" sz="1800" dirty="0" err="1">
                <a:solidFill>
                  <a:schemeClr val="tx1"/>
                </a:solidFill>
                <a:latin typeface="+mn-ea"/>
              </a:rPr>
              <a:t>PoC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5.2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사용자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정보 관리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7107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Admin </a:t>
            </a:r>
            <a:r>
              <a:rPr kumimoji="0" lang="en-US" altLang="ko-KR" sz="1600" b="1" dirty="0" err="1">
                <a:solidFill>
                  <a:srgbClr val="000000"/>
                </a:solidFill>
                <a:latin typeface="+mn-ea"/>
                <a:ea typeface="+mn-ea"/>
              </a:rPr>
              <a:t>PoC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를 통해 사용자 정보를 관리할 수 있는 </a:t>
            </a:r>
            <a:r>
              <a:rPr kumimoji="0" lang="ko-KR" altLang="en-US" sz="1600" b="1">
                <a:solidFill>
                  <a:srgbClr val="000000"/>
                </a:solidFill>
                <a:latin typeface="+mn-ea"/>
                <a:ea typeface="+mn-ea"/>
              </a:rPr>
              <a:t>기능을 제공합니다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" name="직사각형 40"/>
          <p:cNvSpPr>
            <a:spLocks noChangeArrowheads="1"/>
          </p:cNvSpPr>
          <p:nvPr/>
        </p:nvSpPr>
        <p:spPr bwMode="auto">
          <a:xfrm>
            <a:off x="415925" y="1212173"/>
            <a:ext cx="6985000" cy="34156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주요 기능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259228"/>
              </p:ext>
            </p:extLst>
          </p:nvPr>
        </p:nvGraphicFramePr>
        <p:xfrm>
          <a:off x="560513" y="1864170"/>
          <a:ext cx="3780000" cy="1108791"/>
        </p:xfrm>
        <a:graphic>
          <a:graphicData uri="http://schemas.openxmlformats.org/drawingml/2006/table">
            <a:tbl>
              <a:tblPr/>
              <a:tblGrid>
                <a:gridCol w="37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069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사용자 정보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2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200" dirty="0">
                          <a:latin typeface="+mn-ea"/>
                          <a:ea typeface="+mn-ea"/>
                        </a:rPr>
                        <a:t>사용자 정보 관리</a:t>
                      </a:r>
                      <a:endParaRPr kumimoji="0"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171450" indent="-171450" eaLnBrk="1" hangingPunct="1">
                        <a:lnSpc>
                          <a:spcPct val="12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200" dirty="0">
                          <a:latin typeface="+mn-ea"/>
                          <a:ea typeface="+mn-ea"/>
                        </a:rPr>
                        <a:t>사용자 구성원</a:t>
                      </a:r>
                      <a:r>
                        <a:rPr kumimoji="0"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200" dirty="0">
                          <a:latin typeface="+mn-ea"/>
                          <a:ea typeface="+mn-ea"/>
                        </a:rPr>
                        <a:t>가족</a:t>
                      </a:r>
                      <a:r>
                        <a:rPr kumimoji="0" lang="en-US" altLang="ko-KR" sz="12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kumimoji="0" lang="ko-KR" altLang="en-US" sz="1200" dirty="0">
                          <a:latin typeface="+mn-ea"/>
                          <a:ea typeface="+mn-ea"/>
                        </a:rPr>
                        <a:t>관리</a:t>
                      </a:r>
                      <a:endParaRPr kumimoji="0"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918787"/>
              </p:ext>
            </p:extLst>
          </p:nvPr>
        </p:nvGraphicFramePr>
        <p:xfrm>
          <a:off x="560513" y="3208008"/>
          <a:ext cx="3780000" cy="1329304"/>
        </p:xfrm>
        <a:graphic>
          <a:graphicData uri="http://schemas.openxmlformats.org/drawingml/2006/table">
            <a:tbl>
              <a:tblPr/>
              <a:tblGrid>
                <a:gridCol w="37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사용자 위치 정보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관리</a:t>
                      </a:r>
                      <a:endParaRPr lang="en-US" altLang="ko-KR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2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200" dirty="0">
                          <a:latin typeface="+mn-ea"/>
                          <a:ea typeface="+mn-ea"/>
                        </a:rPr>
                        <a:t>사용자 위치 정보 이력 조회</a:t>
                      </a:r>
                      <a:endParaRPr kumimoji="0"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171450" indent="-171450" eaLnBrk="1" hangingPunct="1">
                        <a:lnSpc>
                          <a:spcPct val="12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200" dirty="0">
                          <a:latin typeface="+mn-ea"/>
                          <a:ea typeface="+mn-ea"/>
                        </a:rPr>
                        <a:t>사용자 위치 정보 제공 이력 조회</a:t>
                      </a:r>
                      <a:endParaRPr kumimoji="0"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200" dirty="0">
                          <a:latin typeface="+mn-ea"/>
                          <a:ea typeface="+mn-ea"/>
                        </a:rPr>
                        <a:t>사용자 설정 </a:t>
                      </a:r>
                      <a:r>
                        <a:rPr kumimoji="0" lang="en-US" altLang="ko-KR" sz="1200" dirty="0">
                          <a:latin typeface="+mn-ea"/>
                          <a:ea typeface="+mn-ea"/>
                        </a:rPr>
                        <a:t>Zone </a:t>
                      </a:r>
                      <a:r>
                        <a:rPr kumimoji="0" lang="ko-KR" altLang="en-US" sz="1200" dirty="0">
                          <a:latin typeface="+mn-ea"/>
                          <a:ea typeface="+mn-ea"/>
                        </a:rPr>
                        <a:t>정보 관리</a:t>
                      </a:r>
                      <a:endParaRPr kumimoji="0" lang="en-US" altLang="ko-KR" sz="1200" dirty="0">
                        <a:latin typeface="+mn-ea"/>
                        <a:ea typeface="+mn-ea"/>
                      </a:endParaRPr>
                    </a:p>
                    <a:p>
                      <a:pPr marL="171450" indent="-171450" eaLnBrk="1" hangingPunct="1">
                        <a:lnSpc>
                          <a:spcPct val="120000"/>
                        </a:lnSpc>
                        <a:buFont typeface="Wingdings" pitchFamily="2" charset="2"/>
                        <a:buChar char="§"/>
                      </a:pPr>
                      <a:endParaRPr kumimoji="0" lang="en-US" altLang="ko-KR" sz="12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827319"/>
              </p:ext>
            </p:extLst>
          </p:nvPr>
        </p:nvGraphicFramePr>
        <p:xfrm>
          <a:off x="560513" y="4764365"/>
          <a:ext cx="3780000" cy="1668019"/>
        </p:xfrm>
        <a:graphic>
          <a:graphicData uri="http://schemas.openxmlformats.org/drawingml/2006/table">
            <a:tbl>
              <a:tblPr/>
              <a:tblGrid>
                <a:gridCol w="37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785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사용자 가입 상품 정보 관리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507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가입 정보 조회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상품 이용 내역 조회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marR="0" indent="-92075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가입 경로 조회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marR="0" indent="-92075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가입 상품 해지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52"/>
          <p:cNvSpPr>
            <a:spLocks noChangeArrowheads="1"/>
          </p:cNvSpPr>
          <p:nvPr/>
        </p:nvSpPr>
        <p:spPr bwMode="auto">
          <a:xfrm>
            <a:off x="4664969" y="1831525"/>
            <a:ext cx="4752527" cy="4621811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>
              <a:solidFill>
                <a:srgbClr val="FFFFFF"/>
              </a:solidFill>
              <a:latin typeface="+mn-ea"/>
              <a:ea typeface="+mn-ea"/>
              <a:cs typeface="뫼비우스 Regular"/>
            </a:endParaRPr>
          </a:p>
        </p:txBody>
      </p:sp>
      <p:sp>
        <p:nvSpPr>
          <p:cNvPr id="22" name="직사각형 21"/>
          <p:cNvSpPr>
            <a:spLocks noChangeArrowheads="1"/>
          </p:cNvSpPr>
          <p:nvPr/>
        </p:nvSpPr>
        <p:spPr bwMode="auto">
          <a:xfrm>
            <a:off x="6223434" y="1702579"/>
            <a:ext cx="1598838" cy="27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[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</a:rPr>
              <a:t>예시 화면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3" name="Line 3"/>
          <p:cNvSpPr>
            <a:spLocks noChangeShapeType="1"/>
          </p:cNvSpPr>
          <p:nvPr/>
        </p:nvSpPr>
        <p:spPr bwMode="auto">
          <a:xfrm flipV="1">
            <a:off x="415925" y="1644350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008" y="2132856"/>
            <a:ext cx="3291794" cy="2736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5088" y="4212704"/>
            <a:ext cx="3485284" cy="2096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1699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5. Admin </a:t>
            </a:r>
            <a:r>
              <a:rPr lang="en-US" altLang="ko-KR" sz="1800" dirty="0" err="1">
                <a:solidFill>
                  <a:schemeClr val="tx1"/>
                </a:solidFill>
                <a:latin typeface="+mn-ea"/>
              </a:rPr>
              <a:t>PoC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5.3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통계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1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Admin Portal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을 통해 서비스 현황에 대한 다양한 </a:t>
            </a:r>
            <a:r>
              <a:rPr kumimoji="0" lang="ko-KR" altLang="en-US" sz="1600" b="1">
                <a:solidFill>
                  <a:srgbClr val="000000"/>
                </a:solidFill>
                <a:latin typeface="+mn-ea"/>
                <a:ea typeface="+mn-ea"/>
              </a:rPr>
              <a:t>지표를 제공합니다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2" name="직사각형 40"/>
          <p:cNvSpPr>
            <a:spLocks noChangeArrowheads="1"/>
          </p:cNvSpPr>
          <p:nvPr/>
        </p:nvSpPr>
        <p:spPr bwMode="auto">
          <a:xfrm>
            <a:off x="415925" y="1196752"/>
            <a:ext cx="6985000" cy="34156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주요 기능</a:t>
            </a:r>
          </a:p>
        </p:txBody>
      </p:sp>
      <p:sp>
        <p:nvSpPr>
          <p:cNvPr id="23" name="Line 3"/>
          <p:cNvSpPr>
            <a:spLocks noChangeShapeType="1"/>
          </p:cNvSpPr>
          <p:nvPr/>
        </p:nvSpPr>
        <p:spPr bwMode="auto">
          <a:xfrm flipV="1">
            <a:off x="415925" y="1541371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851681"/>
              </p:ext>
            </p:extLst>
          </p:nvPr>
        </p:nvGraphicFramePr>
        <p:xfrm>
          <a:off x="560513" y="1792161"/>
          <a:ext cx="3780000" cy="1004316"/>
        </p:xfrm>
        <a:graphic>
          <a:graphicData uri="http://schemas.openxmlformats.org/drawingml/2006/table">
            <a:tbl>
              <a:tblPr/>
              <a:tblGrid>
                <a:gridCol w="37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9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가입 현황 통계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일</a:t>
                      </a:r>
                      <a:r>
                        <a:rPr kumimoji="0" lang="en-US" altLang="ko-KR" sz="1100" dirty="0">
                          <a:latin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</a:rPr>
                        <a:t>주</a:t>
                      </a:r>
                      <a:r>
                        <a:rPr kumimoji="0" lang="en-US" altLang="ko-KR" sz="1100" dirty="0">
                          <a:latin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</a:rPr>
                        <a:t>월 별 가입 통계</a:t>
                      </a:r>
                      <a:endParaRPr kumimoji="0" lang="en-US" altLang="ko-KR" sz="1100" dirty="0">
                        <a:latin typeface="+mn-ea"/>
                      </a:endParaRP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일반</a:t>
                      </a:r>
                      <a:r>
                        <a:rPr kumimoji="0" lang="en-US" altLang="ko-KR" sz="1100" dirty="0">
                          <a:latin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</a:rPr>
                        <a:t>프리미엄 사용자</a:t>
                      </a:r>
                      <a:r>
                        <a:rPr kumimoji="0" lang="en-US" altLang="ko-KR" sz="1100" dirty="0">
                          <a:latin typeface="+mn-ea"/>
                        </a:rPr>
                        <a:t> </a:t>
                      </a:r>
                      <a:r>
                        <a:rPr kumimoji="0" lang="ko-KR" altLang="en-US" sz="1100" dirty="0">
                          <a:latin typeface="+mn-ea"/>
                        </a:rPr>
                        <a:t>가입 통계</a:t>
                      </a:r>
                      <a:endParaRPr kumimoji="0" lang="en-US" altLang="ko-KR" sz="11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단말 </a:t>
                      </a:r>
                      <a:r>
                        <a:rPr kumimoji="0" lang="en-US" altLang="ko-KR" sz="1100" dirty="0">
                          <a:latin typeface="+mn-ea"/>
                        </a:rPr>
                        <a:t>OS </a:t>
                      </a:r>
                      <a:r>
                        <a:rPr kumimoji="0" lang="ko-KR" altLang="en-US" sz="1100" dirty="0">
                          <a:latin typeface="+mn-ea"/>
                        </a:rPr>
                        <a:t>별 가입 통계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787075"/>
              </p:ext>
            </p:extLst>
          </p:nvPr>
        </p:nvGraphicFramePr>
        <p:xfrm>
          <a:off x="560513" y="2940493"/>
          <a:ext cx="3780000" cy="1810512"/>
        </p:xfrm>
        <a:graphic>
          <a:graphicData uri="http://schemas.openxmlformats.org/drawingml/2006/table">
            <a:tbl>
              <a:tblPr/>
              <a:tblGrid>
                <a:gridCol w="37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9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주요 서비스 이용 현황 통계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주요 서비스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위치 공유</a:t>
                      </a:r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이동경로조회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등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일</a:t>
                      </a:r>
                      <a:r>
                        <a:rPr kumimoji="0" lang="en-US" altLang="ko-KR" sz="1100" dirty="0">
                          <a:latin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</a:rPr>
                        <a:t>주</a:t>
                      </a:r>
                      <a:r>
                        <a:rPr kumimoji="0" lang="en-US" altLang="ko-KR" sz="1100" dirty="0">
                          <a:latin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</a:rPr>
                        <a:t>월 별 가입 통계</a:t>
                      </a:r>
                      <a:endParaRPr kumimoji="0" lang="en-US" altLang="ko-KR" sz="1100" dirty="0">
                        <a:latin typeface="+mn-ea"/>
                      </a:endParaRP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일반</a:t>
                      </a:r>
                      <a:r>
                        <a:rPr kumimoji="0" lang="en-US" altLang="ko-KR" sz="1100" dirty="0">
                          <a:latin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</a:rPr>
                        <a:t>프리미엄 사용자 이용 통계</a:t>
                      </a: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단말 </a:t>
                      </a:r>
                      <a:r>
                        <a:rPr kumimoji="0" lang="en-US" altLang="ko-KR" sz="1100" dirty="0">
                          <a:latin typeface="+mn-ea"/>
                        </a:rPr>
                        <a:t>OS </a:t>
                      </a:r>
                      <a:r>
                        <a:rPr kumimoji="0" lang="ko-KR" altLang="en-US" sz="1100" dirty="0">
                          <a:latin typeface="+mn-ea"/>
                        </a:rPr>
                        <a:t>별 이용 통계</a:t>
                      </a: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서비스 유형 별 이용 통계</a:t>
                      </a: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지역별 별 이용 통계</a:t>
                      </a: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시간대 별 이용 통계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535465"/>
              </p:ext>
            </p:extLst>
          </p:nvPr>
        </p:nvGraphicFramePr>
        <p:xfrm>
          <a:off x="560513" y="4884689"/>
          <a:ext cx="3780000" cy="1592580"/>
        </p:xfrm>
        <a:graphic>
          <a:graphicData uri="http://schemas.openxmlformats.org/drawingml/2006/table">
            <a:tbl>
              <a:tblPr/>
              <a:tblGrid>
                <a:gridCol w="37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398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VOC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현황 통계</a:t>
                      </a:r>
                      <a:endParaRPr lang="en-US" altLang="ko-KR" sz="11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- VOC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유형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접속장애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기능장애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사용성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 개선 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일</a:t>
                      </a:r>
                      <a:r>
                        <a:rPr kumimoji="0" lang="en-US" altLang="ko-KR" sz="1100" dirty="0">
                          <a:latin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</a:rPr>
                        <a:t>주</a:t>
                      </a:r>
                      <a:r>
                        <a:rPr kumimoji="0" lang="en-US" altLang="ko-KR" sz="1100" dirty="0">
                          <a:latin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</a:rPr>
                        <a:t>월 별 가입 통계</a:t>
                      </a:r>
                      <a:endParaRPr kumimoji="0" lang="en-US" altLang="ko-KR" sz="1100" dirty="0">
                        <a:latin typeface="+mn-ea"/>
                      </a:endParaRP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일반</a:t>
                      </a:r>
                      <a:r>
                        <a:rPr kumimoji="0" lang="en-US" altLang="ko-KR" sz="1100" dirty="0">
                          <a:latin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</a:rPr>
                        <a:t>프리미엄 사용자 </a:t>
                      </a:r>
                      <a:r>
                        <a:rPr kumimoji="0" lang="en-US" altLang="ko-KR" sz="1100" dirty="0">
                          <a:latin typeface="+mn-ea"/>
                        </a:rPr>
                        <a:t>VOC </a:t>
                      </a:r>
                      <a:r>
                        <a:rPr kumimoji="0" lang="ko-KR" altLang="en-US" sz="1100" dirty="0">
                          <a:latin typeface="+mn-ea"/>
                        </a:rPr>
                        <a:t>통계</a:t>
                      </a: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단말 </a:t>
                      </a:r>
                      <a:r>
                        <a:rPr kumimoji="0" lang="en-US" altLang="ko-KR" sz="1100" dirty="0">
                          <a:latin typeface="+mn-ea"/>
                        </a:rPr>
                        <a:t>OS </a:t>
                      </a:r>
                      <a:r>
                        <a:rPr kumimoji="0" lang="ko-KR" altLang="en-US" sz="1100" dirty="0">
                          <a:latin typeface="+mn-ea"/>
                        </a:rPr>
                        <a:t>별 </a:t>
                      </a:r>
                      <a:r>
                        <a:rPr kumimoji="0" lang="en-US" altLang="ko-KR" sz="1100" dirty="0">
                          <a:latin typeface="+mn-ea"/>
                        </a:rPr>
                        <a:t>VOC </a:t>
                      </a:r>
                      <a:r>
                        <a:rPr kumimoji="0" lang="ko-KR" altLang="en-US" sz="1100" dirty="0">
                          <a:latin typeface="+mn-ea"/>
                        </a:rPr>
                        <a:t>통계  </a:t>
                      </a: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서비스 유형 별 </a:t>
                      </a:r>
                      <a:r>
                        <a:rPr kumimoji="0" lang="en-US" altLang="ko-KR" sz="1100" dirty="0">
                          <a:latin typeface="+mn-ea"/>
                        </a:rPr>
                        <a:t>VOC </a:t>
                      </a:r>
                      <a:r>
                        <a:rPr kumimoji="0" lang="ko-KR" altLang="en-US" sz="1100" dirty="0">
                          <a:latin typeface="+mn-ea"/>
                        </a:rPr>
                        <a:t>통계</a:t>
                      </a:r>
                    </a:p>
                    <a:p>
                      <a:pPr marL="92075" indent="-92075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0" lang="ko-KR" altLang="en-US" sz="1100" dirty="0">
                          <a:latin typeface="+mn-ea"/>
                        </a:rPr>
                        <a:t>지역별 </a:t>
                      </a:r>
                      <a:r>
                        <a:rPr kumimoji="0" lang="en-US" altLang="ko-KR" sz="1100" dirty="0">
                          <a:latin typeface="+mn-ea"/>
                        </a:rPr>
                        <a:t>VOC </a:t>
                      </a:r>
                      <a:r>
                        <a:rPr kumimoji="0" lang="ko-KR" altLang="en-US" sz="1100" dirty="0">
                          <a:latin typeface="+mn-ea"/>
                        </a:rPr>
                        <a:t>통계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9" name="그룹 38"/>
          <p:cNvGrpSpPr/>
          <p:nvPr/>
        </p:nvGrpSpPr>
        <p:grpSpPr>
          <a:xfrm>
            <a:off x="4852790" y="2131604"/>
            <a:ext cx="4276675" cy="4249724"/>
            <a:chOff x="4780781" y="1771564"/>
            <a:chExt cx="4708723" cy="4653271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80781" y="1771564"/>
              <a:ext cx="3018223" cy="1801452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7189068" y="4581128"/>
              <a:ext cx="1747649" cy="25275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0" lang="en-US" altLang="ko-KR" sz="900" dirty="0">
                  <a:latin typeface="+mn-ea"/>
                  <a:ea typeface="+mn-ea"/>
                </a:rPr>
                <a:t>                                   </a:t>
              </a:r>
              <a:endParaRPr lang="ko-KR" altLang="en-US" sz="900" dirty="0">
                <a:latin typeface="+mn-ea"/>
                <a:ea typeface="+mn-ea"/>
              </a:endParaRPr>
            </a:p>
          </p:txBody>
        </p:sp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2151" y="5013176"/>
              <a:ext cx="3493257" cy="1411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9784" y="3068960"/>
              <a:ext cx="3099720" cy="2103040"/>
            </a:xfrm>
            <a:prstGeom prst="rect">
              <a:avLst/>
            </a:prstGeom>
          </p:spPr>
        </p:pic>
      </p:grpSp>
      <p:sp>
        <p:nvSpPr>
          <p:cNvPr id="44" name="직사각형 52"/>
          <p:cNvSpPr>
            <a:spLocks noChangeArrowheads="1"/>
          </p:cNvSpPr>
          <p:nvPr/>
        </p:nvSpPr>
        <p:spPr bwMode="auto">
          <a:xfrm>
            <a:off x="4664969" y="1759516"/>
            <a:ext cx="4752527" cy="4693819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000" b="1">
              <a:solidFill>
                <a:srgbClr val="FFFFFF"/>
              </a:solidFill>
              <a:latin typeface="+mn-ea"/>
              <a:ea typeface="+mn-ea"/>
              <a:cs typeface="뫼비우스 Regular"/>
            </a:endParaRPr>
          </a:p>
        </p:txBody>
      </p:sp>
      <p:sp>
        <p:nvSpPr>
          <p:cNvPr id="45" name="직사각형 44"/>
          <p:cNvSpPr>
            <a:spLocks noChangeArrowheads="1"/>
          </p:cNvSpPr>
          <p:nvPr/>
        </p:nvSpPr>
        <p:spPr bwMode="auto">
          <a:xfrm>
            <a:off x="6223434" y="1630570"/>
            <a:ext cx="1598838" cy="277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marL="179388" indent="-179388" algn="ctr">
              <a:spcBef>
                <a:spcPct val="20000"/>
              </a:spcBef>
              <a:buSzPct val="70000"/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[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</a:rPr>
              <a:t>예시 화면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852790" y="1988840"/>
            <a:ext cx="13452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가입 현황 통계 예시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617297" y="3070265"/>
            <a:ext cx="17748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서비스 이용 현황 통계 예시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08707" y="4853401"/>
            <a:ext cx="13564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VOC </a:t>
            </a:r>
            <a:r>
              <a:rPr lang="ko-KR" altLang="en-US" sz="1000" b="1" dirty="0">
                <a:latin typeface="+mn-ea"/>
                <a:ea typeface="+mn-ea"/>
              </a:rPr>
              <a:t>현황 통계 예시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4574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48072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5. Admin PoC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5.4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Batch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처리 방안</a:t>
            </a:r>
          </a:p>
        </p:txBody>
      </p:sp>
      <p:sp>
        <p:nvSpPr>
          <p:cNvPr id="57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5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ko-KR" altLang="en-US" sz="1600" b="1" kern="0">
                <a:latin typeface="+mn-ea"/>
                <a:ea typeface="+mn-ea"/>
              </a:rPr>
              <a:t>존 정보</a:t>
            </a:r>
            <a:r>
              <a:rPr kumimoji="0" lang="en-US" altLang="ko-KR" sz="1600" b="1" kern="0">
                <a:latin typeface="+mn-ea"/>
                <a:ea typeface="+mn-ea"/>
              </a:rPr>
              <a:t>,</a:t>
            </a:r>
            <a:r>
              <a:rPr kumimoji="0" lang="ko-KR" altLang="en-US" sz="1600" b="1" kern="0">
                <a:latin typeface="+mn-ea"/>
                <a:ea typeface="+mn-ea"/>
              </a:rPr>
              <a:t> 통계 </a:t>
            </a:r>
            <a:r>
              <a:rPr kumimoji="0" lang="ko-KR" altLang="en-US" sz="1600" b="1" kern="0" dirty="0">
                <a:latin typeface="+mn-ea"/>
                <a:ea typeface="+mn-ea"/>
              </a:rPr>
              <a:t>집계</a:t>
            </a:r>
            <a:r>
              <a:rPr kumimoji="0" lang="en-US" altLang="ko-KR" sz="1600" b="1" kern="0" dirty="0">
                <a:latin typeface="+mn-ea"/>
                <a:ea typeface="+mn-ea"/>
              </a:rPr>
              <a:t> </a:t>
            </a:r>
            <a:r>
              <a:rPr kumimoji="0" lang="ko-KR" altLang="en-US" sz="1600" b="1" kern="0" dirty="0">
                <a:latin typeface="+mn-ea"/>
                <a:ea typeface="+mn-ea"/>
              </a:rPr>
              <a:t>및 위치 정보 관리 등을 위한 </a:t>
            </a:r>
            <a:r>
              <a:rPr kumimoji="0" lang="en-US" altLang="ko-KR" sz="1600" b="1" kern="0" dirty="0">
                <a:latin typeface="+mn-ea"/>
                <a:ea typeface="+mn-ea"/>
              </a:rPr>
              <a:t>Batch </a:t>
            </a:r>
            <a:r>
              <a:rPr kumimoji="0" lang="ko-KR" altLang="en-US" sz="1600" b="1" kern="0">
                <a:latin typeface="+mn-ea"/>
                <a:ea typeface="+mn-ea"/>
              </a:rPr>
              <a:t>기능을 제공합니다</a:t>
            </a:r>
            <a:r>
              <a:rPr kumimoji="0" lang="en-US" altLang="ko-KR" sz="1600" b="1" kern="0" dirty="0">
                <a:latin typeface="+mn-ea"/>
                <a:ea typeface="+mn-ea"/>
              </a:rPr>
              <a:t>.</a:t>
            </a:r>
            <a:endParaRPr kumimoji="0" lang="en-US" altLang="ko-KR" sz="600" b="1" kern="0" dirty="0">
              <a:latin typeface="+mn-ea"/>
              <a:ea typeface="+mn-ea"/>
            </a:endParaRPr>
          </a:p>
        </p:txBody>
      </p:sp>
      <p:sp>
        <p:nvSpPr>
          <p:cNvPr id="60" name="직사각형 40"/>
          <p:cNvSpPr>
            <a:spLocks noChangeArrowheads="1"/>
          </p:cNvSpPr>
          <p:nvPr/>
        </p:nvSpPr>
        <p:spPr bwMode="auto">
          <a:xfrm>
            <a:off x="415925" y="1412776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주요 기능 및 대상</a:t>
            </a:r>
          </a:p>
        </p:txBody>
      </p:sp>
      <p:sp>
        <p:nvSpPr>
          <p:cNvPr id="63" name="Line 3"/>
          <p:cNvSpPr>
            <a:spLocks noChangeShapeType="1"/>
          </p:cNvSpPr>
          <p:nvPr/>
        </p:nvSpPr>
        <p:spPr bwMode="auto">
          <a:xfrm flipV="1">
            <a:off x="415925" y="1783925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64" name="Rectangle 330"/>
          <p:cNvSpPr>
            <a:spLocks noChangeArrowheads="1"/>
          </p:cNvSpPr>
          <p:nvPr/>
        </p:nvSpPr>
        <p:spPr bwMode="auto">
          <a:xfrm>
            <a:off x="415925" y="1844824"/>
            <a:ext cx="9072563" cy="4623709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56797"/>
              </p:ext>
            </p:extLst>
          </p:nvPr>
        </p:nvGraphicFramePr>
        <p:xfrm>
          <a:off x="5385048" y="2880981"/>
          <a:ext cx="3888432" cy="836640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통계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및 서비스 로그로부터 가입 정보 및 서비스 이용정보 수집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수집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정보로부터 가입현황 및 서비스 이용 현황 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통계 집계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732542"/>
              </p:ext>
            </p:extLst>
          </p:nvPr>
        </p:nvGraphicFramePr>
        <p:xfrm>
          <a:off x="5385048" y="3804509"/>
          <a:ext cx="3888432" cy="1065240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위치정보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위치 공유 기간이 종료된 위치 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정보 삭제</a:t>
                      </a:r>
                      <a:endParaRPr lang="en-US" altLang="ko-KR" sz="1000" b="0" baseline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기간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만료된 유료 사용자의 위치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트래킹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정보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(1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개월</a:t>
                      </a:r>
                      <a:r>
                        <a:rPr lang="en-US" altLang="ko-KR" sz="1000" b="0" baseline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프리미엄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가입자중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피처폰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사용자 위치 정보 수집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err="1">
                          <a:solidFill>
                            <a:schemeClr val="tx1"/>
                          </a:solidFill>
                        </a:rPr>
                        <a:t>트래킹</a:t>
                      </a:r>
                      <a:r>
                        <a:rPr lang="en-US" altLang="ko-KR" sz="10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425655"/>
              </p:ext>
            </p:extLst>
          </p:nvPr>
        </p:nvGraphicFramePr>
        <p:xfrm>
          <a:off x="5385048" y="4960482"/>
          <a:ext cx="3888432" cy="576000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위치 수집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제공 이력 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기간 만료된 위치 수집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제공 이력 정보 삭제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(6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개월</a:t>
                      </a:r>
                      <a:r>
                        <a:rPr lang="en-US" altLang="ko-KR" sz="10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6" name="모서리가 둥근 직사각형 24"/>
          <p:cNvSpPr>
            <a:spLocks noChangeArrowheads="1"/>
          </p:cNvSpPr>
          <p:nvPr/>
        </p:nvSpPr>
        <p:spPr bwMode="auto">
          <a:xfrm>
            <a:off x="704528" y="2026980"/>
            <a:ext cx="3312368" cy="36004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System Scheduler</a:t>
            </a:r>
          </a:p>
        </p:txBody>
      </p:sp>
      <p:sp>
        <p:nvSpPr>
          <p:cNvPr id="97" name="모서리가 둥근 직사각형 24"/>
          <p:cNvSpPr>
            <a:spLocks noChangeArrowheads="1"/>
          </p:cNvSpPr>
          <p:nvPr/>
        </p:nvSpPr>
        <p:spPr bwMode="auto">
          <a:xfrm>
            <a:off x="704528" y="2747060"/>
            <a:ext cx="3312368" cy="331236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t" anchorCtr="0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Batch Service</a:t>
            </a:r>
          </a:p>
        </p:txBody>
      </p:sp>
      <p:sp>
        <p:nvSpPr>
          <p:cNvPr id="98" name="모서리가 둥근 직사각형 24"/>
          <p:cNvSpPr>
            <a:spLocks noChangeArrowheads="1"/>
          </p:cNvSpPr>
          <p:nvPr/>
        </p:nvSpPr>
        <p:spPr bwMode="auto">
          <a:xfrm>
            <a:off x="874832" y="3251116"/>
            <a:ext cx="1210369" cy="713812"/>
          </a:xfrm>
          <a:prstGeom prst="roundRect">
            <a:avLst>
              <a:gd name="adj" fmla="val 6505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Job Launcher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286826" y="5339348"/>
            <a:ext cx="747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Database</a:t>
            </a:r>
            <a:endParaRPr lang="ko-KR" altLang="en-US" sz="1000" b="1" dirty="0"/>
          </a:p>
        </p:txBody>
      </p:sp>
      <p:cxnSp>
        <p:nvCxnSpPr>
          <p:cNvPr id="100" name="직선 화살표 연결선 107"/>
          <p:cNvCxnSpPr>
            <a:stCxn id="96" idx="2"/>
            <a:endCxn id="98" idx="0"/>
          </p:cNvCxnSpPr>
          <p:nvPr/>
        </p:nvCxnSpPr>
        <p:spPr bwMode="auto">
          <a:xfrm rot="5400000">
            <a:off x="1488317" y="2378721"/>
            <a:ext cx="864096" cy="880695"/>
          </a:xfrm>
          <a:prstGeom prst="bentConnector3">
            <a:avLst>
              <a:gd name="adj1" fmla="val 25308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01" name="직선 화살표 연결선 108"/>
          <p:cNvCxnSpPr>
            <a:stCxn id="98" idx="3"/>
            <a:endCxn id="122" idx="1"/>
          </p:cNvCxnSpPr>
          <p:nvPr/>
        </p:nvCxnSpPr>
        <p:spPr bwMode="auto">
          <a:xfrm>
            <a:off x="2085201" y="3608022"/>
            <a:ext cx="347519" cy="807132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02" name="직선 화살표 연결선 108"/>
          <p:cNvCxnSpPr>
            <a:stCxn id="117" idx="3"/>
            <a:endCxn id="108" idx="2"/>
          </p:cNvCxnSpPr>
          <p:nvPr/>
        </p:nvCxnSpPr>
        <p:spPr bwMode="auto">
          <a:xfrm>
            <a:off x="3800872" y="4592309"/>
            <a:ext cx="701978" cy="565421"/>
          </a:xfrm>
          <a:prstGeom prst="curvedConnector3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03" name="TextBox 102"/>
          <p:cNvSpPr txBox="1"/>
          <p:nvPr/>
        </p:nvSpPr>
        <p:spPr>
          <a:xfrm>
            <a:off x="4208185" y="4486221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Service Log</a:t>
            </a:r>
            <a:endParaRPr lang="ko-KR" altLang="en-US" sz="1000" b="1" dirty="0"/>
          </a:p>
        </p:txBody>
      </p:sp>
      <p:pic>
        <p:nvPicPr>
          <p:cNvPr id="104" name="Picture 49"/>
          <p:cNvPicPr>
            <a:picLocks noChangeAspect="1" noChangeArrowheads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4761" y="4042773"/>
            <a:ext cx="491740" cy="50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5" name="직선 화살표 연결선 108"/>
          <p:cNvCxnSpPr>
            <a:stCxn id="117" idx="3"/>
            <a:endCxn id="104" idx="1"/>
          </p:cNvCxnSpPr>
          <p:nvPr/>
        </p:nvCxnSpPr>
        <p:spPr bwMode="auto">
          <a:xfrm flipV="1">
            <a:off x="3800872" y="4295017"/>
            <a:ext cx="623889" cy="297292"/>
          </a:xfrm>
          <a:prstGeom prst="curvedConnector3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grpSp>
        <p:nvGrpSpPr>
          <p:cNvPr id="106" name="그룹 105"/>
          <p:cNvGrpSpPr/>
          <p:nvPr/>
        </p:nvGrpSpPr>
        <p:grpSpPr>
          <a:xfrm>
            <a:off x="4502850" y="5051316"/>
            <a:ext cx="404080" cy="283774"/>
            <a:chOff x="7796983" y="2636912"/>
            <a:chExt cx="604837" cy="288024"/>
          </a:xfrm>
        </p:grpSpPr>
        <p:sp>
          <p:nvSpPr>
            <p:cNvPr id="107" name="AutoShape 305"/>
            <p:cNvSpPr>
              <a:spLocks noChangeArrowheads="1"/>
            </p:cNvSpPr>
            <p:nvPr/>
          </p:nvSpPr>
          <p:spPr bwMode="gray">
            <a:xfrm>
              <a:off x="7796983" y="2636912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108" name="AutoShape 305"/>
            <p:cNvSpPr>
              <a:spLocks noChangeArrowheads="1"/>
            </p:cNvSpPr>
            <p:nvPr/>
          </p:nvSpPr>
          <p:spPr bwMode="gray">
            <a:xfrm>
              <a:off x="7796983" y="2708920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109" name="AutoShape 305"/>
            <p:cNvSpPr>
              <a:spLocks noChangeArrowheads="1"/>
            </p:cNvSpPr>
            <p:nvPr/>
          </p:nvSpPr>
          <p:spPr bwMode="gray">
            <a:xfrm>
              <a:off x="7796983" y="2780928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111" name="AutoShape 305"/>
            <p:cNvSpPr>
              <a:spLocks noChangeArrowheads="1"/>
            </p:cNvSpPr>
            <p:nvPr/>
          </p:nvSpPr>
          <p:spPr bwMode="gray">
            <a:xfrm>
              <a:off x="7796983" y="2852936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</p:grpSp>
      <p:sp>
        <p:nvSpPr>
          <p:cNvPr id="114" name="모서리가 둥근 직사각형 24"/>
          <p:cNvSpPr>
            <a:spLocks noChangeArrowheads="1"/>
          </p:cNvSpPr>
          <p:nvPr/>
        </p:nvSpPr>
        <p:spPr bwMode="auto">
          <a:xfrm>
            <a:off x="874832" y="4624784"/>
            <a:ext cx="1210369" cy="1146611"/>
          </a:xfrm>
          <a:prstGeom prst="roundRect">
            <a:avLst>
              <a:gd name="adj" fmla="val 6505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1000" b="1" dirty="0">
                <a:latin typeface="+mn-ea"/>
                <a:ea typeface="+mn-ea"/>
              </a:rPr>
              <a:t>  </a:t>
            </a:r>
          </a:p>
          <a:p>
            <a:pPr eaLnBrk="1" hangingPunct="1"/>
            <a:r>
              <a:rPr lang="en-US" altLang="ko-KR" sz="1000" b="1" dirty="0">
                <a:latin typeface="+mn-ea"/>
                <a:ea typeface="+mn-ea"/>
              </a:rPr>
              <a:t>  Job </a:t>
            </a:r>
            <a:r>
              <a:rPr lang="en-US" altLang="ko-KR" sz="1000" b="1" dirty="0">
                <a:latin typeface="+mn-ea"/>
              </a:rPr>
              <a:t>Repository</a:t>
            </a:r>
          </a:p>
          <a:p>
            <a:pPr eaLnBrk="1" hangingPunct="1"/>
            <a:r>
              <a:rPr lang="ko-KR" altLang="en-US" sz="1000">
                <a:latin typeface="+mn-ea"/>
              </a:rPr>
              <a:t>  </a:t>
            </a:r>
            <a:r>
              <a:rPr lang="en-US" altLang="ko-KR" sz="1000">
                <a:latin typeface="+mn-ea"/>
              </a:rPr>
              <a:t>-</a:t>
            </a:r>
            <a:r>
              <a:rPr lang="ko-KR" altLang="en-US" sz="1000">
                <a:latin typeface="+mn-ea"/>
              </a:rPr>
              <a:t> 존 정보</a:t>
            </a:r>
            <a:endParaRPr lang="en-US" altLang="ko-KR" sz="1000" dirty="0">
              <a:latin typeface="+mn-ea"/>
            </a:endParaRPr>
          </a:p>
          <a:p>
            <a:pPr eaLnBrk="1" hangingPunct="1"/>
            <a:r>
              <a:rPr lang="en-US" altLang="ko-KR" sz="1000" dirty="0">
                <a:latin typeface="+mn-ea"/>
              </a:rPr>
              <a:t>  - </a:t>
            </a:r>
            <a:r>
              <a:rPr lang="ko-KR" altLang="en-US" sz="1000" dirty="0">
                <a:latin typeface="+mn-ea"/>
              </a:rPr>
              <a:t>통계</a:t>
            </a:r>
            <a:endParaRPr lang="en-US" altLang="ko-KR" sz="1000" dirty="0">
              <a:latin typeface="+mn-ea"/>
            </a:endParaRPr>
          </a:p>
          <a:p>
            <a:pPr eaLnBrk="1" hangingPunct="1"/>
            <a:r>
              <a:rPr lang="en-US" altLang="ko-KR" sz="1000" dirty="0">
                <a:latin typeface="+mn-ea"/>
              </a:rPr>
              <a:t>  - </a:t>
            </a:r>
            <a:r>
              <a:rPr lang="ko-KR" altLang="en-US" sz="1000" dirty="0">
                <a:latin typeface="+mn-ea"/>
              </a:rPr>
              <a:t>위치정보 관리</a:t>
            </a:r>
            <a:endParaRPr lang="en-US" altLang="ko-KR" sz="1000" dirty="0">
              <a:latin typeface="+mn-ea"/>
            </a:endParaRPr>
          </a:p>
          <a:p>
            <a:pPr eaLnBrk="1" hangingPunct="1"/>
            <a:r>
              <a:rPr lang="en-US" altLang="ko-KR" sz="1000" dirty="0">
                <a:latin typeface="+mn-ea"/>
              </a:rPr>
              <a:t>  - </a:t>
            </a:r>
            <a:r>
              <a:rPr lang="ko-KR" altLang="en-US" sz="1000" dirty="0">
                <a:latin typeface="+mn-ea"/>
              </a:rPr>
              <a:t>수집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제공 이력</a:t>
            </a:r>
            <a:endParaRPr lang="en-US" altLang="ko-KR" sz="1000" dirty="0">
              <a:latin typeface="+mn-ea"/>
            </a:endParaRPr>
          </a:p>
          <a:p>
            <a:pPr eaLnBrk="1" hangingPunct="1"/>
            <a:r>
              <a:rPr lang="en-US" altLang="ko-KR" sz="1000" dirty="0">
                <a:latin typeface="+mn-ea"/>
              </a:rPr>
              <a:t>  - Cache Backup</a:t>
            </a:r>
          </a:p>
          <a:p>
            <a:pPr eaLnBrk="1" hangingPunct="1"/>
            <a:endParaRPr lang="en-US" altLang="ko-KR" sz="1000" dirty="0">
              <a:latin typeface="+mn-ea"/>
            </a:endParaRPr>
          </a:p>
        </p:txBody>
      </p:sp>
      <p:cxnSp>
        <p:nvCxnSpPr>
          <p:cNvPr id="115" name="직선 화살표 연결선 114"/>
          <p:cNvCxnSpPr>
            <a:stCxn id="98" idx="2"/>
            <a:endCxn id="114" idx="0"/>
          </p:cNvCxnSpPr>
          <p:nvPr/>
        </p:nvCxnSpPr>
        <p:spPr bwMode="auto">
          <a:xfrm>
            <a:off x="1480017" y="3964928"/>
            <a:ext cx="0" cy="659856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17" name="모서리가 둥근 직사각형 24"/>
          <p:cNvSpPr>
            <a:spLocks noChangeArrowheads="1"/>
          </p:cNvSpPr>
          <p:nvPr/>
        </p:nvSpPr>
        <p:spPr bwMode="auto">
          <a:xfrm>
            <a:off x="2627628" y="3413221"/>
            <a:ext cx="1173244" cy="2358175"/>
          </a:xfrm>
          <a:prstGeom prst="roundRect">
            <a:avLst>
              <a:gd name="adj" fmla="val 6505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0" rIns="0" anchor="t" anchorCtr="0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Job</a:t>
            </a:r>
          </a:p>
        </p:txBody>
      </p:sp>
      <p:sp>
        <p:nvSpPr>
          <p:cNvPr id="118" name="모서리가 둥근 직사각형 24"/>
          <p:cNvSpPr>
            <a:spLocks noChangeArrowheads="1"/>
          </p:cNvSpPr>
          <p:nvPr/>
        </p:nvSpPr>
        <p:spPr bwMode="auto">
          <a:xfrm>
            <a:off x="2535208" y="3331498"/>
            <a:ext cx="1173244" cy="2358175"/>
          </a:xfrm>
          <a:prstGeom prst="roundRect">
            <a:avLst>
              <a:gd name="adj" fmla="val 6505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0" rIns="0" anchor="t" anchorCtr="0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Job</a:t>
            </a:r>
          </a:p>
        </p:txBody>
      </p:sp>
      <p:sp>
        <p:nvSpPr>
          <p:cNvPr id="122" name="모서리가 둥근 직사각형 24"/>
          <p:cNvSpPr>
            <a:spLocks noChangeArrowheads="1"/>
          </p:cNvSpPr>
          <p:nvPr/>
        </p:nvSpPr>
        <p:spPr bwMode="auto">
          <a:xfrm>
            <a:off x="2432720" y="3236066"/>
            <a:ext cx="1173244" cy="2358175"/>
          </a:xfrm>
          <a:prstGeom prst="roundRect">
            <a:avLst>
              <a:gd name="adj" fmla="val 6505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0" rIns="0" anchor="t" anchorCtr="0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Job</a:t>
            </a:r>
          </a:p>
        </p:txBody>
      </p:sp>
      <p:sp>
        <p:nvSpPr>
          <p:cNvPr id="127" name="모서리가 둥근 직사각형 24"/>
          <p:cNvSpPr>
            <a:spLocks noChangeArrowheads="1"/>
          </p:cNvSpPr>
          <p:nvPr/>
        </p:nvSpPr>
        <p:spPr bwMode="auto">
          <a:xfrm>
            <a:off x="2798129" y="3683164"/>
            <a:ext cx="567680" cy="309540"/>
          </a:xfrm>
          <a:prstGeom prst="roundRect">
            <a:avLst>
              <a:gd name="adj" fmla="val 6505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Step</a:t>
            </a:r>
          </a:p>
        </p:txBody>
      </p:sp>
      <p:sp>
        <p:nvSpPr>
          <p:cNvPr id="128" name="모서리가 둥근 직사각형 24"/>
          <p:cNvSpPr>
            <a:spLocks noChangeArrowheads="1"/>
          </p:cNvSpPr>
          <p:nvPr/>
        </p:nvSpPr>
        <p:spPr bwMode="auto">
          <a:xfrm>
            <a:off x="2798129" y="4165712"/>
            <a:ext cx="567680" cy="309540"/>
          </a:xfrm>
          <a:prstGeom prst="roundRect">
            <a:avLst>
              <a:gd name="adj" fmla="val 6505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Step</a:t>
            </a:r>
          </a:p>
        </p:txBody>
      </p:sp>
      <p:sp>
        <p:nvSpPr>
          <p:cNvPr id="129" name="모서리가 둥근 직사각형 24"/>
          <p:cNvSpPr>
            <a:spLocks noChangeArrowheads="1"/>
          </p:cNvSpPr>
          <p:nvPr/>
        </p:nvSpPr>
        <p:spPr bwMode="auto">
          <a:xfrm>
            <a:off x="2798129" y="4619268"/>
            <a:ext cx="567680" cy="309540"/>
          </a:xfrm>
          <a:prstGeom prst="roundRect">
            <a:avLst>
              <a:gd name="adj" fmla="val 6505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Step</a:t>
            </a:r>
          </a:p>
        </p:txBody>
      </p:sp>
      <p:cxnSp>
        <p:nvCxnSpPr>
          <p:cNvPr id="130" name="직선 화살표 연결선 129"/>
          <p:cNvCxnSpPr>
            <a:stCxn id="127" idx="2"/>
            <a:endCxn id="128" idx="0"/>
          </p:cNvCxnSpPr>
          <p:nvPr/>
        </p:nvCxnSpPr>
        <p:spPr bwMode="auto">
          <a:xfrm>
            <a:off x="3081969" y="3992704"/>
            <a:ext cx="0" cy="173008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31" name="직선 화살표 연결선 130"/>
          <p:cNvCxnSpPr>
            <a:stCxn id="128" idx="2"/>
            <a:endCxn id="129" idx="0"/>
          </p:cNvCxnSpPr>
          <p:nvPr/>
        </p:nvCxnSpPr>
        <p:spPr bwMode="auto">
          <a:xfrm>
            <a:off x="3081969" y="4475252"/>
            <a:ext cx="0" cy="144016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32" name="모서리가 둥근 직사각형 24"/>
          <p:cNvSpPr>
            <a:spLocks noChangeArrowheads="1"/>
          </p:cNvSpPr>
          <p:nvPr/>
        </p:nvSpPr>
        <p:spPr bwMode="auto">
          <a:xfrm>
            <a:off x="2792761" y="5072824"/>
            <a:ext cx="567680" cy="309540"/>
          </a:xfrm>
          <a:prstGeom prst="roundRect">
            <a:avLst>
              <a:gd name="adj" fmla="val 6505"/>
            </a:avLst>
          </a:prstGeom>
          <a:solidFill>
            <a:schemeClr val="bg1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Step</a:t>
            </a:r>
          </a:p>
        </p:txBody>
      </p:sp>
      <p:cxnSp>
        <p:nvCxnSpPr>
          <p:cNvPr id="133" name="꺾인 연결선 132"/>
          <p:cNvCxnSpPr>
            <a:stCxn id="128" idx="1"/>
            <a:endCxn id="132" idx="1"/>
          </p:cNvCxnSpPr>
          <p:nvPr/>
        </p:nvCxnSpPr>
        <p:spPr bwMode="auto">
          <a:xfrm rot="10800000" flipV="1">
            <a:off x="2792761" y="4320482"/>
            <a:ext cx="5368" cy="907112"/>
          </a:xfrm>
          <a:prstGeom prst="bentConnector3">
            <a:avLst>
              <a:gd name="adj1" fmla="val 2939046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34" name="직선 화살표 연결선 108"/>
          <p:cNvCxnSpPr>
            <a:stCxn id="117" idx="2"/>
            <a:endCxn id="99" idx="2"/>
          </p:cNvCxnSpPr>
          <p:nvPr/>
        </p:nvCxnSpPr>
        <p:spPr bwMode="auto">
          <a:xfrm rot="5400000" flipH="1" flipV="1">
            <a:off x="3844454" y="4955365"/>
            <a:ext cx="185827" cy="1446236"/>
          </a:xfrm>
          <a:prstGeom prst="bentConnector3">
            <a:avLst>
              <a:gd name="adj1" fmla="val -22963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35" name="Text Box 233"/>
          <p:cNvSpPr txBox="1">
            <a:spLocks noChangeArrowheads="1"/>
          </p:cNvSpPr>
          <p:nvPr/>
        </p:nvSpPr>
        <p:spPr bwMode="auto">
          <a:xfrm>
            <a:off x="2360712" y="2428548"/>
            <a:ext cx="87333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 dirty="0">
                <a:latin typeface="+mn-ea"/>
                <a:ea typeface="+mn-ea"/>
              </a:rPr>
              <a:t>1. Batch </a:t>
            </a:r>
            <a:r>
              <a:rPr lang="ko-KR" altLang="en-US" sz="900" dirty="0">
                <a:latin typeface="+mn-ea"/>
                <a:ea typeface="+mn-ea"/>
              </a:rPr>
              <a:t>실행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36" name="Text Box 233"/>
          <p:cNvSpPr txBox="1">
            <a:spLocks noChangeArrowheads="1"/>
          </p:cNvSpPr>
          <p:nvPr/>
        </p:nvSpPr>
        <p:spPr bwMode="auto">
          <a:xfrm>
            <a:off x="1481376" y="3971196"/>
            <a:ext cx="87650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 dirty="0">
                <a:latin typeface="+mn-ea"/>
                <a:ea typeface="+mn-ea"/>
              </a:rPr>
              <a:t>2. Batch </a:t>
            </a:r>
            <a:r>
              <a:rPr lang="ko-KR" altLang="en-US" sz="900" dirty="0">
                <a:latin typeface="+mn-ea"/>
                <a:ea typeface="+mn-ea"/>
              </a:rPr>
              <a:t>수행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37" name="Text Box 233"/>
          <p:cNvSpPr txBox="1">
            <a:spLocks noChangeArrowheads="1"/>
          </p:cNvSpPr>
          <p:nvPr/>
        </p:nvSpPr>
        <p:spPr bwMode="auto">
          <a:xfrm>
            <a:off x="3270978" y="6188636"/>
            <a:ext cx="143450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 dirty="0">
                <a:latin typeface="+mn-ea"/>
                <a:ea typeface="+mn-ea"/>
              </a:rPr>
              <a:t>4. Batch </a:t>
            </a:r>
            <a:r>
              <a:rPr lang="ko-KR" altLang="en-US" sz="900" dirty="0">
                <a:latin typeface="+mn-ea"/>
                <a:ea typeface="+mn-ea"/>
              </a:rPr>
              <a:t>수행 결과 반영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38" name="Text Box 233"/>
          <p:cNvSpPr txBox="1">
            <a:spLocks noChangeArrowheads="1"/>
          </p:cNvSpPr>
          <p:nvPr/>
        </p:nvSpPr>
        <p:spPr bwMode="auto">
          <a:xfrm>
            <a:off x="761296" y="4331236"/>
            <a:ext cx="129614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900" dirty="0">
                <a:latin typeface="+mn-ea"/>
                <a:ea typeface="+mn-ea"/>
              </a:rPr>
              <a:t>3. </a:t>
            </a:r>
            <a:r>
              <a:rPr lang="ko-KR" altLang="en-US" sz="900" dirty="0">
                <a:latin typeface="+mn-ea"/>
                <a:ea typeface="+mn-ea"/>
              </a:rPr>
              <a:t>수행이력 업데이트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403057" y="3535082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Cache </a:t>
            </a:r>
            <a:endParaRPr lang="ko-KR" altLang="en-US" sz="1000" b="1" dirty="0"/>
          </a:p>
        </p:txBody>
      </p:sp>
      <p:pic>
        <p:nvPicPr>
          <p:cNvPr id="140" name="Picture 49"/>
          <p:cNvPicPr>
            <a:picLocks noChangeAspect="1" noChangeArrowheads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059" y="3035092"/>
            <a:ext cx="491740" cy="50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1" name="그룹 140"/>
          <p:cNvGrpSpPr/>
          <p:nvPr/>
        </p:nvGrpSpPr>
        <p:grpSpPr>
          <a:xfrm>
            <a:off x="4652972" y="3314369"/>
            <a:ext cx="341914" cy="220713"/>
            <a:chOff x="7796983" y="2636912"/>
            <a:chExt cx="604837" cy="288024"/>
          </a:xfrm>
        </p:grpSpPr>
        <p:sp>
          <p:nvSpPr>
            <p:cNvPr id="142" name="AutoShape 305"/>
            <p:cNvSpPr>
              <a:spLocks noChangeArrowheads="1"/>
            </p:cNvSpPr>
            <p:nvPr/>
          </p:nvSpPr>
          <p:spPr bwMode="gray">
            <a:xfrm>
              <a:off x="7796983" y="2636912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143" name="AutoShape 305"/>
            <p:cNvSpPr>
              <a:spLocks noChangeArrowheads="1"/>
            </p:cNvSpPr>
            <p:nvPr/>
          </p:nvSpPr>
          <p:spPr bwMode="gray">
            <a:xfrm>
              <a:off x="7796983" y="2708920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144" name="AutoShape 305"/>
            <p:cNvSpPr>
              <a:spLocks noChangeArrowheads="1"/>
            </p:cNvSpPr>
            <p:nvPr/>
          </p:nvSpPr>
          <p:spPr bwMode="gray">
            <a:xfrm>
              <a:off x="7796983" y="2780928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145" name="AutoShape 305"/>
            <p:cNvSpPr>
              <a:spLocks noChangeArrowheads="1"/>
            </p:cNvSpPr>
            <p:nvPr/>
          </p:nvSpPr>
          <p:spPr bwMode="gray">
            <a:xfrm>
              <a:off x="7796983" y="2852936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</p:grpSp>
      <p:cxnSp>
        <p:nvCxnSpPr>
          <p:cNvPr id="146" name="직선 화살표 연결선 108"/>
          <p:cNvCxnSpPr>
            <a:stCxn id="117" idx="3"/>
            <a:endCxn id="140" idx="1"/>
          </p:cNvCxnSpPr>
          <p:nvPr/>
        </p:nvCxnSpPr>
        <p:spPr bwMode="auto">
          <a:xfrm flipV="1">
            <a:off x="3800872" y="3287336"/>
            <a:ext cx="599187" cy="1304973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triangl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69786"/>
              </p:ext>
            </p:extLst>
          </p:nvPr>
        </p:nvGraphicFramePr>
        <p:xfrm>
          <a:off x="5385048" y="5668213"/>
          <a:ext cx="3888432" cy="684240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Cache Backup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Cache Server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백업 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위치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트랙킹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정보 등을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Cache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로 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이관</a:t>
                      </a:r>
                      <a:r>
                        <a:rPr lang="en-US" altLang="ko-KR" sz="10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2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7173" y="2206837"/>
            <a:ext cx="528126" cy="519874"/>
          </a:xfrm>
          <a:prstGeom prst="rect">
            <a:avLst/>
          </a:prstGeom>
        </p:spPr>
      </p:pic>
      <p:cxnSp>
        <p:nvCxnSpPr>
          <p:cNvPr id="53" name="직선 화살표 연결선 108"/>
          <p:cNvCxnSpPr>
            <a:stCxn id="117" idx="3"/>
            <a:endCxn id="2" idx="1"/>
          </p:cNvCxnSpPr>
          <p:nvPr/>
        </p:nvCxnSpPr>
        <p:spPr bwMode="auto">
          <a:xfrm flipV="1">
            <a:off x="3800872" y="2466774"/>
            <a:ext cx="576301" cy="2125535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495232"/>
              </p:ext>
            </p:extLst>
          </p:nvPr>
        </p:nvGraphicFramePr>
        <p:xfrm>
          <a:off x="5385048" y="1970511"/>
          <a:ext cx="3888432" cy="836640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존 정보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경찰지원센터로부터 안전지도 정보 수집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사용자들이 설정한 위험존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 정보 취합</a:t>
                      </a:r>
                      <a:r>
                        <a:rPr lang="en-US" altLang="ko-KR" sz="1000" b="0" baseline="0">
                          <a:solidFill>
                            <a:schemeClr val="tx1"/>
                          </a:solidFill>
                        </a:rPr>
                        <a:t>(Neighborhood Watch)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406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IV.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시스템 구현 방안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906995"/>
              </p:ext>
            </p:extLst>
          </p:nvPr>
        </p:nvGraphicFramePr>
        <p:xfrm>
          <a:off x="6254750" y="1939925"/>
          <a:ext cx="2946400" cy="3983038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Application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API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서버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Interface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서버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 Web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 Admin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Migration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성능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&amp;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이중화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확장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7141264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6.</a:t>
            </a:r>
            <a:r>
              <a:rPr lang="ko-KR" altLang="en-US" sz="1800">
                <a:solidFill>
                  <a:schemeClr val="tx1"/>
                </a:solidFill>
              </a:rPr>
              <a:t> 데이터 </a:t>
            </a:r>
            <a:r>
              <a:rPr lang="en-US" altLang="ko-KR" sz="1800">
                <a:solidFill>
                  <a:schemeClr val="tx1"/>
                </a:solidFill>
              </a:rPr>
              <a:t>Migration </a:t>
            </a:r>
            <a:r>
              <a:rPr lang="ko-KR" altLang="en-US" sz="1800">
                <a:solidFill>
                  <a:schemeClr val="tx1"/>
                </a:solidFill>
              </a:rPr>
              <a:t>방안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028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기존 서비스 가입자 중 프리미엄  서비스 가입을 한 사용자 및 가족 구성원 정보의 효율적인 </a:t>
            </a:r>
            <a:r>
              <a:rPr kumimoji="0" lang="ko-KR" altLang="en-US" sz="1600" b="1" dirty="0" err="1">
                <a:solidFill>
                  <a:srgbClr val="000000"/>
                </a:solidFill>
                <a:ea typeface="맑은 고딕" pitchFamily="50" charset="-127"/>
              </a:rPr>
              <a:t>마이그레이션을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위한 방안입니다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32521" y="2801864"/>
            <a:ext cx="6120000" cy="42463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0">
              <a:defRPr/>
            </a:pPr>
            <a:endParaRPr lang="en-US" altLang="ko-KR" sz="11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5" name="직사각형 40"/>
          <p:cNvSpPr>
            <a:spLocks noChangeArrowheads="1"/>
          </p:cNvSpPr>
          <p:nvPr/>
        </p:nvSpPr>
        <p:spPr bwMode="auto">
          <a:xfrm>
            <a:off x="415925" y="1500174"/>
            <a:ext cx="6985000" cy="37306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 err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마이그레이션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방안</a:t>
            </a:r>
          </a:p>
        </p:txBody>
      </p:sp>
      <p:sp>
        <p:nvSpPr>
          <p:cNvPr id="56" name="Line 3"/>
          <p:cNvSpPr>
            <a:spLocks noChangeShapeType="1"/>
          </p:cNvSpPr>
          <p:nvPr/>
        </p:nvSpPr>
        <p:spPr bwMode="auto">
          <a:xfrm flipV="1">
            <a:off x="415925" y="1871649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8" name="Line 3"/>
          <p:cNvSpPr>
            <a:spLocks noChangeShapeType="1"/>
          </p:cNvSpPr>
          <p:nvPr/>
        </p:nvSpPr>
        <p:spPr bwMode="auto">
          <a:xfrm flipV="1">
            <a:off x="415925" y="1871649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06329" y="2962474"/>
            <a:ext cx="93610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ea typeface="맑은 고딕" pitchFamily="50" charset="-127"/>
              </a:rPr>
              <a:t>1</a:t>
            </a:r>
            <a:r>
              <a:rPr lang="ko-KR" altLang="en-US" sz="800" b="1">
                <a:ea typeface="맑은 고딕" pitchFamily="50" charset="-127"/>
              </a:rPr>
              <a:t>차 </a:t>
            </a:r>
            <a:r>
              <a:rPr lang="en-US" altLang="ko-KR" sz="800" b="1" dirty="0">
                <a:ea typeface="맑은 고딕" pitchFamily="50" charset="-127"/>
              </a:rPr>
              <a:t>Migration</a:t>
            </a:r>
            <a:endParaRPr lang="ko-KR" altLang="en-US" sz="800" b="1" dirty="0"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54242" y="2962474"/>
            <a:ext cx="93610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ea typeface="맑은 고딕" pitchFamily="50" charset="-127"/>
              </a:rPr>
              <a:t>2</a:t>
            </a:r>
            <a:r>
              <a:rPr lang="ko-KR" altLang="en-US" sz="800" b="1">
                <a:ea typeface="맑은 고딕" pitchFamily="50" charset="-127"/>
              </a:rPr>
              <a:t>차 </a:t>
            </a:r>
            <a:r>
              <a:rPr lang="en-US" altLang="ko-KR" sz="800" b="1" dirty="0">
                <a:ea typeface="맑은 고딕" pitchFamily="50" charset="-127"/>
              </a:rPr>
              <a:t>Migration</a:t>
            </a:r>
            <a:endParaRPr lang="ko-KR" altLang="en-US" sz="800" b="1" dirty="0">
              <a:ea typeface="맑은 고딕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673080" y="2929538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ea typeface="맑은 고딕" pitchFamily="50" charset="-127"/>
              </a:rPr>
              <a:t>서비스 </a:t>
            </a:r>
            <a:r>
              <a:rPr lang="en-US" altLang="ko-KR" sz="800" b="1" dirty="0">
                <a:ea typeface="맑은 고딕" pitchFamily="50" charset="-127"/>
              </a:rPr>
              <a:t>Open</a:t>
            </a:r>
          </a:p>
          <a:p>
            <a:pPr algn="ctr"/>
            <a:r>
              <a:rPr lang="en-US" altLang="ko-KR" sz="800" b="1" dirty="0">
                <a:ea typeface="맑은 고딕" pitchFamily="50" charset="-127"/>
              </a:rPr>
              <a:t>D-day</a:t>
            </a:r>
            <a:endParaRPr lang="ko-KR" altLang="en-US" sz="800" b="1" dirty="0">
              <a:ea typeface="맑은 고딕" pitchFamily="50" charset="-127"/>
            </a:endParaRPr>
          </a:p>
        </p:txBody>
      </p:sp>
      <p:pic>
        <p:nvPicPr>
          <p:cNvPr id="64" name="Picture 114" descr="Databases Sm"/>
          <p:cNvPicPr>
            <a:picLocks noChangeAspect="1" noChangeArrowheads="1"/>
          </p:cNvPicPr>
          <p:nvPr/>
        </p:nvPicPr>
        <p:blipFill>
          <a:blip r:embed="rId3" cstate="print">
            <a:lum bright="6000"/>
            <a:grayscl/>
          </a:blip>
          <a:srcRect/>
          <a:stretch>
            <a:fillRect/>
          </a:stretch>
        </p:blipFill>
        <p:spPr bwMode="auto">
          <a:xfrm>
            <a:off x="2378337" y="3787619"/>
            <a:ext cx="617365" cy="47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114" descr="Databases Sm"/>
          <p:cNvPicPr>
            <a:picLocks noChangeAspect="1" noChangeArrowheads="1"/>
          </p:cNvPicPr>
          <p:nvPr/>
        </p:nvPicPr>
        <p:blipFill>
          <a:blip r:embed="rId3" cstate="print">
            <a:lum bright="6000"/>
            <a:grayscl/>
          </a:blip>
          <a:srcRect/>
          <a:stretch>
            <a:fillRect/>
          </a:stretch>
        </p:blipFill>
        <p:spPr bwMode="auto">
          <a:xfrm>
            <a:off x="2370244" y="5108510"/>
            <a:ext cx="617365" cy="47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모서리가 둥근 직사각형 69"/>
          <p:cNvSpPr/>
          <p:nvPr/>
        </p:nvSpPr>
        <p:spPr bwMode="auto">
          <a:xfrm>
            <a:off x="2076849" y="2775928"/>
            <a:ext cx="1291975" cy="3344912"/>
          </a:xfrm>
          <a:prstGeom prst="roundRect">
            <a:avLst/>
          </a:prstGeom>
          <a:solidFill>
            <a:schemeClr val="bg1">
              <a:lumMod val="95000"/>
              <a:alpha val="13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pic>
        <p:nvPicPr>
          <p:cNvPr id="71" name="Picture 114" descr="Databases Sm"/>
          <p:cNvPicPr>
            <a:picLocks noChangeAspect="1" noChangeArrowheads="1"/>
          </p:cNvPicPr>
          <p:nvPr/>
        </p:nvPicPr>
        <p:blipFill>
          <a:blip r:embed="rId3" cstate="print">
            <a:lum bright="6000"/>
            <a:grayscl/>
          </a:blip>
          <a:srcRect/>
          <a:stretch>
            <a:fillRect/>
          </a:stretch>
        </p:blipFill>
        <p:spPr bwMode="auto">
          <a:xfrm>
            <a:off x="4270296" y="3838359"/>
            <a:ext cx="617365" cy="47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114" descr="Databases Sm"/>
          <p:cNvPicPr>
            <a:picLocks noChangeAspect="1" noChangeArrowheads="1"/>
          </p:cNvPicPr>
          <p:nvPr/>
        </p:nvPicPr>
        <p:blipFill>
          <a:blip r:embed="rId3" cstate="print">
            <a:lum bright="6000"/>
            <a:grayscl/>
          </a:blip>
          <a:srcRect/>
          <a:stretch>
            <a:fillRect/>
          </a:stretch>
        </p:blipFill>
        <p:spPr bwMode="auto">
          <a:xfrm>
            <a:off x="4262203" y="5106291"/>
            <a:ext cx="617365" cy="47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4" name="직선 연결선 73"/>
          <p:cNvCxnSpPr/>
          <p:nvPr/>
        </p:nvCxnSpPr>
        <p:spPr bwMode="auto">
          <a:xfrm>
            <a:off x="657225" y="4672011"/>
            <a:ext cx="6119813" cy="4764"/>
          </a:xfrm>
          <a:prstGeom prst="line">
            <a:avLst/>
          </a:prstGeom>
          <a:solidFill>
            <a:schemeClr val="bg1"/>
          </a:solidFill>
          <a:ln w="222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5" name="Rectangle 330"/>
          <p:cNvSpPr>
            <a:spLocks noChangeArrowheads="1"/>
          </p:cNvSpPr>
          <p:nvPr/>
        </p:nvSpPr>
        <p:spPr bwMode="auto">
          <a:xfrm>
            <a:off x="415925" y="1942641"/>
            <a:ext cx="6552000" cy="4428000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062433" y="3365726"/>
            <a:ext cx="73449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  <a:ea typeface="+mn-ea"/>
              </a:rPr>
              <a:t>전체 데이터</a:t>
            </a:r>
            <a:endParaRPr lang="en-US" altLang="ko-KR" sz="800" b="1" dirty="0"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latin typeface="+mn-ea"/>
                <a:ea typeface="+mn-ea"/>
              </a:rPr>
              <a:t>export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77" name="Oval 22"/>
          <p:cNvSpPr>
            <a:spLocks noChangeArrowheads="1"/>
          </p:cNvSpPr>
          <p:nvPr/>
        </p:nvSpPr>
        <p:spPr bwMode="auto">
          <a:xfrm>
            <a:off x="1933384" y="3312528"/>
            <a:ext cx="180975" cy="17938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8000" rIns="18000" anchor="ctr"/>
          <a:lstStyle/>
          <a:p>
            <a:pPr algn="ctr" eaLnBrk="1" hangingPunct="1">
              <a:defRPr/>
            </a:pPr>
            <a:r>
              <a:rPr lang="en-US" altLang="ko-KR" sz="800" dirty="0">
                <a:solidFill>
                  <a:schemeClr val="bg1"/>
                </a:solidFill>
                <a:ea typeface="맑은 고딕" pitchFamily="50" charset="-127"/>
              </a:rPr>
              <a:t>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197799" y="5723026"/>
            <a:ext cx="110318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  <a:ea typeface="+mn-ea"/>
              </a:rPr>
              <a:t>전체 데이터 </a:t>
            </a:r>
            <a:r>
              <a:rPr lang="en-US" altLang="ko-KR" sz="800" b="1" dirty="0">
                <a:latin typeface="+mn-ea"/>
                <a:ea typeface="+mn-ea"/>
              </a:rPr>
              <a:t>import</a:t>
            </a:r>
          </a:p>
          <a:p>
            <a:pPr algn="ctr"/>
            <a:r>
              <a:rPr lang="en-US" altLang="ko-KR" sz="800" b="1" dirty="0">
                <a:latin typeface="+mn-ea"/>
                <a:ea typeface="+mn-ea"/>
              </a:rPr>
              <a:t>/ </a:t>
            </a:r>
            <a:r>
              <a:rPr lang="ko-KR" altLang="en-US" sz="800" b="1" dirty="0">
                <a:latin typeface="+mn-ea"/>
                <a:ea typeface="+mn-ea"/>
              </a:rPr>
              <a:t>데이터 검증</a:t>
            </a:r>
          </a:p>
        </p:txBody>
      </p:sp>
      <p:sp>
        <p:nvSpPr>
          <p:cNvPr id="79" name="Oval 22"/>
          <p:cNvSpPr>
            <a:spLocks noChangeArrowheads="1"/>
          </p:cNvSpPr>
          <p:nvPr/>
        </p:nvSpPr>
        <p:spPr bwMode="auto">
          <a:xfrm>
            <a:off x="2108528" y="5616784"/>
            <a:ext cx="180975" cy="17938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8000" rIns="18000" anchor="ctr"/>
          <a:lstStyle/>
          <a:p>
            <a:pPr algn="ctr" eaLnBrk="1" hangingPunct="1">
              <a:defRPr/>
            </a:pPr>
            <a:r>
              <a:rPr lang="en-US" altLang="ko-KR" sz="800" dirty="0">
                <a:solidFill>
                  <a:schemeClr val="bg1"/>
                </a:solidFill>
                <a:ea typeface="맑은 고딕" pitchFamily="50" charset="-127"/>
              </a:rPr>
              <a:t>2</a:t>
            </a: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3759047" y="2775928"/>
            <a:ext cx="1733726" cy="3344912"/>
          </a:xfrm>
          <a:prstGeom prst="roundRect">
            <a:avLst/>
          </a:prstGeom>
          <a:solidFill>
            <a:schemeClr val="bg1">
              <a:lumMod val="95000"/>
              <a:alpha val="13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35245" y="3369162"/>
            <a:ext cx="131959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  <a:ea typeface="+mn-ea"/>
              </a:rPr>
              <a:t>변경 데이터</a:t>
            </a:r>
            <a:endParaRPr lang="en-US" altLang="ko-KR" sz="800" b="1" dirty="0"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latin typeface="+mn-ea"/>
                <a:ea typeface="+mn-ea"/>
              </a:rPr>
              <a:t>(</a:t>
            </a:r>
            <a:r>
              <a:rPr lang="ko-KR" altLang="en-US" sz="800" b="1">
                <a:latin typeface="+mn-ea"/>
                <a:ea typeface="+mn-ea"/>
              </a:rPr>
              <a:t>추가</a:t>
            </a:r>
            <a:r>
              <a:rPr lang="en-US" altLang="ko-KR" sz="800" b="1" dirty="0">
                <a:latin typeface="+mn-ea"/>
                <a:ea typeface="+mn-ea"/>
              </a:rPr>
              <a:t>/</a:t>
            </a:r>
            <a:r>
              <a:rPr lang="ko-KR" altLang="en-US" sz="800" b="1">
                <a:latin typeface="+mn-ea"/>
                <a:ea typeface="+mn-ea"/>
              </a:rPr>
              <a:t>변경</a:t>
            </a:r>
            <a:r>
              <a:rPr lang="en-US" altLang="ko-KR" sz="800" b="1" dirty="0">
                <a:latin typeface="+mn-ea"/>
                <a:ea typeface="+mn-ea"/>
              </a:rPr>
              <a:t>/</a:t>
            </a:r>
            <a:r>
              <a:rPr lang="ko-KR" altLang="en-US" sz="800" b="1">
                <a:latin typeface="+mn-ea"/>
                <a:ea typeface="+mn-ea"/>
              </a:rPr>
              <a:t>삭제</a:t>
            </a:r>
            <a:r>
              <a:rPr lang="en-US" altLang="ko-KR" sz="800" b="1" dirty="0">
                <a:latin typeface="+mn-ea"/>
                <a:ea typeface="+mn-ea"/>
              </a:rPr>
              <a:t>) export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82" name="Oval 22"/>
          <p:cNvSpPr>
            <a:spLocks noChangeArrowheads="1"/>
          </p:cNvSpPr>
          <p:nvPr/>
        </p:nvSpPr>
        <p:spPr bwMode="auto">
          <a:xfrm>
            <a:off x="3883565" y="3315964"/>
            <a:ext cx="180975" cy="17938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8000" rIns="18000" anchor="ctr"/>
          <a:lstStyle/>
          <a:p>
            <a:pPr algn="ctr" eaLnBrk="1" hangingPunct="1">
              <a:defRPr/>
            </a:pPr>
            <a:r>
              <a:rPr lang="en-US" altLang="ko-KR" sz="800" dirty="0">
                <a:solidFill>
                  <a:schemeClr val="bg1"/>
                </a:solidFill>
                <a:ea typeface="맑은 고딕" pitchFamily="50" charset="-127"/>
              </a:rPr>
              <a:t>3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189221" y="5582446"/>
            <a:ext cx="73449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  <a:ea typeface="+mn-ea"/>
              </a:rPr>
              <a:t>변경 데이터</a:t>
            </a:r>
            <a:endParaRPr lang="en-US" altLang="ko-KR" sz="800" b="1" dirty="0">
              <a:latin typeface="+mn-ea"/>
              <a:ea typeface="+mn-ea"/>
            </a:endParaRPr>
          </a:p>
          <a:p>
            <a:pPr algn="ctr"/>
            <a:r>
              <a:rPr lang="ko-KR" altLang="en-US" sz="800" b="1" dirty="0">
                <a:latin typeface="+mn-ea"/>
                <a:ea typeface="+mn-ea"/>
              </a:rPr>
              <a:t>반영</a:t>
            </a:r>
          </a:p>
        </p:txBody>
      </p:sp>
      <p:sp>
        <p:nvSpPr>
          <p:cNvPr id="84" name="Oval 22"/>
          <p:cNvSpPr>
            <a:spLocks noChangeArrowheads="1"/>
          </p:cNvSpPr>
          <p:nvPr/>
        </p:nvSpPr>
        <p:spPr bwMode="auto">
          <a:xfrm>
            <a:off x="4060173" y="5529248"/>
            <a:ext cx="180975" cy="17938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8000" rIns="18000" anchor="ctr"/>
          <a:lstStyle/>
          <a:p>
            <a:pPr algn="ctr" eaLnBrk="1" hangingPunct="1">
              <a:defRPr/>
            </a:pPr>
            <a:r>
              <a:rPr lang="en-US" altLang="ko-KR" sz="800" dirty="0">
                <a:solidFill>
                  <a:schemeClr val="bg1"/>
                </a:solidFill>
                <a:ea typeface="맑은 고딕" pitchFamily="50" charset="-127"/>
              </a:rPr>
              <a:t>4</a:t>
            </a:r>
          </a:p>
        </p:txBody>
      </p:sp>
      <p:cxnSp>
        <p:nvCxnSpPr>
          <p:cNvPr id="85" name="직선 연결선 84"/>
          <p:cNvCxnSpPr/>
          <p:nvPr/>
        </p:nvCxnSpPr>
        <p:spPr bwMode="auto">
          <a:xfrm>
            <a:off x="6177136" y="3234586"/>
            <a:ext cx="0" cy="2958262"/>
          </a:xfrm>
          <a:prstGeom prst="line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86" name="TextBox 85"/>
          <p:cNvSpPr txBox="1"/>
          <p:nvPr/>
        </p:nvSpPr>
        <p:spPr>
          <a:xfrm>
            <a:off x="4881970" y="4385302"/>
            <a:ext cx="1079142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  <a:ea typeface="+mn-ea"/>
              </a:rPr>
              <a:t>실시간 데이터 연동</a:t>
            </a:r>
            <a:endParaRPr lang="en-US" altLang="ko-KR" sz="800" b="1" dirty="0">
              <a:latin typeface="+mn-ea"/>
              <a:ea typeface="+mn-ea"/>
            </a:endParaRPr>
          </a:p>
          <a:p>
            <a:pPr algn="ctr"/>
            <a:r>
              <a:rPr lang="en-US" altLang="ko-KR" sz="800" b="1" dirty="0">
                <a:latin typeface="+mn-ea"/>
                <a:ea typeface="+mn-ea"/>
              </a:rPr>
              <a:t>HTTP/FTP</a:t>
            </a:r>
            <a:endParaRPr lang="ko-KR" altLang="en-US" sz="800" b="1" dirty="0">
              <a:latin typeface="+mn-ea"/>
              <a:ea typeface="+mn-ea"/>
            </a:endParaRPr>
          </a:p>
        </p:txBody>
      </p:sp>
      <p:sp>
        <p:nvSpPr>
          <p:cNvPr id="87" name="Oval 22"/>
          <p:cNvSpPr>
            <a:spLocks noChangeArrowheads="1"/>
          </p:cNvSpPr>
          <p:nvPr/>
        </p:nvSpPr>
        <p:spPr bwMode="auto">
          <a:xfrm>
            <a:off x="4766259" y="4320640"/>
            <a:ext cx="180975" cy="179388"/>
          </a:xfrm>
          <a:prstGeom prst="ellipse">
            <a:avLst/>
          </a:prstGeom>
          <a:solidFill>
            <a:schemeClr val="bg1">
              <a:lumMod val="5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18000" rIns="18000" anchor="ctr"/>
          <a:lstStyle/>
          <a:p>
            <a:pPr algn="ctr" eaLnBrk="1" hangingPunct="1">
              <a:defRPr/>
            </a:pPr>
            <a:r>
              <a:rPr lang="en-US" altLang="ko-KR" sz="800" dirty="0">
                <a:solidFill>
                  <a:schemeClr val="bg1"/>
                </a:solidFill>
                <a:ea typeface="맑은 고딕" pitchFamily="50" charset="-127"/>
              </a:rPr>
              <a:t>5</a:t>
            </a:r>
          </a:p>
        </p:txBody>
      </p:sp>
      <p:sp>
        <p:nvSpPr>
          <p:cNvPr id="89" name="Rectangle 33"/>
          <p:cNvSpPr>
            <a:spLocks noChangeArrowheads="1"/>
          </p:cNvSpPr>
          <p:nvPr/>
        </p:nvSpPr>
        <p:spPr bwMode="gray">
          <a:xfrm>
            <a:off x="488504" y="2006752"/>
            <a:ext cx="6264017" cy="737871"/>
          </a:xfrm>
          <a:prstGeom prst="rect">
            <a:avLst/>
          </a:prstGeom>
          <a:noFill/>
          <a:ln>
            <a:noFill/>
          </a:ln>
          <a:effectLst/>
        </p:spPr>
        <p:txBody>
          <a:bodyPr lIns="108000" tIns="108000" rIns="144000" bIns="72000"/>
          <a:lstStyle/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en-US" altLang="ko-KR" b="1" kern="0" noProof="1">
                <a:latin typeface="+mn-ea"/>
                <a:ea typeface="+mn-ea"/>
              </a:rPr>
              <a:t>1, 2</a:t>
            </a:r>
            <a:r>
              <a:rPr kumimoji="0" lang="ko-KR" altLang="en-US" b="1" kern="0" noProof="1">
                <a:latin typeface="+mn-ea"/>
                <a:ea typeface="+mn-ea"/>
              </a:rPr>
              <a:t>차의 마이그레이션 작업 분할로 인한 </a:t>
            </a:r>
            <a:r>
              <a:rPr kumimoji="0" lang="ko-KR" altLang="en-US" b="1" u="sng" kern="0" noProof="1">
                <a:latin typeface="+mn-ea"/>
                <a:ea typeface="+mn-ea"/>
              </a:rPr>
              <a:t>처리 데이터 분산</a:t>
            </a:r>
            <a:endParaRPr kumimoji="0" lang="en-US" altLang="ko-KR" b="1" u="sng" kern="0" noProof="1">
              <a:latin typeface="+mn-ea"/>
              <a:ea typeface="+mn-ea"/>
            </a:endParaRP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b="1" kern="0" noProof="1">
                <a:latin typeface="+mn-ea"/>
                <a:ea typeface="+mn-ea"/>
              </a:rPr>
              <a:t>서비스 </a:t>
            </a:r>
            <a:r>
              <a:rPr kumimoji="0" lang="en-US" altLang="ko-KR" b="1" kern="0" noProof="1">
                <a:latin typeface="+mn-ea"/>
                <a:ea typeface="+mn-ea"/>
              </a:rPr>
              <a:t>Open </a:t>
            </a:r>
            <a:r>
              <a:rPr kumimoji="0" lang="ko-KR" altLang="en-US" b="1" kern="0" noProof="1">
                <a:latin typeface="+mn-ea"/>
                <a:ea typeface="+mn-ea"/>
              </a:rPr>
              <a:t>이전에 실시간 연동을 통한 </a:t>
            </a:r>
            <a:r>
              <a:rPr kumimoji="0" lang="ko-KR" altLang="en-US" b="1" u="sng" kern="0" noProof="1">
                <a:latin typeface="+mn-ea"/>
                <a:ea typeface="+mn-ea"/>
              </a:rPr>
              <a:t>데이터 정합성 및 시스템 안정성 검증</a:t>
            </a:r>
            <a:endParaRPr kumimoji="0" lang="en-US" altLang="ko-KR" u="sng" kern="0" noProof="1">
              <a:latin typeface="+mn-ea"/>
              <a:ea typeface="+mn-ea"/>
            </a:endParaRPr>
          </a:p>
        </p:txBody>
      </p:sp>
      <p:sp>
        <p:nvSpPr>
          <p:cNvPr id="90" name="모서리가 둥근 직사각형 89"/>
          <p:cNvSpPr/>
          <p:nvPr/>
        </p:nvSpPr>
        <p:spPr bwMode="auto">
          <a:xfrm>
            <a:off x="696112" y="3284984"/>
            <a:ext cx="936000" cy="13293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b="1" kern="0" dirty="0">
                <a:solidFill>
                  <a:srgbClr val="080808"/>
                </a:solidFill>
                <a:latin typeface="+mn-ea"/>
                <a:ea typeface="+mn-ea"/>
              </a:rPr>
              <a:t>기존</a:t>
            </a:r>
            <a:endParaRPr kumimoji="0" lang="en-US" altLang="ko-KR" sz="1000" b="1" kern="0" dirty="0">
              <a:solidFill>
                <a:srgbClr val="080808"/>
              </a:solidFill>
              <a:latin typeface="+mn-ea"/>
              <a:ea typeface="+mn-ea"/>
            </a:endParaRPr>
          </a:p>
          <a:p>
            <a:pPr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b="1" kern="0" dirty="0">
                <a:solidFill>
                  <a:srgbClr val="080808"/>
                </a:solidFill>
                <a:latin typeface="+mn-ea"/>
                <a:ea typeface="+mn-ea"/>
              </a:rPr>
              <a:t>안심 </a:t>
            </a:r>
            <a:r>
              <a:rPr kumimoji="0" lang="en-US" altLang="ko-KR" sz="1000" b="1" kern="0" dirty="0">
                <a:solidFill>
                  <a:srgbClr val="080808"/>
                </a:solidFill>
                <a:latin typeface="+mn-ea"/>
                <a:ea typeface="+mn-ea"/>
              </a:rPr>
              <a:t>(T-</a:t>
            </a:r>
            <a:r>
              <a:rPr kumimoji="0" lang="ko-KR" altLang="en-US" sz="1000" b="1" kern="0">
                <a:solidFill>
                  <a:srgbClr val="080808"/>
                </a:solidFill>
                <a:latin typeface="+mn-ea"/>
                <a:ea typeface="+mn-ea"/>
              </a:rPr>
              <a:t>자녀</a:t>
            </a:r>
            <a:r>
              <a:rPr kumimoji="0" lang="en-US" altLang="ko-KR" sz="1000" b="1" kern="0" dirty="0">
                <a:solidFill>
                  <a:srgbClr val="080808"/>
                </a:solidFill>
                <a:latin typeface="+mn-ea"/>
                <a:ea typeface="+mn-ea"/>
              </a:rPr>
              <a:t>) </a:t>
            </a:r>
          </a:p>
          <a:p>
            <a:pPr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b="1" kern="0" dirty="0">
                <a:solidFill>
                  <a:srgbClr val="080808"/>
                </a:solidFill>
                <a:latin typeface="+mn-ea"/>
                <a:ea typeface="+mn-ea"/>
              </a:rPr>
              <a:t>서비스</a:t>
            </a:r>
            <a:endParaRPr kumimoji="0" lang="en-US" altLang="ko-KR" sz="1000" b="1" kern="0" dirty="0">
              <a:solidFill>
                <a:srgbClr val="080808"/>
              </a:solidFill>
              <a:latin typeface="+mn-ea"/>
              <a:ea typeface="+mn-ea"/>
            </a:endParaRPr>
          </a:p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10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678151" y="4725144"/>
            <a:ext cx="936000" cy="13293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r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1000" b="1" kern="0" dirty="0">
                <a:solidFill>
                  <a:srgbClr val="080808"/>
                </a:solidFill>
                <a:latin typeface="+mn-ea"/>
                <a:ea typeface="+mn-ea"/>
              </a:rPr>
              <a:t>LBS </a:t>
            </a:r>
            <a:r>
              <a:rPr kumimoji="0" lang="ko-KR" altLang="en-US" sz="1000" b="1" kern="0">
                <a:solidFill>
                  <a:srgbClr val="080808"/>
                </a:solidFill>
                <a:latin typeface="+mn-ea"/>
                <a:ea typeface="+mn-ea"/>
              </a:rPr>
              <a:t>안심 </a:t>
            </a:r>
            <a:endParaRPr kumimoji="0" lang="en-US" altLang="ko-KR" sz="1000" b="1" kern="0" dirty="0">
              <a:solidFill>
                <a:srgbClr val="080808"/>
              </a:solidFill>
              <a:latin typeface="+mn-ea"/>
              <a:ea typeface="+mn-ea"/>
            </a:endParaRPr>
          </a:p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b="1" kern="0" dirty="0">
                <a:solidFill>
                  <a:srgbClr val="080808"/>
                </a:solidFill>
                <a:latin typeface="+mn-ea"/>
                <a:ea typeface="+mn-ea"/>
              </a:rPr>
              <a:t>서비스 통합</a:t>
            </a:r>
            <a:endParaRPr kumimoji="0" lang="en-US" altLang="ko-KR" sz="1000" b="1" kern="0" dirty="0">
              <a:solidFill>
                <a:srgbClr val="080808"/>
              </a:solidFill>
              <a:latin typeface="+mn-ea"/>
              <a:ea typeface="+mn-ea"/>
            </a:endParaRPr>
          </a:p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1000" b="1" kern="0" dirty="0">
                <a:solidFill>
                  <a:srgbClr val="080808"/>
                </a:solidFill>
                <a:latin typeface="+mn-ea"/>
                <a:ea typeface="+mn-ea"/>
              </a:rPr>
              <a:t>Interface</a:t>
            </a:r>
          </a:p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b="1" kern="0" dirty="0">
                <a:solidFill>
                  <a:srgbClr val="080808"/>
                </a:solidFill>
                <a:latin typeface="+mn-ea"/>
                <a:ea typeface="+mn-ea"/>
              </a:rPr>
              <a:t>서버</a:t>
            </a:r>
          </a:p>
        </p:txBody>
      </p:sp>
      <p:cxnSp>
        <p:nvCxnSpPr>
          <p:cNvPr id="92" name="직선 화살표 연결선 91"/>
          <p:cNvCxnSpPr/>
          <p:nvPr/>
        </p:nvCxnSpPr>
        <p:spPr bwMode="auto">
          <a:xfrm>
            <a:off x="1548348" y="2917076"/>
            <a:ext cx="1174488" cy="3044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93" name="직선 화살표 연결선 92"/>
          <p:cNvCxnSpPr/>
          <p:nvPr/>
        </p:nvCxnSpPr>
        <p:spPr bwMode="auto">
          <a:xfrm>
            <a:off x="2640652" y="2920120"/>
            <a:ext cx="1952308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94" name="직선 화살표 연결선 93"/>
          <p:cNvCxnSpPr/>
          <p:nvPr/>
        </p:nvCxnSpPr>
        <p:spPr bwMode="auto">
          <a:xfrm>
            <a:off x="4334920" y="2920940"/>
            <a:ext cx="1872000" cy="0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95" name="원호 94"/>
          <p:cNvSpPr/>
          <p:nvPr/>
        </p:nvSpPr>
        <p:spPr bwMode="auto">
          <a:xfrm rot="21426275">
            <a:off x="2835861" y="5404979"/>
            <a:ext cx="287337" cy="287337"/>
          </a:xfrm>
          <a:prstGeom prst="arc">
            <a:avLst>
              <a:gd name="adj1" fmla="val 17626897"/>
              <a:gd name="adj2" fmla="val 11553084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6" name="직선 화살표 연결선 95"/>
          <p:cNvCxnSpPr/>
          <p:nvPr/>
        </p:nvCxnSpPr>
        <p:spPr bwMode="auto">
          <a:xfrm>
            <a:off x="4799211" y="4265108"/>
            <a:ext cx="0" cy="88861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97" name="직선 화살표 연결선 96"/>
          <p:cNvCxnSpPr>
            <a:stCxn id="64" idx="2"/>
            <a:endCxn id="67" idx="0"/>
          </p:cNvCxnSpPr>
          <p:nvPr/>
        </p:nvCxnSpPr>
        <p:spPr bwMode="auto">
          <a:xfrm flipH="1">
            <a:off x="2678927" y="4262705"/>
            <a:ext cx="8093" cy="845805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98" name="TextBox 97"/>
          <p:cNvSpPr txBox="1"/>
          <p:nvPr/>
        </p:nvSpPr>
        <p:spPr>
          <a:xfrm>
            <a:off x="2709327" y="4470264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FTP</a:t>
            </a:r>
            <a:endParaRPr lang="ko-KR" altLang="en-US" sz="1000"/>
          </a:p>
        </p:txBody>
      </p:sp>
      <p:cxnSp>
        <p:nvCxnSpPr>
          <p:cNvPr id="99" name="직선 화살표 연결선 98"/>
          <p:cNvCxnSpPr/>
          <p:nvPr/>
        </p:nvCxnSpPr>
        <p:spPr bwMode="auto">
          <a:xfrm>
            <a:off x="4334211" y="4262705"/>
            <a:ext cx="0" cy="888616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00" name="TextBox 99"/>
          <p:cNvSpPr txBox="1"/>
          <p:nvPr/>
        </p:nvSpPr>
        <p:spPr>
          <a:xfrm>
            <a:off x="3974171" y="4392648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FTP</a:t>
            </a:r>
            <a:endParaRPr lang="ko-KR" altLang="en-US" sz="1000" dirty="0"/>
          </a:p>
        </p:txBody>
      </p:sp>
      <p:sp>
        <p:nvSpPr>
          <p:cNvPr id="44" name="모서리가 둥근 직사각형 220"/>
          <p:cNvSpPr>
            <a:spLocks noChangeArrowheads="1"/>
          </p:cNvSpPr>
          <p:nvPr/>
        </p:nvSpPr>
        <p:spPr bwMode="auto">
          <a:xfrm>
            <a:off x="7112669" y="1952872"/>
            <a:ext cx="2376000" cy="324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1" hangingPunct="1"/>
            <a:r>
              <a:rPr kumimoji="0" lang="ko-KR" altLang="en-US" b="1" dirty="0" err="1">
                <a:latin typeface="+mn-ea"/>
                <a:ea typeface="+mn-ea"/>
              </a:rPr>
              <a:t>마이그레이션</a:t>
            </a:r>
            <a:r>
              <a:rPr kumimoji="0" lang="ko-KR" altLang="en-US" b="1" dirty="0">
                <a:latin typeface="+mn-ea"/>
                <a:ea typeface="+mn-ea"/>
              </a:rPr>
              <a:t> 대상</a:t>
            </a:r>
          </a:p>
        </p:txBody>
      </p:sp>
      <p:sp>
        <p:nvSpPr>
          <p:cNvPr id="46" name="Text Box 256"/>
          <p:cNvSpPr txBox="1">
            <a:spLocks noChangeArrowheads="1"/>
          </p:cNvSpPr>
          <p:nvPr/>
        </p:nvSpPr>
        <p:spPr bwMode="auto">
          <a:xfrm>
            <a:off x="7112669" y="2348880"/>
            <a:ext cx="2376000" cy="8620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tIns="108000" rIns="90000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marL="180975" indent="-180975" eaLnBrk="1" hangingPunct="1">
              <a:lnSpc>
                <a:spcPct val="13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100" b="0" dirty="0">
                <a:solidFill>
                  <a:schemeClr val="tx1"/>
                </a:solidFill>
              </a:rPr>
              <a:t>안심 서비스</a:t>
            </a:r>
            <a:r>
              <a:rPr lang="en-US" altLang="ko-KR" sz="1100" b="0" dirty="0">
                <a:solidFill>
                  <a:schemeClr val="tx1"/>
                </a:solidFill>
              </a:rPr>
              <a:t>, T-</a:t>
            </a:r>
            <a:r>
              <a:rPr lang="ko-KR" altLang="en-US" sz="1100" b="0">
                <a:solidFill>
                  <a:schemeClr val="tx1"/>
                </a:solidFill>
              </a:rPr>
              <a:t>자녀 안심 서비스 가입자 중 </a:t>
            </a:r>
            <a:r>
              <a:rPr lang="ko-KR" altLang="en-US" sz="1100">
                <a:solidFill>
                  <a:schemeClr val="tx1"/>
                </a:solidFill>
              </a:rPr>
              <a:t>프리미엄 서비스 전환 가입자</a:t>
            </a:r>
            <a:endParaRPr lang="en-US" altLang="ko-KR" sz="1100" b="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220"/>
          <p:cNvSpPr>
            <a:spLocks noChangeArrowheads="1"/>
          </p:cNvSpPr>
          <p:nvPr/>
        </p:nvSpPr>
        <p:spPr bwMode="auto">
          <a:xfrm>
            <a:off x="7113240" y="3356992"/>
            <a:ext cx="2376000" cy="324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1" hangingPunct="1"/>
            <a:r>
              <a:rPr kumimoji="0" lang="ko-KR" altLang="en-US" b="1" dirty="0" err="1">
                <a:latin typeface="+mn-ea"/>
                <a:ea typeface="+mn-ea"/>
              </a:rPr>
              <a:t>마이그레이션</a:t>
            </a:r>
            <a:r>
              <a:rPr kumimoji="0" lang="ko-KR" altLang="en-US" b="1" dirty="0">
                <a:latin typeface="+mn-ea"/>
                <a:ea typeface="+mn-ea"/>
              </a:rPr>
              <a:t> 범위 </a:t>
            </a:r>
          </a:p>
        </p:txBody>
      </p:sp>
      <p:sp>
        <p:nvSpPr>
          <p:cNvPr id="48" name="Text Box 256"/>
          <p:cNvSpPr txBox="1">
            <a:spLocks noChangeArrowheads="1"/>
          </p:cNvSpPr>
          <p:nvPr/>
        </p:nvSpPr>
        <p:spPr bwMode="auto">
          <a:xfrm>
            <a:off x="7113240" y="3752999"/>
            <a:ext cx="2376000" cy="1116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tIns="108000" rIns="90000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marL="180975" indent="-180975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100" b="0" dirty="0">
                <a:solidFill>
                  <a:schemeClr val="tx1"/>
                </a:solidFill>
              </a:rPr>
              <a:t>프리미엄 서비스의 </a:t>
            </a:r>
            <a:r>
              <a:rPr lang="ko-KR" altLang="en-US" sz="1100" u="sng" dirty="0">
                <a:solidFill>
                  <a:schemeClr val="tx1"/>
                </a:solidFill>
              </a:rPr>
              <a:t>전환 가입자</a:t>
            </a:r>
            <a:r>
              <a:rPr lang="ko-KR" altLang="en-US" sz="1100" b="0" dirty="0">
                <a:solidFill>
                  <a:schemeClr val="tx1"/>
                </a:solidFill>
              </a:rPr>
              <a:t> 정보</a:t>
            </a:r>
            <a:endParaRPr lang="en-US" altLang="ko-KR" sz="1100" b="0" dirty="0">
              <a:solidFill>
                <a:schemeClr val="tx1"/>
              </a:solidFill>
            </a:endParaRPr>
          </a:p>
          <a:p>
            <a:pPr marL="180975" indent="-180975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100" b="0" dirty="0">
                <a:solidFill>
                  <a:schemeClr val="tx1"/>
                </a:solidFill>
              </a:rPr>
              <a:t>전환 가입자의 기존 </a:t>
            </a:r>
            <a:r>
              <a:rPr lang="ko-KR" altLang="en-US" sz="1100" u="sng" dirty="0">
                <a:solidFill>
                  <a:schemeClr val="tx1"/>
                </a:solidFill>
              </a:rPr>
              <a:t>가족</a:t>
            </a:r>
            <a:r>
              <a:rPr lang="en-US" altLang="ko-KR" sz="1100" u="sng" dirty="0">
                <a:solidFill>
                  <a:schemeClr val="tx1"/>
                </a:solidFill>
              </a:rPr>
              <a:t>/</a:t>
            </a:r>
            <a:r>
              <a:rPr lang="ko-KR" altLang="en-US" sz="1100" u="sng">
                <a:solidFill>
                  <a:schemeClr val="tx1"/>
                </a:solidFill>
              </a:rPr>
              <a:t>친구 리스트</a:t>
            </a:r>
            <a:endParaRPr lang="en-US" altLang="ko-KR" sz="1100" u="sng" dirty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220"/>
          <p:cNvSpPr>
            <a:spLocks noChangeArrowheads="1"/>
          </p:cNvSpPr>
          <p:nvPr/>
        </p:nvSpPr>
        <p:spPr bwMode="auto">
          <a:xfrm>
            <a:off x="7113240" y="5013176"/>
            <a:ext cx="2376000" cy="324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1" hangingPunct="1"/>
            <a:r>
              <a:rPr kumimoji="0" lang="ko-KR" altLang="en-US" b="1" dirty="0">
                <a:latin typeface="+mn-ea"/>
                <a:ea typeface="+mn-ea"/>
              </a:rPr>
              <a:t>서비스 고지</a:t>
            </a:r>
          </a:p>
        </p:txBody>
      </p:sp>
      <p:sp>
        <p:nvSpPr>
          <p:cNvPr id="50" name="Text Box 256"/>
          <p:cNvSpPr txBox="1">
            <a:spLocks noChangeArrowheads="1"/>
          </p:cNvSpPr>
          <p:nvPr/>
        </p:nvSpPr>
        <p:spPr bwMode="auto">
          <a:xfrm>
            <a:off x="7113240" y="5409184"/>
            <a:ext cx="2376000" cy="9725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tIns="108000" rIns="90000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marL="180975" indent="-180975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100" b="0" dirty="0">
                <a:solidFill>
                  <a:schemeClr val="tx1"/>
                </a:solidFill>
              </a:rPr>
              <a:t>프리미엄 </a:t>
            </a:r>
            <a:r>
              <a:rPr lang="ko-KR" altLang="en-US" sz="1100" u="sng" dirty="0">
                <a:solidFill>
                  <a:schemeClr val="tx1"/>
                </a:solidFill>
              </a:rPr>
              <a:t>서비스로의 전환 고지</a:t>
            </a:r>
            <a:endParaRPr lang="en-US" altLang="ko-KR" sz="1100" u="sng" dirty="0">
              <a:solidFill>
                <a:schemeClr val="tx1"/>
              </a:solidFill>
            </a:endParaRPr>
          </a:p>
          <a:p>
            <a:pPr marL="180975" indent="-180975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100" b="0" dirty="0">
                <a:solidFill>
                  <a:schemeClr val="tx1"/>
                </a:solidFill>
              </a:rPr>
              <a:t>전환 가입자의 </a:t>
            </a:r>
            <a:r>
              <a:rPr lang="ko-KR" altLang="en-US" sz="1100" u="sng" dirty="0">
                <a:solidFill>
                  <a:schemeClr val="tx1"/>
                </a:solidFill>
              </a:rPr>
              <a:t>가족</a:t>
            </a:r>
            <a:r>
              <a:rPr lang="en-US" altLang="ko-KR" sz="1100" u="sng" dirty="0">
                <a:solidFill>
                  <a:schemeClr val="tx1"/>
                </a:solidFill>
              </a:rPr>
              <a:t>/</a:t>
            </a:r>
            <a:r>
              <a:rPr lang="ko-KR" altLang="en-US" sz="1100" u="sng">
                <a:solidFill>
                  <a:schemeClr val="tx1"/>
                </a:solidFill>
              </a:rPr>
              <a:t>친구에게 신규 서비스 소개</a:t>
            </a:r>
            <a:endParaRPr lang="en-US" altLang="ko-KR" sz="1100" u="sng" dirty="0">
              <a:solidFill>
                <a:schemeClr val="tx1"/>
              </a:solidFill>
            </a:endParaRPr>
          </a:p>
        </p:txBody>
      </p:sp>
      <p:sp>
        <p:nvSpPr>
          <p:cNvPr id="52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9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auto">
          <a:xfrm>
            <a:off x="5318127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I. </a:t>
            </a:r>
            <a:r>
              <a:rPr lang="ko-KR" altLang="en-US" sz="1800" kern="0" dirty="0">
                <a:solidFill>
                  <a:schemeClr val="tx1"/>
                </a:solidFill>
                <a:latin typeface="+mn-ea"/>
                <a:ea typeface="+mn-ea"/>
              </a:rPr>
              <a:t>제안 개요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344488" y="14288"/>
            <a:ext cx="4756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 dirty="0">
                <a:latin typeface="+mn-ea"/>
                <a:ea typeface="+mn-ea"/>
              </a:rPr>
              <a:t>5. </a:t>
            </a:r>
            <a:r>
              <a:rPr lang="ko-KR" altLang="en-US" sz="1800" dirty="0">
                <a:latin typeface="+mn-ea"/>
                <a:ea typeface="+mn-ea"/>
              </a:rPr>
              <a:t>제안서비스 특장점</a:t>
            </a:r>
            <a:r>
              <a:rPr lang="en-US" altLang="ko-KR" sz="1800" dirty="0">
                <a:latin typeface="+mn-ea"/>
                <a:ea typeface="+mn-ea"/>
              </a:rPr>
              <a:t>(2/3)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auto">
          <a:xfrm>
            <a:off x="415925" y="909809"/>
            <a:ext cx="9074150" cy="66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비상 상황 발생 시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Nearby (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근처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1km 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내의 해당 앱 사용 중인 지인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)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와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SNS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로 비상 상황을 전파하여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</a:p>
          <a:p>
            <a:pPr eaLnBrk="1" latinLnBrk="1" hangingPunct="1"/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적극적인 문제 해결을 시도할 수 있는 시스템 구축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5783" y="1561989"/>
            <a:ext cx="7014433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860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IV.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시스템 구현 방안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78991"/>
              </p:ext>
            </p:extLst>
          </p:nvPr>
        </p:nvGraphicFramePr>
        <p:xfrm>
          <a:off x="6254750" y="1939925"/>
          <a:ext cx="2946400" cy="3983038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Application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API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서버 구현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Interface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서버 구현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 Web 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PoC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 Admin 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Migration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성능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&amp;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이중화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7.1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성능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7.2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Fail-Over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확장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9433480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47561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7. </a:t>
            </a:r>
            <a:r>
              <a:rPr lang="ko-KR" altLang="en-US" sz="1800" dirty="0">
                <a:solidFill>
                  <a:schemeClr val="tx1"/>
                </a:solidFill>
              </a:rPr>
              <a:t>시스템 성능 </a:t>
            </a:r>
            <a:r>
              <a:rPr lang="en-US" altLang="ko-KR" sz="1800" dirty="0">
                <a:solidFill>
                  <a:schemeClr val="tx1"/>
                </a:solidFill>
              </a:rPr>
              <a:t>&amp; </a:t>
            </a:r>
            <a:r>
              <a:rPr lang="ko-KR" altLang="en-US" sz="1800" dirty="0">
                <a:solidFill>
                  <a:schemeClr val="tx1"/>
                </a:solidFill>
              </a:rPr>
              <a:t>이중화 </a:t>
            </a:r>
            <a:r>
              <a:rPr lang="en-US" altLang="ko-KR" sz="1800">
                <a:solidFill>
                  <a:schemeClr val="tx1"/>
                </a:solidFill>
              </a:rPr>
              <a:t>&gt; 7.1 </a:t>
            </a:r>
            <a:r>
              <a:rPr lang="ko-KR" altLang="en-US" sz="1800" dirty="0">
                <a:solidFill>
                  <a:schemeClr val="tx1"/>
                </a:solidFill>
              </a:rPr>
              <a:t>시스템 성능</a:t>
            </a:r>
          </a:p>
        </p:txBody>
      </p:sp>
      <p:sp>
        <p:nvSpPr>
          <p:cNvPr id="36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제안 시스템의 시스템의 최대 처리 용량</a:t>
            </a:r>
          </a:p>
        </p:txBody>
      </p:sp>
      <p:sp>
        <p:nvSpPr>
          <p:cNvPr id="40" name="Rectangle 330"/>
          <p:cNvSpPr>
            <a:spLocks noChangeArrowheads="1"/>
          </p:cNvSpPr>
          <p:nvPr/>
        </p:nvSpPr>
        <p:spPr bwMode="auto">
          <a:xfrm>
            <a:off x="415925" y="1916113"/>
            <a:ext cx="9072563" cy="4537075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graphicFrame>
        <p:nvGraphicFramePr>
          <p:cNvPr id="84" name="표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991743"/>
              </p:ext>
            </p:extLst>
          </p:nvPr>
        </p:nvGraphicFramePr>
        <p:xfrm>
          <a:off x="704528" y="2493056"/>
          <a:ext cx="8486809" cy="1440000"/>
        </p:xfrm>
        <a:graphic>
          <a:graphicData uri="http://schemas.openxmlformats.org/drawingml/2006/table">
            <a:tbl>
              <a:tblPr/>
              <a:tblGrid>
                <a:gridCol w="14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가입자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무료 사용자 및 프리미엄 서비스 가입자 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인당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Request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Request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40,000,000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최번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Request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8,000,000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최번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Traffic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8,800,000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최번시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처리 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(TPS)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2,444.44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가용률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보정 초당 처리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(TPS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4,000</a:t>
                      </a:r>
                      <a:endParaRPr lang="ko-KR" altLang="en-US" sz="1000" dirty="0"/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806477"/>
              </p:ext>
            </p:extLst>
          </p:nvPr>
        </p:nvGraphicFramePr>
        <p:xfrm>
          <a:off x="704528" y="4659383"/>
          <a:ext cx="4032000" cy="1152000"/>
        </p:xfrm>
        <a:graphic>
          <a:graphicData uri="http://schemas.openxmlformats.org/drawingml/2006/table">
            <a:tbl>
              <a:tblPr/>
              <a:tblGrid>
                <a:gridCol w="2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가입자 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십만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최번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Traffic </a:t>
                      </a: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24,640,000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초당 처리 수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(TPS)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11,400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6" name="모서리가 둥근 직사각형 220"/>
          <p:cNvSpPr>
            <a:spLocks noChangeArrowheads="1"/>
          </p:cNvSpPr>
          <p:nvPr/>
        </p:nvSpPr>
        <p:spPr bwMode="auto">
          <a:xfrm>
            <a:off x="5174654" y="4221088"/>
            <a:ext cx="3099322" cy="324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eaLnBrk="1" hangingPunct="1"/>
            <a:r>
              <a:rPr kumimoji="0" lang="en-US" altLang="ko-KR" b="1" u="sng">
                <a:latin typeface="+mn-ea"/>
                <a:ea typeface="+mn-ea"/>
              </a:rPr>
              <a:t>Database </a:t>
            </a:r>
            <a:r>
              <a:rPr kumimoji="0" lang="ko-KR" altLang="en-US" b="1" u="sng">
                <a:latin typeface="+mn-ea"/>
                <a:ea typeface="+mn-ea"/>
              </a:rPr>
              <a:t>성능</a:t>
            </a:r>
            <a:endParaRPr kumimoji="0" lang="ko-KR" altLang="en-US" b="1" u="sng" dirty="0">
              <a:latin typeface="+mn-ea"/>
              <a:ea typeface="+mn-ea"/>
            </a:endParaRPr>
          </a:p>
        </p:txBody>
      </p:sp>
      <p:graphicFrame>
        <p:nvGraphicFramePr>
          <p:cNvPr id="87" name="표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611767"/>
              </p:ext>
            </p:extLst>
          </p:nvPr>
        </p:nvGraphicFramePr>
        <p:xfrm>
          <a:off x="5169024" y="4659383"/>
          <a:ext cx="4032000" cy="864000"/>
        </p:xfrm>
        <a:graphic>
          <a:graphicData uri="http://schemas.openxmlformats.org/drawingml/2006/table">
            <a:tbl>
              <a:tblPr/>
              <a:tblGrid>
                <a:gridCol w="2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항목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가입자 수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십만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최번</a:t>
                      </a: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</a:t>
                      </a: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Traffic </a:t>
                      </a: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11,880, 000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8" name="Text Box 256"/>
          <p:cNvSpPr txBox="1">
            <a:spLocks noChangeArrowheads="1"/>
          </p:cNvSpPr>
          <p:nvPr/>
        </p:nvSpPr>
        <p:spPr bwMode="auto">
          <a:xfrm>
            <a:off x="704529" y="4227207"/>
            <a:ext cx="3104952" cy="324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algn="ctr" eaLnBrk="1" hangingPunct="1">
              <a:defRPr/>
            </a:pPr>
            <a:r>
              <a:rPr lang="en-US" altLang="ko-KR" sz="1200" u="sng" dirty="0">
                <a:solidFill>
                  <a:schemeClr val="tx1"/>
                </a:solidFill>
              </a:rPr>
              <a:t>WEB/WAS </a:t>
            </a:r>
            <a:r>
              <a:rPr lang="ko-KR" altLang="en-US" sz="1200" u="sng">
                <a:solidFill>
                  <a:schemeClr val="tx1"/>
                </a:solidFill>
              </a:rPr>
              <a:t>성능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9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4850" y="5811383"/>
            <a:ext cx="242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※ </a:t>
            </a:r>
            <a:r>
              <a:rPr lang="ko-KR" altLang="en-US">
                <a:latin typeface="+mn-ea"/>
                <a:ea typeface="+mn-ea"/>
              </a:rPr>
              <a:t>이중화 구성 시의 시스템 성능</a:t>
            </a:r>
          </a:p>
        </p:txBody>
      </p:sp>
      <p:sp>
        <p:nvSpPr>
          <p:cNvPr id="14" name="Text Box 256"/>
          <p:cNvSpPr txBox="1">
            <a:spLocks noChangeArrowheads="1"/>
          </p:cNvSpPr>
          <p:nvPr/>
        </p:nvSpPr>
        <p:spPr bwMode="auto">
          <a:xfrm>
            <a:off x="704528" y="2060848"/>
            <a:ext cx="3104952" cy="324000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algn="ctr" eaLnBrk="1" hangingPunct="1">
              <a:defRPr/>
            </a:pPr>
            <a:r>
              <a:rPr lang="ko-KR" altLang="en-US" sz="1200" u="sng" dirty="0">
                <a:solidFill>
                  <a:schemeClr val="tx1"/>
                </a:solidFill>
              </a:rPr>
              <a:t>성능 산정 기준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920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47561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7. </a:t>
            </a:r>
            <a:r>
              <a:rPr lang="ko-KR" altLang="en-US" sz="1800" dirty="0">
                <a:solidFill>
                  <a:schemeClr val="tx1"/>
                </a:solidFill>
              </a:rPr>
              <a:t>시스템 성능 </a:t>
            </a:r>
            <a:r>
              <a:rPr lang="en-US" altLang="ko-KR" sz="1800" dirty="0">
                <a:solidFill>
                  <a:schemeClr val="tx1"/>
                </a:solidFill>
              </a:rPr>
              <a:t>&amp; </a:t>
            </a:r>
            <a:r>
              <a:rPr lang="ko-KR" altLang="en-US" sz="1800" dirty="0">
                <a:solidFill>
                  <a:schemeClr val="tx1"/>
                </a:solidFill>
              </a:rPr>
              <a:t>이중화 </a:t>
            </a:r>
            <a:r>
              <a:rPr lang="en-US" altLang="ko-KR" sz="1800">
                <a:solidFill>
                  <a:schemeClr val="tx1"/>
                </a:solidFill>
              </a:rPr>
              <a:t>&gt; 7.2 </a:t>
            </a:r>
            <a:r>
              <a:rPr lang="en-US" altLang="ko-KR" sz="1800" dirty="0">
                <a:solidFill>
                  <a:schemeClr val="tx1"/>
                </a:solidFill>
              </a:rPr>
              <a:t>Fail-Over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ChangeArrowheads="1"/>
          </p:cNvSpPr>
          <p:nvPr/>
        </p:nvSpPr>
        <p:spPr bwMode="auto">
          <a:xfrm>
            <a:off x="704849" y="3115439"/>
            <a:ext cx="4041393" cy="250324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 defTabSz="914400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MHA Zone</a:t>
            </a:r>
            <a:endParaRPr lang="ko-KR" altLang="en-U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Rectangle 5"/>
          <p:cNvSpPr>
            <a:spLocks noChangeArrowheads="1"/>
          </p:cNvSpPr>
          <p:nvPr/>
        </p:nvSpPr>
        <p:spPr bwMode="auto">
          <a:xfrm>
            <a:off x="5169025" y="3115439"/>
            <a:ext cx="4032126" cy="250324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/>
          <a:lstStyle/>
          <a:p>
            <a:pPr hangingPunct="1"/>
            <a:r>
              <a:rPr lang="en-US" altLang="ko-KR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MHA Zone</a:t>
            </a:r>
            <a:endParaRPr lang="ko-KR" altLang="en-US" sz="16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4109545" y="2815147"/>
            <a:ext cx="1765738" cy="325821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1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Downtime Max</a:t>
            </a:r>
            <a:r>
              <a:rPr kumimoji="1" lang="en-US" altLang="ko-KR" sz="1100" b="1" i="0" u="none" strike="noStrike" cap="none" normalizeH="0" dirty="0">
                <a:ln>
                  <a:noFill/>
                </a:ln>
                <a:solidFill>
                  <a:srgbClr val="0070C0"/>
                </a:solidFill>
                <a:effectLst/>
                <a:latin typeface="맑은 고딕" pitchFamily="50" charset="-127"/>
                <a:ea typeface="맑은 고딕" pitchFamily="50" charset="-127"/>
              </a:rPr>
              <a:t> 30 Sec</a:t>
            </a:r>
            <a:endParaRPr kumimoji="1" lang="ko-KR" altLang="en-US" sz="110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7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defTabSz="899541">
              <a:defRPr/>
            </a:pP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MHA(Master High Availability)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를 적용하여 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최소한의 다운 타임으로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Master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장애 조치 및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Slave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의 마스터 변경을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자동 수행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(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다운타임 시간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10~30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초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)</a:t>
            </a:r>
            <a:br>
              <a:rPr lang="en-US" altLang="ko-KR" sz="1600" b="1" kern="0" dirty="0">
                <a:solidFill>
                  <a:srgbClr val="000000"/>
                </a:solidFill>
                <a:ea typeface="맑은 고딕" pitchFamily="50" charset="-127"/>
              </a:rPr>
            </a:br>
            <a:endParaRPr lang="ko-KR" altLang="en-US" sz="1600" b="1" kern="0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7163" y="5786454"/>
            <a:ext cx="8877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899541">
              <a:defRPr/>
            </a:pPr>
            <a:r>
              <a:rPr lang="en-US" altLang="ko-KR" b="1" kern="0" dirty="0">
                <a:solidFill>
                  <a:srgbClr val="000000"/>
                </a:solidFill>
                <a:ea typeface="맑은 고딕" pitchFamily="50" charset="-127"/>
              </a:rPr>
              <a:t>MHA</a:t>
            </a:r>
            <a:r>
              <a:rPr lang="ko-KR" altLang="en-US" b="1" kern="0" dirty="0">
                <a:solidFill>
                  <a:srgbClr val="000000"/>
                </a:solidFill>
                <a:ea typeface="맑은 고딕" pitchFamily="50" charset="-127"/>
              </a:rPr>
              <a:t>가 새로운 </a:t>
            </a:r>
            <a:r>
              <a:rPr lang="en-US" altLang="ko-KR" b="1" kern="0" dirty="0">
                <a:solidFill>
                  <a:srgbClr val="000000"/>
                </a:solidFill>
                <a:ea typeface="맑은 고딕" pitchFamily="50" charset="-127"/>
              </a:rPr>
              <a:t>Master</a:t>
            </a:r>
            <a:r>
              <a:rPr lang="ko-KR" altLang="en-US" b="1" kern="0" dirty="0">
                <a:solidFill>
                  <a:srgbClr val="000000"/>
                </a:solidFill>
                <a:ea typeface="맑은 고딕" pitchFamily="50" charset="-127"/>
              </a:rPr>
              <a:t>를 결정하는 </a:t>
            </a:r>
            <a:r>
              <a:rPr lang="en-US" altLang="ko-KR" b="1" kern="0" dirty="0">
                <a:solidFill>
                  <a:srgbClr val="000000"/>
                </a:solidFill>
                <a:ea typeface="맑은 고딕" pitchFamily="50" charset="-127"/>
              </a:rPr>
              <a:t>Slave</a:t>
            </a:r>
            <a:r>
              <a:rPr lang="ko-KR" altLang="en-US" b="1" kern="0" dirty="0">
                <a:solidFill>
                  <a:srgbClr val="000000"/>
                </a:solidFill>
                <a:ea typeface="맑은 고딕" pitchFamily="50" charset="-127"/>
              </a:rPr>
              <a:t>에 차등의 릴레이 로그를 분석하여 새로운 </a:t>
            </a:r>
            <a:r>
              <a:rPr lang="en-US" altLang="ko-KR" b="1" kern="0" dirty="0">
                <a:solidFill>
                  <a:srgbClr val="000000"/>
                </a:solidFill>
                <a:ea typeface="맑은 고딕" pitchFamily="50" charset="-127"/>
              </a:rPr>
              <a:t>Master(Slave)</a:t>
            </a:r>
            <a:r>
              <a:rPr lang="ko-KR" altLang="en-US" b="1" kern="0" dirty="0">
                <a:solidFill>
                  <a:srgbClr val="000000"/>
                </a:solidFill>
                <a:ea typeface="맑은 고딕" pitchFamily="50" charset="-127"/>
              </a:rPr>
              <a:t>에 필요한 이벤트</a:t>
            </a:r>
            <a:r>
              <a:rPr lang="en-US" altLang="ko-KR" b="1" kern="0" dirty="0">
                <a:solidFill>
                  <a:srgbClr val="000000"/>
                </a:solidFill>
                <a:ea typeface="맑은 고딕" pitchFamily="50" charset="-127"/>
              </a:rPr>
              <a:t>(binary log </a:t>
            </a:r>
            <a:r>
              <a:rPr lang="ko-KR" altLang="en-US" b="1" kern="0" dirty="0">
                <a:solidFill>
                  <a:srgbClr val="000000"/>
                </a:solidFill>
                <a:ea typeface="맑은 고딕" pitchFamily="50" charset="-127"/>
              </a:rPr>
              <a:t>이전 및 </a:t>
            </a:r>
            <a:r>
              <a:rPr lang="en-US" altLang="ko-KR" b="1" kern="0" dirty="0">
                <a:solidFill>
                  <a:srgbClr val="000000"/>
                </a:solidFill>
                <a:ea typeface="맑은 고딕" pitchFamily="50" charset="-127"/>
              </a:rPr>
              <a:t>VIP </a:t>
            </a:r>
            <a:r>
              <a:rPr lang="ko-KR" altLang="en-US" b="1" kern="0" dirty="0">
                <a:solidFill>
                  <a:srgbClr val="000000"/>
                </a:solidFill>
                <a:ea typeface="맑은 고딕" pitchFamily="50" charset="-127"/>
              </a:rPr>
              <a:t>변경</a:t>
            </a:r>
            <a:r>
              <a:rPr lang="en-US" altLang="ko-KR" b="1" kern="0" dirty="0">
                <a:solidFill>
                  <a:srgbClr val="000000"/>
                </a:solidFill>
                <a:ea typeface="맑은 고딕" pitchFamily="50" charset="-127"/>
              </a:rPr>
              <a:t>)</a:t>
            </a:r>
            <a:r>
              <a:rPr lang="ko-KR" altLang="en-US" b="1" kern="0" dirty="0">
                <a:solidFill>
                  <a:srgbClr val="000000"/>
                </a:solidFill>
                <a:ea typeface="맑은 고딕" pitchFamily="50" charset="-127"/>
              </a:rPr>
              <a:t>를 적용하고 하위 </a:t>
            </a:r>
            <a:r>
              <a:rPr lang="en-US" altLang="ko-KR" b="1" kern="0" dirty="0">
                <a:solidFill>
                  <a:srgbClr val="000000"/>
                </a:solidFill>
                <a:ea typeface="맑은 고딕" pitchFamily="50" charset="-127"/>
              </a:rPr>
              <a:t>Slave</a:t>
            </a:r>
            <a:r>
              <a:rPr lang="ko-KR" altLang="en-US" b="1" kern="0" dirty="0">
                <a:solidFill>
                  <a:srgbClr val="000000"/>
                </a:solidFill>
                <a:ea typeface="맑은 고딕" pitchFamily="50" charset="-127"/>
              </a:rPr>
              <a:t>도 동기화</a:t>
            </a:r>
          </a:p>
        </p:txBody>
      </p:sp>
      <p:sp>
        <p:nvSpPr>
          <p:cNvPr id="47" name="직사각형 46"/>
          <p:cNvSpPr/>
          <p:nvPr/>
        </p:nvSpPr>
        <p:spPr bwMode="auto">
          <a:xfrm>
            <a:off x="1914304" y="3729247"/>
            <a:ext cx="2375942" cy="14279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r>
              <a:rPr lang="en-US" altLang="ko-KR" sz="1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Replication Zone</a:t>
            </a:r>
            <a:endParaRPr lang="ko-KR" altLang="en-US" sz="11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8" name="직선 화살표 연결선 47"/>
          <p:cNvCxnSpPr/>
          <p:nvPr/>
        </p:nvCxnSpPr>
        <p:spPr bwMode="auto">
          <a:xfrm>
            <a:off x="2777237" y="4456265"/>
            <a:ext cx="612000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pic>
        <p:nvPicPr>
          <p:cNvPr id="49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4574" y="4168265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그룹 49"/>
          <p:cNvGrpSpPr/>
          <p:nvPr/>
        </p:nvGrpSpPr>
        <p:grpSpPr>
          <a:xfrm>
            <a:off x="2527487" y="4447542"/>
            <a:ext cx="396000" cy="252000"/>
            <a:chOff x="7796983" y="2636912"/>
            <a:chExt cx="604837" cy="288024"/>
          </a:xfrm>
        </p:grpSpPr>
        <p:sp>
          <p:nvSpPr>
            <p:cNvPr id="66" name="AutoShape 305"/>
            <p:cNvSpPr>
              <a:spLocks noChangeArrowheads="1"/>
            </p:cNvSpPr>
            <p:nvPr/>
          </p:nvSpPr>
          <p:spPr bwMode="gray">
            <a:xfrm>
              <a:off x="7796983" y="2636912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67" name="AutoShape 305"/>
            <p:cNvSpPr>
              <a:spLocks noChangeArrowheads="1"/>
            </p:cNvSpPr>
            <p:nvPr/>
          </p:nvSpPr>
          <p:spPr bwMode="gray">
            <a:xfrm>
              <a:off x="7796983" y="2708920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68" name="AutoShape 305"/>
            <p:cNvSpPr>
              <a:spLocks noChangeArrowheads="1"/>
            </p:cNvSpPr>
            <p:nvPr/>
          </p:nvSpPr>
          <p:spPr bwMode="gray">
            <a:xfrm>
              <a:off x="7796983" y="2780928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69" name="AutoShape 305"/>
            <p:cNvSpPr>
              <a:spLocks noChangeArrowheads="1"/>
            </p:cNvSpPr>
            <p:nvPr/>
          </p:nvSpPr>
          <p:spPr bwMode="gray">
            <a:xfrm>
              <a:off x="7796983" y="2852936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</p:grpSp>
      <p:pic>
        <p:nvPicPr>
          <p:cNvPr id="51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3301" y="4168265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그룹 51"/>
          <p:cNvGrpSpPr/>
          <p:nvPr/>
        </p:nvGrpSpPr>
        <p:grpSpPr>
          <a:xfrm>
            <a:off x="3606214" y="4447542"/>
            <a:ext cx="396000" cy="252000"/>
            <a:chOff x="7796983" y="2636912"/>
            <a:chExt cx="604837" cy="288024"/>
          </a:xfrm>
        </p:grpSpPr>
        <p:sp>
          <p:nvSpPr>
            <p:cNvPr id="62" name="AutoShape 305"/>
            <p:cNvSpPr>
              <a:spLocks noChangeArrowheads="1"/>
            </p:cNvSpPr>
            <p:nvPr/>
          </p:nvSpPr>
          <p:spPr bwMode="gray">
            <a:xfrm>
              <a:off x="7796983" y="2636912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63" name="AutoShape 305"/>
            <p:cNvSpPr>
              <a:spLocks noChangeArrowheads="1"/>
            </p:cNvSpPr>
            <p:nvPr/>
          </p:nvSpPr>
          <p:spPr bwMode="gray">
            <a:xfrm>
              <a:off x="7796983" y="2708920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64" name="AutoShape 305"/>
            <p:cNvSpPr>
              <a:spLocks noChangeArrowheads="1"/>
            </p:cNvSpPr>
            <p:nvPr/>
          </p:nvSpPr>
          <p:spPr bwMode="gray">
            <a:xfrm>
              <a:off x="7796983" y="2780928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65" name="AutoShape 305"/>
            <p:cNvSpPr>
              <a:spLocks noChangeArrowheads="1"/>
            </p:cNvSpPr>
            <p:nvPr/>
          </p:nvSpPr>
          <p:spPr bwMode="gray">
            <a:xfrm>
              <a:off x="7796983" y="2852936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2202014" y="3933056"/>
            <a:ext cx="692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Master</a:t>
            </a:r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3366454" y="3933056"/>
            <a:ext cx="562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Slave</a:t>
            </a:r>
            <a:endParaRPr lang="ko-KR" altLang="en-US" b="1"/>
          </a:p>
        </p:txBody>
      </p:sp>
      <p:sp>
        <p:nvSpPr>
          <p:cNvPr id="55" name="TextBox 54"/>
          <p:cNvSpPr txBox="1"/>
          <p:nvPr/>
        </p:nvSpPr>
        <p:spPr>
          <a:xfrm>
            <a:off x="2706070" y="4183196"/>
            <a:ext cx="7633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Replication</a:t>
            </a:r>
            <a:endParaRPr lang="ko-KR" altLang="en-US" sz="900"/>
          </a:p>
        </p:txBody>
      </p:sp>
      <p:pic>
        <p:nvPicPr>
          <p:cNvPr id="58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258" y="4077136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직선 화살표 연결선 58"/>
          <p:cNvCxnSpPr/>
          <p:nvPr/>
        </p:nvCxnSpPr>
        <p:spPr bwMode="auto">
          <a:xfrm>
            <a:off x="1640696" y="4365104"/>
            <a:ext cx="576000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60" name="TextBox 59"/>
          <p:cNvSpPr txBox="1"/>
          <p:nvPr/>
        </p:nvSpPr>
        <p:spPr>
          <a:xfrm>
            <a:off x="1151332" y="4581128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MHA</a:t>
            </a:r>
            <a:endParaRPr lang="ko-KR" altLang="en-US" b="1"/>
          </a:p>
        </p:txBody>
      </p:sp>
      <p:sp>
        <p:nvSpPr>
          <p:cNvPr id="70" name="직사각형 69"/>
          <p:cNvSpPr/>
          <p:nvPr/>
        </p:nvSpPr>
        <p:spPr bwMode="auto">
          <a:xfrm>
            <a:off x="6393482" y="3789040"/>
            <a:ext cx="2375942" cy="142794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r>
              <a:rPr lang="en-US" altLang="ko-KR" sz="1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Replication Zone</a:t>
            </a:r>
            <a:endParaRPr lang="ko-KR" altLang="en-US" sz="11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1" name="직선 화살표 연결선 70"/>
          <p:cNvCxnSpPr/>
          <p:nvPr/>
        </p:nvCxnSpPr>
        <p:spPr bwMode="auto">
          <a:xfrm>
            <a:off x="7184728" y="4424929"/>
            <a:ext cx="612000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pic>
        <p:nvPicPr>
          <p:cNvPr id="72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2065" y="4136929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그룹 72"/>
          <p:cNvGrpSpPr/>
          <p:nvPr/>
        </p:nvGrpSpPr>
        <p:grpSpPr>
          <a:xfrm>
            <a:off x="6934978" y="4416206"/>
            <a:ext cx="396000" cy="252000"/>
            <a:chOff x="7796983" y="2636912"/>
            <a:chExt cx="604837" cy="288024"/>
          </a:xfrm>
        </p:grpSpPr>
        <p:sp>
          <p:nvSpPr>
            <p:cNvPr id="74" name="AutoShape 305"/>
            <p:cNvSpPr>
              <a:spLocks noChangeArrowheads="1"/>
            </p:cNvSpPr>
            <p:nvPr/>
          </p:nvSpPr>
          <p:spPr bwMode="gray">
            <a:xfrm>
              <a:off x="7796983" y="2636912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75" name="AutoShape 305"/>
            <p:cNvSpPr>
              <a:spLocks noChangeArrowheads="1"/>
            </p:cNvSpPr>
            <p:nvPr/>
          </p:nvSpPr>
          <p:spPr bwMode="gray">
            <a:xfrm>
              <a:off x="7796983" y="2708920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76" name="AutoShape 305"/>
            <p:cNvSpPr>
              <a:spLocks noChangeArrowheads="1"/>
            </p:cNvSpPr>
            <p:nvPr/>
          </p:nvSpPr>
          <p:spPr bwMode="gray">
            <a:xfrm>
              <a:off x="7796983" y="2780928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77" name="AutoShape 305"/>
            <p:cNvSpPr>
              <a:spLocks noChangeArrowheads="1"/>
            </p:cNvSpPr>
            <p:nvPr/>
          </p:nvSpPr>
          <p:spPr bwMode="gray">
            <a:xfrm>
              <a:off x="7796983" y="2852936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</p:grpSp>
      <p:pic>
        <p:nvPicPr>
          <p:cNvPr id="78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0792" y="4136929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" name="그룹 78"/>
          <p:cNvGrpSpPr/>
          <p:nvPr/>
        </p:nvGrpSpPr>
        <p:grpSpPr>
          <a:xfrm>
            <a:off x="8013705" y="4416206"/>
            <a:ext cx="396000" cy="252000"/>
            <a:chOff x="7796983" y="2636912"/>
            <a:chExt cx="604837" cy="288024"/>
          </a:xfrm>
        </p:grpSpPr>
        <p:sp>
          <p:nvSpPr>
            <p:cNvPr id="80" name="AutoShape 305"/>
            <p:cNvSpPr>
              <a:spLocks noChangeArrowheads="1"/>
            </p:cNvSpPr>
            <p:nvPr/>
          </p:nvSpPr>
          <p:spPr bwMode="gray">
            <a:xfrm>
              <a:off x="7796983" y="2636912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81" name="AutoShape 305"/>
            <p:cNvSpPr>
              <a:spLocks noChangeArrowheads="1"/>
            </p:cNvSpPr>
            <p:nvPr/>
          </p:nvSpPr>
          <p:spPr bwMode="gray">
            <a:xfrm>
              <a:off x="7796983" y="2708920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87" name="AutoShape 305"/>
            <p:cNvSpPr>
              <a:spLocks noChangeArrowheads="1"/>
            </p:cNvSpPr>
            <p:nvPr/>
          </p:nvSpPr>
          <p:spPr bwMode="gray">
            <a:xfrm>
              <a:off x="7796983" y="2780928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88" name="AutoShape 305"/>
            <p:cNvSpPr>
              <a:spLocks noChangeArrowheads="1"/>
            </p:cNvSpPr>
            <p:nvPr/>
          </p:nvSpPr>
          <p:spPr bwMode="gray">
            <a:xfrm>
              <a:off x="7796983" y="2852936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6609505" y="3901720"/>
            <a:ext cx="692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Master</a:t>
            </a:r>
            <a:endParaRPr lang="ko-KR" altLang="en-US" b="1"/>
          </a:p>
        </p:txBody>
      </p:sp>
      <p:sp>
        <p:nvSpPr>
          <p:cNvPr id="94" name="TextBox 93"/>
          <p:cNvSpPr txBox="1"/>
          <p:nvPr/>
        </p:nvSpPr>
        <p:spPr>
          <a:xfrm>
            <a:off x="7773945" y="3901720"/>
            <a:ext cx="562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Slave</a:t>
            </a:r>
            <a:endParaRPr lang="ko-KR" altLang="en-US" b="1"/>
          </a:p>
        </p:txBody>
      </p:sp>
      <p:sp>
        <p:nvSpPr>
          <p:cNvPr id="95" name="TextBox 94"/>
          <p:cNvSpPr txBox="1"/>
          <p:nvPr/>
        </p:nvSpPr>
        <p:spPr>
          <a:xfrm>
            <a:off x="7113561" y="4151860"/>
            <a:ext cx="7633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Replication</a:t>
            </a:r>
            <a:endParaRPr lang="ko-KR" altLang="en-US" sz="900"/>
          </a:p>
        </p:txBody>
      </p:sp>
      <p:sp>
        <p:nvSpPr>
          <p:cNvPr id="96" name="직사각형 95"/>
          <p:cNvSpPr/>
          <p:nvPr/>
        </p:nvSpPr>
        <p:spPr bwMode="auto">
          <a:xfrm>
            <a:off x="7717333" y="4722165"/>
            <a:ext cx="792000" cy="180000"/>
          </a:xfrm>
          <a:prstGeom prst="rect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700" b="1" kern="0" dirty="0">
                <a:solidFill>
                  <a:schemeClr val="bg1"/>
                </a:solidFill>
              </a:rPr>
              <a:t>New Master</a:t>
            </a:r>
            <a:endParaRPr kumimoji="0" lang="ko-KR" altLang="en-US" sz="700" b="1" kern="0" dirty="0">
              <a:solidFill>
                <a:schemeClr val="bg1"/>
              </a:solidFill>
            </a:endParaRPr>
          </a:p>
        </p:txBody>
      </p:sp>
      <p:sp>
        <p:nvSpPr>
          <p:cNvPr id="97" name="폭발 1 2"/>
          <p:cNvSpPr>
            <a:spLocks noChangeArrowheads="1"/>
          </p:cNvSpPr>
          <p:nvPr/>
        </p:nvSpPr>
        <p:spPr bwMode="auto">
          <a:xfrm>
            <a:off x="6609505" y="4136865"/>
            <a:ext cx="324000" cy="360000"/>
          </a:xfrm>
          <a:prstGeom prst="irregularSeal1">
            <a:avLst/>
          </a:prstGeom>
          <a:solidFill>
            <a:srgbClr val="FF0000"/>
          </a:solidFill>
          <a:ln w="9525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ko-KR" altLang="en-US" b="1" dirty="0">
              <a:solidFill>
                <a:srgbClr val="FF0000"/>
              </a:solidFill>
              <a:ea typeface="굴림" pitchFamily="50" charset="-127"/>
            </a:endParaRPr>
          </a:p>
        </p:txBody>
      </p:sp>
      <p:pic>
        <p:nvPicPr>
          <p:cNvPr id="98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3746" y="4136929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9" name="직선 화살표 연결선 98"/>
          <p:cNvCxnSpPr/>
          <p:nvPr/>
        </p:nvCxnSpPr>
        <p:spPr bwMode="auto">
          <a:xfrm>
            <a:off x="6033184" y="4424897"/>
            <a:ext cx="576000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00" name="TextBox 99"/>
          <p:cNvSpPr txBox="1"/>
          <p:nvPr/>
        </p:nvSpPr>
        <p:spPr>
          <a:xfrm>
            <a:off x="5543820" y="4640921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MHA</a:t>
            </a:r>
            <a:endParaRPr lang="ko-KR" altLang="en-US" b="1"/>
          </a:p>
        </p:txBody>
      </p:sp>
      <p:sp>
        <p:nvSpPr>
          <p:cNvPr id="101" name="위로 구부러진 화살표 100"/>
          <p:cNvSpPr/>
          <p:nvPr/>
        </p:nvSpPr>
        <p:spPr bwMode="auto">
          <a:xfrm>
            <a:off x="7007518" y="4659393"/>
            <a:ext cx="907367" cy="144016"/>
          </a:xfrm>
          <a:prstGeom prst="curvedUpArrow">
            <a:avLst/>
          </a:prstGeom>
          <a:solidFill>
            <a:srgbClr val="FF0000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2720752" y="3657239"/>
            <a:ext cx="720725" cy="2000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VIP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3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664" y="2060848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799857" y="2564904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API/WAS</a:t>
            </a:r>
            <a:endParaRPr lang="ko-KR" altLang="en-US" b="1"/>
          </a:p>
        </p:txBody>
      </p:sp>
      <p:pic>
        <p:nvPicPr>
          <p:cNvPr id="105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3615" y="2060848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3224808" y="2564904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API/WAS</a:t>
            </a:r>
            <a:endParaRPr lang="ko-KR" altLang="en-US" b="1"/>
          </a:p>
        </p:txBody>
      </p:sp>
      <p:cxnSp>
        <p:nvCxnSpPr>
          <p:cNvPr id="107" name="직선 화살표 연결선 106"/>
          <p:cNvCxnSpPr>
            <a:stCxn id="104" idx="2"/>
            <a:endCxn id="102" idx="0"/>
          </p:cNvCxnSpPr>
          <p:nvPr/>
        </p:nvCxnSpPr>
        <p:spPr bwMode="auto">
          <a:xfrm>
            <a:off x="2224301" y="2841903"/>
            <a:ext cx="856814" cy="815336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08" name="직선 화살표 연결선 107"/>
          <p:cNvCxnSpPr>
            <a:stCxn id="106" idx="2"/>
            <a:endCxn id="102" idx="0"/>
          </p:cNvCxnSpPr>
          <p:nvPr/>
        </p:nvCxnSpPr>
        <p:spPr bwMode="auto">
          <a:xfrm flipH="1">
            <a:off x="3081115" y="2841903"/>
            <a:ext cx="568137" cy="815336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pic>
        <p:nvPicPr>
          <p:cNvPr id="109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9959" y="2071881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09"/>
          <p:cNvSpPr txBox="1"/>
          <p:nvPr/>
        </p:nvSpPr>
        <p:spPr>
          <a:xfrm>
            <a:off x="6321152" y="2575937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API/WAS</a:t>
            </a:r>
            <a:endParaRPr lang="ko-KR" altLang="en-US" b="1"/>
          </a:p>
        </p:txBody>
      </p:sp>
      <p:pic>
        <p:nvPicPr>
          <p:cNvPr id="111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4910" y="2071881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" name="TextBox 111"/>
          <p:cNvSpPr txBox="1"/>
          <p:nvPr/>
        </p:nvSpPr>
        <p:spPr>
          <a:xfrm>
            <a:off x="7746103" y="2575937"/>
            <a:ext cx="848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API/WAS</a:t>
            </a:r>
            <a:endParaRPr lang="ko-KR" altLang="en-US" b="1"/>
          </a:p>
        </p:txBody>
      </p:sp>
      <p:sp>
        <p:nvSpPr>
          <p:cNvPr id="113" name="직사각형 112"/>
          <p:cNvSpPr/>
          <p:nvPr/>
        </p:nvSpPr>
        <p:spPr bwMode="auto">
          <a:xfrm>
            <a:off x="7249651" y="3668272"/>
            <a:ext cx="720725" cy="2000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/>
            </a:solidFill>
            <a:prstDash val="sysDot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</a:pPr>
            <a:r>
              <a:rPr kumimoji="1" lang="en-US" altLang="ko-KR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VIP</a:t>
            </a:r>
            <a:endParaRPr kumimoji="1" lang="ko-KR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4" name="직선 화살표 연결선 113"/>
          <p:cNvCxnSpPr>
            <a:endCxn id="113" idx="0"/>
          </p:cNvCxnSpPr>
          <p:nvPr/>
        </p:nvCxnSpPr>
        <p:spPr bwMode="auto">
          <a:xfrm>
            <a:off x="6753200" y="2852936"/>
            <a:ext cx="856814" cy="815336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24" name="직선 화살표 연결선 123"/>
          <p:cNvCxnSpPr>
            <a:endCxn id="113" idx="0"/>
          </p:cNvCxnSpPr>
          <p:nvPr/>
        </p:nvCxnSpPr>
        <p:spPr bwMode="auto">
          <a:xfrm flipH="1">
            <a:off x="7610014" y="2852936"/>
            <a:ext cx="568137" cy="815336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83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66305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IV.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시스템 구현 방안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247496"/>
              </p:ext>
            </p:extLst>
          </p:nvPr>
        </p:nvGraphicFramePr>
        <p:xfrm>
          <a:off x="6254750" y="1939925"/>
          <a:ext cx="2946400" cy="3983038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Application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API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서버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Interface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서버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 Web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 Admin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Migration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성능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&amp;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이중화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확장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8.1 Cache Server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증설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8.2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Database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증설 방안 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075864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12068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8. </a:t>
            </a:r>
            <a:r>
              <a:rPr lang="ko-KR" altLang="en-US" sz="1800">
                <a:solidFill>
                  <a:schemeClr val="tx1"/>
                </a:solidFill>
              </a:rPr>
              <a:t>시스템 확장 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8.1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Cache Server</a:t>
            </a:r>
            <a:r>
              <a:rPr lang="ko-KR" altLang="en-US" sz="1800">
                <a:solidFill>
                  <a:schemeClr val="tx1"/>
                </a:solidFill>
              </a:rPr>
              <a:t> 증설 방안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58372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LBS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안심 서비스 통합 시스템의 위치 정보 송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  <a:sym typeface="Wingdings 2" panose="05020102010507070707" pitchFamily="18" charset="2"/>
              </a:rPr>
              <a:t>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수신을 위해 대용량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고가용성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보장 및 트래픽 증가 시 즉시 대응이 가능하도록 확장 가능한 구조를 지원합니다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6" name="직사각형 40"/>
          <p:cNvSpPr>
            <a:spLocks noChangeArrowheads="1"/>
          </p:cNvSpPr>
          <p:nvPr/>
        </p:nvSpPr>
        <p:spPr bwMode="auto">
          <a:xfrm>
            <a:off x="415925" y="1544638"/>
            <a:ext cx="6985000" cy="37306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Cache Server 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증설 방안</a:t>
            </a:r>
            <a:endParaRPr lang="ko-KR" altLang="en-US" sz="1400" b="1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7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8" name="Rectangle 330"/>
          <p:cNvSpPr>
            <a:spLocks noChangeArrowheads="1"/>
          </p:cNvSpPr>
          <p:nvPr/>
        </p:nvSpPr>
        <p:spPr bwMode="auto">
          <a:xfrm>
            <a:off x="415925" y="1916113"/>
            <a:ext cx="9072563" cy="4537075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10" name="모서리가 둥근 직사각형 220"/>
          <p:cNvSpPr>
            <a:spLocks noChangeArrowheads="1"/>
          </p:cNvSpPr>
          <p:nvPr/>
        </p:nvSpPr>
        <p:spPr bwMode="auto">
          <a:xfrm>
            <a:off x="1028952" y="2276872"/>
            <a:ext cx="1440000" cy="3605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 dirty="0">
                <a:ea typeface="맑은 고딕" panose="020B0503020000020004" pitchFamily="50" charset="-127"/>
              </a:rPr>
              <a:t>Master</a:t>
            </a:r>
            <a:endParaRPr lang="ko-KR" altLang="en-US" sz="1000" b="1" dirty="0">
              <a:ea typeface="맑은 고딕" panose="020B0503020000020004" pitchFamily="50" charset="-127"/>
            </a:endParaRPr>
          </a:p>
        </p:txBody>
      </p:sp>
      <p:sp>
        <p:nvSpPr>
          <p:cNvPr id="12" name="모서리가 둥근 직사각형 220"/>
          <p:cNvSpPr>
            <a:spLocks noChangeArrowheads="1"/>
          </p:cNvSpPr>
          <p:nvPr/>
        </p:nvSpPr>
        <p:spPr bwMode="auto">
          <a:xfrm>
            <a:off x="3441024" y="2277393"/>
            <a:ext cx="1440000" cy="3605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 dirty="0">
                <a:ea typeface="맑은 고딕" panose="020B0503020000020004" pitchFamily="50" charset="-127"/>
              </a:rPr>
              <a:t>Slave</a:t>
            </a:r>
            <a:endParaRPr lang="ko-KR" altLang="en-US" sz="1000" b="1" dirty="0">
              <a:ea typeface="맑은 고딕" panose="020B0503020000020004" pitchFamily="50" charset="-127"/>
            </a:endParaRPr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3584848" y="2709689"/>
            <a:ext cx="1800000" cy="21600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defPPr>
              <a:defRPr lang="ko-KR"/>
            </a:defPPr>
            <a:lvl1pPr algn="ctr">
              <a:defRPr sz="1000" b="1">
                <a:ea typeface="맑은 고딕" panose="020B0503020000020004" pitchFamily="50" charset="-127"/>
              </a:defRPr>
            </a:lvl1pPr>
          </a:lstStyle>
          <a:p>
            <a:r>
              <a:rPr lang="en-US" altLang="ko-KR" b="0" dirty="0"/>
              <a:t>Replication</a:t>
            </a:r>
            <a:endParaRPr lang="ko-KR" altLang="en-US" b="0"/>
          </a:p>
        </p:txBody>
      </p:sp>
      <p:cxnSp>
        <p:nvCxnSpPr>
          <p:cNvPr id="14" name="꺾인 연결선 13"/>
          <p:cNvCxnSpPr>
            <a:stCxn id="13" idx="1"/>
            <a:endCxn id="10" idx="2"/>
          </p:cNvCxnSpPr>
          <p:nvPr/>
        </p:nvCxnSpPr>
        <p:spPr bwMode="auto">
          <a:xfrm rot="10800000">
            <a:off x="1748952" y="2637433"/>
            <a:ext cx="1835896" cy="180256"/>
          </a:xfrm>
          <a:prstGeom prst="bentConnector2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8" name="모서리가 둥근 직사각형 220"/>
          <p:cNvSpPr>
            <a:spLocks noChangeArrowheads="1"/>
          </p:cNvSpPr>
          <p:nvPr/>
        </p:nvSpPr>
        <p:spPr bwMode="auto">
          <a:xfrm>
            <a:off x="5889103" y="2276872"/>
            <a:ext cx="2880000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>
                <a:latin typeface="+mj-ea"/>
                <a:ea typeface="+mj-ea"/>
              </a:rPr>
              <a:t>복제 모델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19" name="Text Box 256"/>
          <p:cNvSpPr txBox="1">
            <a:spLocks noChangeArrowheads="1"/>
          </p:cNvSpPr>
          <p:nvPr/>
        </p:nvSpPr>
        <p:spPr bwMode="auto">
          <a:xfrm>
            <a:off x="5889103" y="2492771"/>
            <a:ext cx="2880000" cy="8640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000" dirty="0" err="1">
                <a:ea typeface="맑은 고딕" pitchFamily="50" charset="-127"/>
              </a:rPr>
              <a:t>Redis</a:t>
            </a:r>
            <a:r>
              <a:rPr kumimoji="0" lang="ko-KR" altLang="en-US" sz="1000">
                <a:ea typeface="맑은 고딕" pitchFamily="50" charset="-127"/>
              </a:rPr>
              <a:t>는 </a:t>
            </a:r>
            <a:r>
              <a:rPr kumimoji="0" lang="ko-KR" altLang="en-US" sz="1000" b="1" u="sng">
                <a:ea typeface="맑은 고딕" pitchFamily="50" charset="-127"/>
              </a:rPr>
              <a:t>마스터</a:t>
            </a:r>
            <a:r>
              <a:rPr kumimoji="0" lang="en-US" altLang="ko-KR" sz="1000" b="1" u="sng" dirty="0">
                <a:ea typeface="맑은 고딕" pitchFamily="50" charset="-127"/>
              </a:rPr>
              <a:t>/</a:t>
            </a:r>
            <a:r>
              <a:rPr kumimoji="0" lang="ko-KR" altLang="en-US" sz="1000" b="1" u="sng">
                <a:ea typeface="맑은 고딕" pitchFamily="50" charset="-127"/>
              </a:rPr>
              <a:t>슬레이브 형태의 복제 모델을 제공</a:t>
            </a:r>
            <a:endParaRPr kumimoji="0" lang="en-US" altLang="ko-KR" sz="1000" b="1" u="sng" dirty="0">
              <a:ea typeface="맑은 고딕" pitchFamily="50" charset="-127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000" b="1" u="sng" dirty="0">
                <a:ea typeface="맑은 고딕" pitchFamily="50" charset="-127"/>
              </a:rPr>
              <a:t>한대의 </a:t>
            </a:r>
            <a:r>
              <a:rPr kumimoji="0" lang="ko-KR" altLang="en-US" sz="1000" b="1" u="sng" dirty="0" err="1">
                <a:ea typeface="맑은 고딕" pitchFamily="50" charset="-127"/>
              </a:rPr>
              <a:t>슬레이브는</a:t>
            </a:r>
            <a:r>
              <a:rPr kumimoji="0" lang="ko-KR" altLang="en-US" sz="1000" b="1" u="sng" dirty="0">
                <a:ea typeface="맑은 고딕" pitchFamily="50" charset="-127"/>
              </a:rPr>
              <a:t> 오직 하나의 마스터만 가질</a:t>
            </a:r>
            <a:r>
              <a:rPr kumimoji="0" lang="ko-KR" altLang="en-US" sz="1000" dirty="0">
                <a:ea typeface="맑은 고딕" pitchFamily="50" charset="-127"/>
              </a:rPr>
              <a:t> 수 있음</a:t>
            </a:r>
            <a:endParaRPr kumimoji="0" lang="en-US" altLang="ko-KR" sz="1000" dirty="0">
              <a:ea typeface="맑은 고딕" pitchFamily="50" charset="-127"/>
            </a:endParaRPr>
          </a:p>
        </p:txBody>
      </p:sp>
      <p:sp>
        <p:nvSpPr>
          <p:cNvPr id="20" name="Freeform 61"/>
          <p:cNvSpPr>
            <a:spLocks/>
          </p:cNvSpPr>
          <p:nvPr/>
        </p:nvSpPr>
        <p:spPr bwMode="auto">
          <a:xfrm flipV="1">
            <a:off x="1028760" y="4864522"/>
            <a:ext cx="7740343" cy="580850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1" name="Text Box 256"/>
          <p:cNvSpPr txBox="1">
            <a:spLocks noChangeArrowheads="1"/>
          </p:cNvSpPr>
          <p:nvPr/>
        </p:nvSpPr>
        <p:spPr bwMode="auto">
          <a:xfrm>
            <a:off x="1028760" y="5548337"/>
            <a:ext cx="7740343" cy="6889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marL="285750" indent="-285750" algn="ctr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ko-KR" u="sng" dirty="0">
                <a:solidFill>
                  <a:schemeClr val="tx1"/>
                </a:solidFill>
              </a:rPr>
              <a:t>Write</a:t>
            </a:r>
            <a:r>
              <a:rPr lang="ko-KR" altLang="en-US" u="sng">
                <a:solidFill>
                  <a:schemeClr val="tx1"/>
                </a:solidFill>
              </a:rPr>
              <a:t>는 </a:t>
            </a:r>
            <a:r>
              <a:rPr lang="en-US" altLang="ko-KR" u="sng" dirty="0">
                <a:solidFill>
                  <a:schemeClr val="tx1"/>
                </a:solidFill>
              </a:rPr>
              <a:t>Master</a:t>
            </a:r>
            <a:r>
              <a:rPr lang="ko-KR" altLang="en-US">
                <a:solidFill>
                  <a:schemeClr val="tx1"/>
                </a:solidFill>
              </a:rPr>
              <a:t>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en-US" altLang="ko-KR" u="sng" dirty="0">
                <a:solidFill>
                  <a:schemeClr val="tx1"/>
                </a:solidFill>
              </a:rPr>
              <a:t>Read</a:t>
            </a:r>
            <a:r>
              <a:rPr lang="ko-KR" altLang="en-US" u="sng">
                <a:solidFill>
                  <a:schemeClr val="tx1"/>
                </a:solidFill>
              </a:rPr>
              <a:t>는 다수의 </a:t>
            </a:r>
            <a:r>
              <a:rPr lang="en-US" altLang="ko-KR" u="sng" dirty="0">
                <a:solidFill>
                  <a:schemeClr val="tx1"/>
                </a:solidFill>
              </a:rPr>
              <a:t>Slave </a:t>
            </a:r>
            <a:r>
              <a:rPr lang="ko-KR" altLang="en-US" u="sng">
                <a:solidFill>
                  <a:schemeClr val="tx1"/>
                </a:solidFill>
              </a:rPr>
              <a:t>서버</a:t>
            </a:r>
            <a:r>
              <a:rPr lang="ko-KR" altLang="en-US">
                <a:solidFill>
                  <a:schemeClr val="tx1"/>
                </a:solidFill>
              </a:rPr>
              <a:t>에서 조회</a:t>
            </a:r>
          </a:p>
        </p:txBody>
      </p:sp>
      <p:sp>
        <p:nvSpPr>
          <p:cNvPr id="22" name="모서리가 둥근 직사각형 220"/>
          <p:cNvSpPr>
            <a:spLocks noChangeArrowheads="1"/>
          </p:cNvSpPr>
          <p:nvPr/>
        </p:nvSpPr>
        <p:spPr bwMode="auto">
          <a:xfrm>
            <a:off x="1028952" y="3643982"/>
            <a:ext cx="1080000" cy="3605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 dirty="0">
                <a:ea typeface="맑은 고딕" panose="020B0503020000020004" pitchFamily="50" charset="-127"/>
              </a:rPr>
              <a:t>Master</a:t>
            </a:r>
            <a:endParaRPr lang="ko-KR" altLang="en-US" sz="1000" b="1" dirty="0"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220"/>
          <p:cNvSpPr>
            <a:spLocks noChangeArrowheads="1"/>
          </p:cNvSpPr>
          <p:nvPr/>
        </p:nvSpPr>
        <p:spPr bwMode="auto">
          <a:xfrm>
            <a:off x="5889104" y="3573016"/>
            <a:ext cx="2880000" cy="206375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복제를 이용한 마스터</a:t>
            </a:r>
            <a:r>
              <a:rPr lang="en-US" altLang="ko-KR" sz="1000" b="1" dirty="0">
                <a:latin typeface="+mj-ea"/>
                <a:ea typeface="+mj-ea"/>
              </a:rPr>
              <a:t>/</a:t>
            </a:r>
            <a:r>
              <a:rPr lang="ko-KR" altLang="en-US" sz="1000" b="1">
                <a:latin typeface="+mj-ea"/>
                <a:ea typeface="+mj-ea"/>
              </a:rPr>
              <a:t>슬레이브 관계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5" name="Text Box 256"/>
          <p:cNvSpPr txBox="1">
            <a:spLocks noChangeArrowheads="1"/>
          </p:cNvSpPr>
          <p:nvPr/>
        </p:nvSpPr>
        <p:spPr bwMode="auto">
          <a:xfrm>
            <a:off x="5889104" y="3788915"/>
            <a:ext cx="2880000" cy="8640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000" dirty="0" err="1">
                <a:ea typeface="맑은 고딕" pitchFamily="50" charset="-127"/>
              </a:rPr>
              <a:t>슬레이브는</a:t>
            </a:r>
            <a:r>
              <a:rPr kumimoji="0" lang="ko-KR" altLang="en-US" sz="1000" dirty="0">
                <a:ea typeface="맑은 고딕" pitchFamily="50" charset="-127"/>
              </a:rPr>
              <a:t> 마스터로 접속 및 데이터 변경사항 복제</a:t>
            </a:r>
            <a:endParaRPr kumimoji="0" lang="en-US" altLang="ko-KR" sz="1000" dirty="0">
              <a:ea typeface="맑은 고딕" pitchFamily="50" charset="-127"/>
            </a:endParaRPr>
          </a:p>
          <a:p>
            <a:pPr marL="177800" lvl="1" eaLnBrk="1" hangingPunct="1">
              <a:lnSpc>
                <a:spcPct val="120000"/>
              </a:lnSpc>
            </a:pPr>
            <a:r>
              <a:rPr kumimoji="0" lang="ko-KR" altLang="en-US" sz="1000" dirty="0">
                <a:ea typeface="맑은 고딕" pitchFamily="50" charset="-127"/>
              </a:rPr>
              <a:t>이를 이용하여 </a:t>
            </a:r>
            <a:r>
              <a:rPr kumimoji="0" lang="ko-KR" altLang="en-US" sz="1000" b="1" u="sng" dirty="0" err="1">
                <a:ea typeface="맑은 고딕" pitchFamily="50" charset="-127"/>
              </a:rPr>
              <a:t>슬레이브가</a:t>
            </a:r>
            <a:r>
              <a:rPr kumimoji="0" lang="ko-KR" altLang="en-US" sz="1000" b="1" u="sng" dirty="0">
                <a:ea typeface="맑은 고딕" pitchFamily="50" charset="-127"/>
              </a:rPr>
              <a:t> 다른 장비의 마스터로도 동작</a:t>
            </a:r>
            <a:endParaRPr kumimoji="0" lang="en-US" altLang="ko-KR" sz="1000" b="1" u="sng" dirty="0">
              <a:ea typeface="맑은 고딕" pitchFamily="50" charset="-127"/>
            </a:endParaRPr>
          </a:p>
        </p:txBody>
      </p:sp>
      <p:sp>
        <p:nvSpPr>
          <p:cNvPr id="26" name="모서리가 둥근 직사각형 220"/>
          <p:cNvSpPr>
            <a:spLocks noChangeArrowheads="1"/>
          </p:cNvSpPr>
          <p:nvPr/>
        </p:nvSpPr>
        <p:spPr bwMode="auto">
          <a:xfrm>
            <a:off x="2666900" y="3645024"/>
            <a:ext cx="1080000" cy="3605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 dirty="0">
                <a:ea typeface="맑은 고딕" panose="020B0503020000020004" pitchFamily="50" charset="-127"/>
              </a:rPr>
              <a:t>1</a:t>
            </a:r>
            <a:r>
              <a:rPr lang="en-US" altLang="ko-KR" sz="1000" b="1" baseline="30000" dirty="0">
                <a:ea typeface="맑은 고딕" panose="020B0503020000020004" pitchFamily="50" charset="-127"/>
              </a:rPr>
              <a:t>st</a:t>
            </a:r>
            <a:r>
              <a:rPr lang="en-US" altLang="ko-KR" sz="1000" b="1" dirty="0">
                <a:ea typeface="맑은 고딕" panose="020B0503020000020004" pitchFamily="50" charset="-127"/>
              </a:rPr>
              <a:t> Slave</a:t>
            </a:r>
            <a:endParaRPr lang="ko-KR" altLang="en-US" sz="1000" b="1" dirty="0"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20"/>
          <p:cNvSpPr>
            <a:spLocks noChangeArrowheads="1"/>
          </p:cNvSpPr>
          <p:nvPr/>
        </p:nvSpPr>
        <p:spPr bwMode="auto">
          <a:xfrm>
            <a:off x="4304848" y="3645024"/>
            <a:ext cx="1080000" cy="3605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 dirty="0">
                <a:ea typeface="맑은 고딕" panose="020B0503020000020004" pitchFamily="50" charset="-127"/>
              </a:rPr>
              <a:t>2</a:t>
            </a:r>
            <a:r>
              <a:rPr lang="en-US" altLang="ko-KR" sz="1000" b="1" baseline="30000" dirty="0">
                <a:ea typeface="맑은 고딕" panose="020B0503020000020004" pitchFamily="50" charset="-127"/>
              </a:rPr>
              <a:t>nd</a:t>
            </a:r>
            <a:r>
              <a:rPr lang="en-US" altLang="ko-KR" sz="1000" b="1" dirty="0">
                <a:ea typeface="맑은 고딕" panose="020B0503020000020004" pitchFamily="50" charset="-127"/>
              </a:rPr>
              <a:t> Slave</a:t>
            </a:r>
            <a:endParaRPr lang="ko-KR" altLang="en-US" sz="1000" b="1" dirty="0"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220"/>
          <p:cNvSpPr>
            <a:spLocks noChangeArrowheads="1"/>
          </p:cNvSpPr>
          <p:nvPr/>
        </p:nvSpPr>
        <p:spPr bwMode="auto">
          <a:xfrm>
            <a:off x="2648744" y="4148559"/>
            <a:ext cx="1080000" cy="3605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 dirty="0">
                <a:ea typeface="맑은 고딕" panose="020B0503020000020004" pitchFamily="50" charset="-127"/>
              </a:rPr>
              <a:t>1</a:t>
            </a:r>
            <a:r>
              <a:rPr lang="en-US" altLang="ko-KR" sz="1000" b="1" baseline="30000" dirty="0">
                <a:ea typeface="맑은 고딕" panose="020B0503020000020004" pitchFamily="50" charset="-127"/>
              </a:rPr>
              <a:t>st</a:t>
            </a:r>
            <a:r>
              <a:rPr lang="en-US" altLang="ko-KR" sz="1000" b="1" dirty="0">
                <a:ea typeface="맑은 고딕" panose="020B0503020000020004" pitchFamily="50" charset="-127"/>
              </a:rPr>
              <a:t> Slave</a:t>
            </a:r>
            <a:endParaRPr lang="ko-KR" altLang="en-US" sz="1000" b="1" dirty="0"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20"/>
          <p:cNvSpPr>
            <a:spLocks noChangeArrowheads="1"/>
          </p:cNvSpPr>
          <p:nvPr/>
        </p:nvSpPr>
        <p:spPr bwMode="auto">
          <a:xfrm>
            <a:off x="4304928" y="4148559"/>
            <a:ext cx="1080000" cy="3605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 dirty="0">
                <a:ea typeface="맑은 고딕" panose="020B0503020000020004" pitchFamily="50" charset="-127"/>
              </a:rPr>
              <a:t>2</a:t>
            </a:r>
            <a:r>
              <a:rPr lang="en-US" altLang="ko-KR" sz="1000" b="1" baseline="30000" dirty="0">
                <a:ea typeface="맑은 고딕" panose="020B0503020000020004" pitchFamily="50" charset="-127"/>
              </a:rPr>
              <a:t>nd</a:t>
            </a:r>
            <a:r>
              <a:rPr lang="en-US" altLang="ko-KR" sz="1000" b="1" dirty="0">
                <a:ea typeface="맑은 고딕" panose="020B0503020000020004" pitchFamily="50" charset="-127"/>
              </a:rPr>
              <a:t> Slave</a:t>
            </a:r>
            <a:endParaRPr lang="ko-KR" altLang="en-US" sz="1000" b="1" dirty="0">
              <a:ea typeface="맑은 고딕" panose="020B0503020000020004" pitchFamily="50" charset="-127"/>
            </a:endParaRPr>
          </a:p>
        </p:txBody>
      </p:sp>
      <p:cxnSp>
        <p:nvCxnSpPr>
          <p:cNvPr id="36" name="직선 화살표 연결선 35"/>
          <p:cNvCxnSpPr>
            <a:stCxn id="26" idx="3"/>
            <a:endCxn id="27" idx="1"/>
          </p:cNvCxnSpPr>
          <p:nvPr/>
        </p:nvCxnSpPr>
        <p:spPr bwMode="auto">
          <a:xfrm>
            <a:off x="3746900" y="3825305"/>
            <a:ext cx="557948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40" name="직선 화살표 연결선 39"/>
          <p:cNvCxnSpPr>
            <a:stCxn id="22" idx="3"/>
            <a:endCxn id="26" idx="1"/>
          </p:cNvCxnSpPr>
          <p:nvPr/>
        </p:nvCxnSpPr>
        <p:spPr bwMode="auto">
          <a:xfrm>
            <a:off x="2108952" y="3824263"/>
            <a:ext cx="557948" cy="1042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43" name="꺾인 연결선 42"/>
          <p:cNvCxnSpPr>
            <a:stCxn id="22" idx="2"/>
            <a:endCxn id="28" idx="1"/>
          </p:cNvCxnSpPr>
          <p:nvPr/>
        </p:nvCxnSpPr>
        <p:spPr bwMode="auto">
          <a:xfrm rot="16200000" flipH="1">
            <a:off x="1946700" y="3626795"/>
            <a:ext cx="324297" cy="1079792"/>
          </a:xfrm>
          <a:prstGeom prst="bentConnector2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47" name="직선 화살표 연결선 46"/>
          <p:cNvCxnSpPr>
            <a:stCxn id="28" idx="3"/>
            <a:endCxn id="29" idx="1"/>
          </p:cNvCxnSpPr>
          <p:nvPr/>
        </p:nvCxnSpPr>
        <p:spPr bwMode="auto">
          <a:xfrm>
            <a:off x="3728744" y="4328840"/>
            <a:ext cx="576184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31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648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서비스 이용 증가 시 데이터베이스의 이중화를 구현하여 하드웨어 추가 시 서비스의 다운 타임을 최소화하여 원활한 서비스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처리를 지원합니다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</a:p>
        </p:txBody>
      </p:sp>
      <p:sp>
        <p:nvSpPr>
          <p:cNvPr id="38" name="직사각형 40"/>
          <p:cNvSpPr>
            <a:spLocks noChangeArrowheads="1"/>
          </p:cNvSpPr>
          <p:nvPr/>
        </p:nvSpPr>
        <p:spPr bwMode="auto">
          <a:xfrm>
            <a:off x="415925" y="1544638"/>
            <a:ext cx="6985000" cy="37306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DB Server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증설 방안</a:t>
            </a: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40" name="Rectangle 330"/>
          <p:cNvSpPr>
            <a:spLocks noChangeArrowheads="1"/>
          </p:cNvSpPr>
          <p:nvPr/>
        </p:nvSpPr>
        <p:spPr bwMode="auto">
          <a:xfrm>
            <a:off x="415925" y="1916113"/>
            <a:ext cx="9072563" cy="4537075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41" name="모서리가 둥근 직사각형 220"/>
          <p:cNvSpPr>
            <a:spLocks noChangeArrowheads="1"/>
          </p:cNvSpPr>
          <p:nvPr/>
        </p:nvSpPr>
        <p:spPr bwMode="auto">
          <a:xfrm>
            <a:off x="5889103" y="2327652"/>
            <a:ext cx="3099322" cy="222091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>
                <a:latin typeface="+mj-ea"/>
                <a:ea typeface="+mj-ea"/>
              </a:rPr>
              <a:t>복제 모델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43" name="Text Box 256"/>
          <p:cNvSpPr txBox="1">
            <a:spLocks noChangeArrowheads="1"/>
          </p:cNvSpPr>
          <p:nvPr/>
        </p:nvSpPr>
        <p:spPr bwMode="auto">
          <a:xfrm>
            <a:off x="5889103" y="2575919"/>
            <a:ext cx="3099322" cy="800924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000" dirty="0">
                <a:ea typeface="맑은 고딕" pitchFamily="50" charset="-127"/>
              </a:rPr>
              <a:t>Master </a:t>
            </a:r>
            <a:r>
              <a:rPr kumimoji="0" lang="ko-KR" altLang="en-US" sz="1000" dirty="0">
                <a:ea typeface="맑은 고딕" pitchFamily="50" charset="-127"/>
              </a:rPr>
              <a:t>의 변경된 이력을 </a:t>
            </a:r>
            <a:r>
              <a:rPr kumimoji="0" lang="en-US" altLang="ko-KR" sz="1000" dirty="0">
                <a:ea typeface="맑은 고딕" pitchFamily="50" charset="-127"/>
              </a:rPr>
              <a:t>Binary Log</a:t>
            </a:r>
            <a:r>
              <a:rPr kumimoji="0" lang="ko-KR" altLang="en-US" sz="1000" dirty="0">
                <a:ea typeface="맑은 고딕" pitchFamily="50" charset="-127"/>
              </a:rPr>
              <a:t>에 기록하여 </a:t>
            </a:r>
            <a:r>
              <a:rPr kumimoji="0" lang="en-US" altLang="ko-KR" sz="1000" dirty="0">
                <a:ea typeface="맑은 고딕" pitchFamily="50" charset="-127"/>
              </a:rPr>
              <a:t>Slave</a:t>
            </a:r>
            <a:r>
              <a:rPr kumimoji="0" lang="ko-KR" altLang="en-US" sz="1000" dirty="0">
                <a:ea typeface="맑은 고딕" pitchFamily="50" charset="-127"/>
              </a:rPr>
              <a:t>에 복제화 함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endParaRPr kumimoji="0" lang="en-US" altLang="ko-KR" sz="1000" b="1" u="sng" dirty="0">
              <a:ea typeface="맑은 고딕" pitchFamily="50" charset="-127"/>
            </a:endParaRP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000" dirty="0">
                <a:ea typeface="맑은 고딕" pitchFamily="50" charset="-127"/>
              </a:rPr>
              <a:t>복제는 </a:t>
            </a:r>
            <a:r>
              <a:rPr kumimoji="0" lang="en-US" altLang="ko-KR" sz="1000" dirty="0">
                <a:ea typeface="맑은 고딕" pitchFamily="50" charset="-127"/>
              </a:rPr>
              <a:t>Master</a:t>
            </a:r>
            <a:r>
              <a:rPr kumimoji="0" lang="ko-KR" altLang="en-US" sz="1000" dirty="0">
                <a:ea typeface="맑은 고딕" pitchFamily="50" charset="-127"/>
              </a:rPr>
              <a:t>에서 모든 </a:t>
            </a:r>
            <a:r>
              <a:rPr kumimoji="0" lang="en-US" altLang="ko-KR" sz="1000" dirty="0">
                <a:ea typeface="맑은 고딕" pitchFamily="50" charset="-127"/>
              </a:rPr>
              <a:t>Slave</a:t>
            </a:r>
            <a:r>
              <a:rPr kumimoji="0" lang="ko-KR" altLang="en-US" sz="1000" dirty="0">
                <a:ea typeface="맑은 고딕" pitchFamily="50" charset="-127"/>
              </a:rPr>
              <a:t>로 이루어져</a:t>
            </a:r>
            <a:r>
              <a:rPr kumimoji="0" lang="en-US" altLang="ko-KR" sz="1000" dirty="0">
                <a:ea typeface="맑은 고딕" pitchFamily="50" charset="-127"/>
              </a:rPr>
              <a:t>, </a:t>
            </a:r>
            <a:r>
              <a:rPr kumimoji="0" lang="ko-KR" altLang="en-US" sz="1000" b="1" u="sng" dirty="0">
                <a:ea typeface="맑은 고딕" pitchFamily="50" charset="-127"/>
              </a:rPr>
              <a:t>모든 </a:t>
            </a:r>
            <a:r>
              <a:rPr kumimoji="0" lang="en-US" altLang="ko-KR" sz="1000" b="1" u="sng" dirty="0">
                <a:ea typeface="맑은 고딕" pitchFamily="50" charset="-127"/>
              </a:rPr>
              <a:t>Slave</a:t>
            </a:r>
            <a:r>
              <a:rPr kumimoji="0" lang="ko-KR" altLang="en-US" sz="1000" b="1" u="sng" dirty="0">
                <a:ea typeface="맑은 고딕" pitchFamily="50" charset="-127"/>
              </a:rPr>
              <a:t>는 동일한 </a:t>
            </a:r>
            <a:r>
              <a:rPr kumimoji="0" lang="en-US" altLang="ko-KR" sz="1000" b="1" u="sng" dirty="0">
                <a:ea typeface="맑은 고딕" pitchFamily="50" charset="-127"/>
              </a:rPr>
              <a:t>Master</a:t>
            </a:r>
            <a:r>
              <a:rPr kumimoji="0" lang="ko-KR" altLang="en-US" sz="1000" b="1" u="sng" dirty="0">
                <a:ea typeface="맑은 고딕" pitchFamily="50" charset="-127"/>
              </a:rPr>
              <a:t>를 소유</a:t>
            </a:r>
            <a:r>
              <a:rPr kumimoji="0" lang="ko-KR" altLang="en-US" sz="1000" dirty="0">
                <a:ea typeface="맑은 고딕" pitchFamily="50" charset="-127"/>
              </a:rPr>
              <a:t>함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  <a:r>
              <a:rPr kumimoji="0" lang="ko-KR" altLang="en-US" sz="1000" dirty="0">
                <a:ea typeface="맑은 고딕" pitchFamily="50" charset="-127"/>
              </a:rPr>
              <a:t> </a:t>
            </a:r>
            <a:endParaRPr kumimoji="0" lang="en-US" altLang="ko-KR" sz="1000" dirty="0">
              <a:ea typeface="맑은 고딕" pitchFamily="50" charset="-127"/>
            </a:endParaRPr>
          </a:p>
        </p:txBody>
      </p:sp>
      <p:sp>
        <p:nvSpPr>
          <p:cNvPr id="44" name="모서리가 둥근 직사각형 220"/>
          <p:cNvSpPr>
            <a:spLocks noChangeArrowheads="1"/>
          </p:cNvSpPr>
          <p:nvPr/>
        </p:nvSpPr>
        <p:spPr bwMode="auto">
          <a:xfrm>
            <a:off x="5889103" y="3710085"/>
            <a:ext cx="3099321" cy="222091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특징</a:t>
            </a:r>
          </a:p>
        </p:txBody>
      </p:sp>
      <p:sp>
        <p:nvSpPr>
          <p:cNvPr id="46" name="Text Box 256"/>
          <p:cNvSpPr txBox="1">
            <a:spLocks noChangeArrowheads="1"/>
          </p:cNvSpPr>
          <p:nvPr/>
        </p:nvSpPr>
        <p:spPr bwMode="auto">
          <a:xfrm>
            <a:off x="5889104" y="3958351"/>
            <a:ext cx="3099320" cy="83880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en-US" altLang="ko-KR" sz="1000" dirty="0">
                <a:ea typeface="맑은 고딕" pitchFamily="50" charset="-127"/>
              </a:rPr>
              <a:t>Master</a:t>
            </a:r>
            <a:r>
              <a:rPr kumimoji="0" lang="ko-KR" altLang="en-US" sz="1000" dirty="0">
                <a:ea typeface="맑은 고딕" pitchFamily="50" charset="-127"/>
              </a:rPr>
              <a:t>의 장애 발생시 </a:t>
            </a:r>
            <a:r>
              <a:rPr kumimoji="0" lang="en-US" altLang="ko-KR" sz="1000" dirty="0">
                <a:ea typeface="맑은 고딕" pitchFamily="50" charset="-127"/>
              </a:rPr>
              <a:t>Slave</a:t>
            </a:r>
            <a:r>
              <a:rPr kumimoji="0" lang="ko-KR" altLang="en-US" sz="1000" dirty="0">
                <a:ea typeface="맑은 고딕" pitchFamily="50" charset="-127"/>
              </a:rPr>
              <a:t>를</a:t>
            </a:r>
            <a:r>
              <a:rPr kumimoji="0" lang="en-US" altLang="ko-KR" sz="1000" dirty="0">
                <a:ea typeface="맑은 고딕" pitchFamily="50" charset="-127"/>
              </a:rPr>
              <a:t> </a:t>
            </a:r>
            <a:r>
              <a:rPr kumimoji="0" lang="ko-KR" altLang="en-US" sz="1000" dirty="0">
                <a:ea typeface="맑은 고딕" pitchFamily="50" charset="-127"/>
              </a:rPr>
              <a:t>이용하여 서비스의 영향 없음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</a:p>
          <a:p>
            <a:pPr marL="171450" indent="-171450" eaLnBrk="1" hangingPunct="1">
              <a:lnSpc>
                <a:spcPct val="120000"/>
              </a:lnSpc>
              <a:buFont typeface="Wingdings" pitchFamily="2" charset="2"/>
              <a:buChar char="§"/>
            </a:pPr>
            <a:r>
              <a:rPr kumimoji="0" lang="ko-KR" altLang="en-US" sz="1000" dirty="0">
                <a:ea typeface="맑은 고딕" pitchFamily="50" charset="-127"/>
              </a:rPr>
              <a:t>서비스의 특성상 </a:t>
            </a:r>
            <a:r>
              <a:rPr kumimoji="0" lang="en-US" altLang="ko-KR" sz="1000" dirty="0">
                <a:ea typeface="맑은 고딕" pitchFamily="50" charset="-127"/>
              </a:rPr>
              <a:t>Write </a:t>
            </a:r>
            <a:r>
              <a:rPr kumimoji="0" lang="ko-KR" altLang="en-US" sz="1000" dirty="0">
                <a:ea typeface="맑은 고딕" pitchFamily="50" charset="-127"/>
              </a:rPr>
              <a:t>보다 </a:t>
            </a:r>
            <a:r>
              <a:rPr kumimoji="0" lang="en-US" altLang="ko-KR" sz="1000" dirty="0">
                <a:ea typeface="맑은 고딕" pitchFamily="50" charset="-127"/>
              </a:rPr>
              <a:t>Read </a:t>
            </a:r>
            <a:r>
              <a:rPr kumimoji="0" lang="ko-KR" altLang="en-US" sz="1000" dirty="0">
                <a:ea typeface="맑은 고딕" pitchFamily="50" charset="-127"/>
              </a:rPr>
              <a:t>자원이 더 소요되므로 </a:t>
            </a:r>
            <a:r>
              <a:rPr kumimoji="0" lang="en-US" altLang="ko-KR" sz="1000" b="1" u="sng" dirty="0">
                <a:ea typeface="맑은 고딕" pitchFamily="50" charset="-127"/>
              </a:rPr>
              <a:t>Slave</a:t>
            </a:r>
            <a:r>
              <a:rPr kumimoji="0" lang="ko-KR" altLang="en-US" sz="1000" b="1" u="sng" dirty="0">
                <a:ea typeface="맑은 고딕" pitchFamily="50" charset="-127"/>
              </a:rPr>
              <a:t>를 추가하여 성능 개선 가능</a:t>
            </a:r>
            <a:r>
              <a:rPr kumimoji="0" lang="en-US" altLang="ko-KR" sz="1000" dirty="0">
                <a:ea typeface="맑은 고딕" pitchFamily="50" charset="-127"/>
              </a:rPr>
              <a:t>.</a:t>
            </a:r>
          </a:p>
        </p:txBody>
      </p:sp>
      <p:sp>
        <p:nvSpPr>
          <p:cNvPr id="47" name="순서도: 자기 디스크 46"/>
          <p:cNvSpPr/>
          <p:nvPr/>
        </p:nvSpPr>
        <p:spPr bwMode="auto">
          <a:xfrm>
            <a:off x="848544" y="2420888"/>
            <a:ext cx="927783" cy="507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000" b="1" dirty="0">
                <a:ea typeface="맑은 고딕" panose="020B0503020000020004" pitchFamily="50" charset="-127"/>
              </a:rPr>
              <a:t>Master</a:t>
            </a:r>
            <a:endParaRPr kumimoji="0" lang="ko-KR" altLang="en-US" sz="1000" kern="0" dirty="0">
              <a:solidFill>
                <a:srgbClr val="080808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924614" y="3958270"/>
            <a:ext cx="58541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spcBef>
                <a:spcPct val="20000"/>
              </a:spcBef>
              <a:buClr>
                <a:schemeClr val="folHlink"/>
              </a:buClr>
              <a:buSzPct val="75000"/>
            </a:pPr>
            <a:r>
              <a:rPr lang="en-US" altLang="ko-KR" sz="1500" b="1" dirty="0">
                <a:solidFill>
                  <a:schemeClr val="bg1">
                    <a:lumMod val="50000"/>
                  </a:schemeClr>
                </a:solidFill>
                <a:ea typeface="맑은 고딕" pitchFamily="50" charset="-127"/>
              </a:rPr>
              <a:t>. . . .</a:t>
            </a:r>
          </a:p>
        </p:txBody>
      </p:sp>
      <p:sp>
        <p:nvSpPr>
          <p:cNvPr id="50" name="Freeform 61"/>
          <p:cNvSpPr>
            <a:spLocks/>
          </p:cNvSpPr>
          <p:nvPr/>
        </p:nvSpPr>
        <p:spPr bwMode="auto">
          <a:xfrm flipV="1">
            <a:off x="1028760" y="5220986"/>
            <a:ext cx="7740343" cy="580850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1" name="Text Box 256"/>
          <p:cNvSpPr txBox="1">
            <a:spLocks noChangeArrowheads="1"/>
          </p:cNvSpPr>
          <p:nvPr/>
        </p:nvSpPr>
        <p:spPr bwMode="auto">
          <a:xfrm>
            <a:off x="1028760" y="5868341"/>
            <a:ext cx="7740343" cy="5176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marL="285750" indent="-285750" algn="ctr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ko-KR" u="sng" dirty="0">
                <a:solidFill>
                  <a:schemeClr val="tx1"/>
                </a:solidFill>
              </a:rPr>
              <a:t>Write</a:t>
            </a:r>
            <a:r>
              <a:rPr lang="ko-KR" altLang="en-US" u="sng" dirty="0">
                <a:solidFill>
                  <a:schemeClr val="tx1"/>
                </a:solidFill>
              </a:rPr>
              <a:t>는 </a:t>
            </a:r>
            <a:r>
              <a:rPr lang="en-US" altLang="ko-KR" u="sng" dirty="0">
                <a:solidFill>
                  <a:schemeClr val="tx1"/>
                </a:solidFill>
              </a:rPr>
              <a:t>Master</a:t>
            </a:r>
            <a:r>
              <a:rPr lang="ko-KR" altLang="en-US" dirty="0">
                <a:solidFill>
                  <a:schemeClr val="tx1"/>
                </a:solidFill>
              </a:rPr>
              <a:t>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통계 등의 대용량 </a:t>
            </a:r>
            <a:r>
              <a:rPr lang="en-US" altLang="ko-KR" u="sng" dirty="0">
                <a:solidFill>
                  <a:schemeClr val="tx1"/>
                </a:solidFill>
              </a:rPr>
              <a:t>Read </a:t>
            </a:r>
            <a:r>
              <a:rPr lang="ko-KR" altLang="en-US" u="sng" dirty="0">
                <a:solidFill>
                  <a:schemeClr val="tx1"/>
                </a:solidFill>
              </a:rPr>
              <a:t>는 </a:t>
            </a:r>
            <a:r>
              <a:rPr lang="en-US" altLang="ko-KR" u="sng" dirty="0">
                <a:solidFill>
                  <a:schemeClr val="tx1"/>
                </a:solidFill>
              </a:rPr>
              <a:t>Master </a:t>
            </a:r>
            <a:r>
              <a:rPr lang="ko-KR" altLang="en-US" u="sng" dirty="0">
                <a:solidFill>
                  <a:schemeClr val="tx1"/>
                </a:solidFill>
              </a:rPr>
              <a:t>및 다수의 </a:t>
            </a:r>
            <a:r>
              <a:rPr lang="en-US" altLang="ko-KR" u="sng" dirty="0">
                <a:solidFill>
                  <a:schemeClr val="tx1"/>
                </a:solidFill>
              </a:rPr>
              <a:t>Slave </a:t>
            </a:r>
            <a:r>
              <a:rPr lang="ko-KR" altLang="en-US" u="sng" dirty="0">
                <a:solidFill>
                  <a:schemeClr val="tx1"/>
                </a:solidFill>
              </a:rPr>
              <a:t>서버</a:t>
            </a:r>
            <a:r>
              <a:rPr lang="ko-KR" altLang="en-US" dirty="0">
                <a:solidFill>
                  <a:schemeClr val="tx1"/>
                </a:solidFill>
              </a:rPr>
              <a:t>에서 조회</a:t>
            </a:r>
          </a:p>
        </p:txBody>
      </p:sp>
      <p:sp>
        <p:nvSpPr>
          <p:cNvPr id="53" name="TextBox 5"/>
          <p:cNvSpPr txBox="1">
            <a:spLocks noChangeArrowheads="1"/>
          </p:cNvSpPr>
          <p:nvPr/>
        </p:nvSpPr>
        <p:spPr bwMode="auto">
          <a:xfrm>
            <a:off x="1052998" y="2989615"/>
            <a:ext cx="1800000" cy="21600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defPPr>
              <a:defRPr lang="ko-KR"/>
            </a:defPPr>
            <a:lvl1pPr algn="ctr">
              <a:defRPr sz="1000" b="1">
                <a:ea typeface="맑은 고딕" panose="020B0503020000020004" pitchFamily="50" charset="-127"/>
              </a:defRPr>
            </a:lvl1pPr>
          </a:lstStyle>
          <a:p>
            <a:r>
              <a:rPr lang="en-US" altLang="ko-KR" b="0" dirty="0"/>
              <a:t>Replication</a:t>
            </a:r>
            <a:endParaRPr lang="ko-KR" altLang="en-US" b="0"/>
          </a:p>
        </p:txBody>
      </p:sp>
      <p:cxnSp>
        <p:nvCxnSpPr>
          <p:cNvPr id="55" name="꺾인 연결선 54"/>
          <p:cNvCxnSpPr>
            <a:stCxn id="53" idx="3"/>
            <a:endCxn id="57" idx="3"/>
          </p:cNvCxnSpPr>
          <p:nvPr/>
        </p:nvCxnSpPr>
        <p:spPr bwMode="auto">
          <a:xfrm flipV="1">
            <a:off x="2852998" y="2927999"/>
            <a:ext cx="959535" cy="169616"/>
          </a:xfrm>
          <a:prstGeom prst="bentConnector2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6" name="꺾인 연결선 55"/>
          <p:cNvCxnSpPr>
            <a:stCxn id="59" idx="3"/>
            <a:endCxn id="60" idx="3"/>
          </p:cNvCxnSpPr>
          <p:nvPr/>
        </p:nvCxnSpPr>
        <p:spPr bwMode="auto">
          <a:xfrm rot="16200000" flipH="1">
            <a:off x="2086807" y="3607499"/>
            <a:ext cx="12700" cy="1548742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57" name="순서도: 자기 디스크 56"/>
          <p:cNvSpPr/>
          <p:nvPr/>
        </p:nvSpPr>
        <p:spPr bwMode="auto">
          <a:xfrm>
            <a:off x="3348641" y="2420888"/>
            <a:ext cx="927783" cy="507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>
                <a:solidFill>
                  <a:srgbClr val="080808"/>
                </a:solidFill>
              </a:rPr>
              <a:t>Slave</a:t>
            </a:r>
            <a:endParaRPr kumimoji="0" lang="ko-KR" altLang="en-US" sz="1000" b="1" kern="0" dirty="0">
              <a:solidFill>
                <a:srgbClr val="080808"/>
              </a:solidFill>
            </a:endParaRPr>
          </a:p>
        </p:txBody>
      </p:sp>
      <p:sp>
        <p:nvSpPr>
          <p:cNvPr id="59" name="순서도: 자기 디스크 58"/>
          <p:cNvSpPr/>
          <p:nvPr/>
        </p:nvSpPr>
        <p:spPr bwMode="auto">
          <a:xfrm>
            <a:off x="848544" y="3874759"/>
            <a:ext cx="927783" cy="507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en-US" altLang="ko-KR" sz="1000" b="1" dirty="0">
                <a:ea typeface="맑은 고딕" panose="020B0503020000020004" pitchFamily="50" charset="-127"/>
              </a:rPr>
              <a:t>Master</a:t>
            </a:r>
            <a:endParaRPr kumimoji="0" lang="ko-KR" altLang="en-US" sz="1000" kern="0" dirty="0">
              <a:solidFill>
                <a:srgbClr val="080808"/>
              </a:solidFill>
            </a:endParaRPr>
          </a:p>
        </p:txBody>
      </p:sp>
      <p:sp>
        <p:nvSpPr>
          <p:cNvPr id="60" name="순서도: 자기 디스크 59"/>
          <p:cNvSpPr/>
          <p:nvPr/>
        </p:nvSpPr>
        <p:spPr bwMode="auto">
          <a:xfrm>
            <a:off x="2397286" y="3874759"/>
            <a:ext cx="927783" cy="507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ea typeface="맑은 고딕" panose="020B0503020000020004" pitchFamily="50" charset="-127"/>
              </a:rPr>
              <a:t>1</a:t>
            </a:r>
            <a:r>
              <a:rPr lang="en-US" altLang="ko-KR" sz="1000" b="1" baseline="30000" dirty="0">
                <a:ea typeface="맑은 고딕" panose="020B0503020000020004" pitchFamily="50" charset="-127"/>
              </a:rPr>
              <a:t>st</a:t>
            </a:r>
            <a:r>
              <a:rPr lang="en-US" altLang="ko-KR" sz="1000" b="1" dirty="0">
                <a:ea typeface="맑은 고딕" panose="020B0503020000020004" pitchFamily="50" charset="-127"/>
              </a:rPr>
              <a:t> Slave</a:t>
            </a:r>
            <a:endParaRPr lang="ko-KR" altLang="en-US" sz="1000" b="1" dirty="0">
              <a:ea typeface="맑은 고딕" panose="020B0503020000020004" pitchFamily="50" charset="-127"/>
            </a:endParaRPr>
          </a:p>
        </p:txBody>
      </p:sp>
      <p:sp>
        <p:nvSpPr>
          <p:cNvPr id="61" name="순서도: 자기 디스크 60"/>
          <p:cNvSpPr/>
          <p:nvPr/>
        </p:nvSpPr>
        <p:spPr bwMode="auto">
          <a:xfrm>
            <a:off x="3946028" y="3874759"/>
            <a:ext cx="927783" cy="50711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ea typeface="맑은 고딕" panose="020B0503020000020004" pitchFamily="50" charset="-127"/>
              </a:rPr>
              <a:t>2</a:t>
            </a:r>
            <a:r>
              <a:rPr lang="en-US" altLang="ko-KR" sz="1000" b="1" baseline="30000" dirty="0">
                <a:ea typeface="맑은 고딕" panose="020B0503020000020004" pitchFamily="50" charset="-127"/>
              </a:rPr>
              <a:t>nd</a:t>
            </a:r>
            <a:r>
              <a:rPr lang="en-US" altLang="ko-KR" sz="1000" b="1" dirty="0">
                <a:ea typeface="맑은 고딕" panose="020B0503020000020004" pitchFamily="50" charset="-127"/>
              </a:rPr>
              <a:t> Slave</a:t>
            </a:r>
            <a:endParaRPr lang="ko-KR" altLang="en-US" sz="1000" b="1" dirty="0">
              <a:ea typeface="맑은 고딕" panose="020B0503020000020004" pitchFamily="50" charset="-127"/>
            </a:endParaRPr>
          </a:p>
        </p:txBody>
      </p:sp>
      <p:cxnSp>
        <p:nvCxnSpPr>
          <p:cNvPr id="62" name="꺾인 연결선 61"/>
          <p:cNvCxnSpPr>
            <a:stCxn id="59" idx="3"/>
            <a:endCxn id="61" idx="3"/>
          </p:cNvCxnSpPr>
          <p:nvPr/>
        </p:nvCxnSpPr>
        <p:spPr bwMode="auto">
          <a:xfrm rot="16200000" flipH="1">
            <a:off x="2861178" y="2833128"/>
            <a:ext cx="12700" cy="3097484"/>
          </a:xfrm>
          <a:prstGeom prst="bentConnector3">
            <a:avLst>
              <a:gd name="adj1" fmla="val 2373449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344487" y="14288"/>
            <a:ext cx="5165543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8. </a:t>
            </a:r>
            <a:r>
              <a:rPr lang="ko-KR" altLang="en-US" sz="1800">
                <a:solidFill>
                  <a:schemeClr val="tx1"/>
                </a:solidFill>
              </a:rPr>
              <a:t>시스템 확장 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8.2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Database</a:t>
            </a:r>
            <a:r>
              <a:rPr lang="ko-KR" altLang="en-US" sz="1800">
                <a:solidFill>
                  <a:schemeClr val="tx1"/>
                </a:solidFill>
              </a:rPr>
              <a:t> 증설 방안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6348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92558"/>
              </p:ext>
            </p:extLst>
          </p:nvPr>
        </p:nvGraphicFramePr>
        <p:xfrm>
          <a:off x="6254750" y="1939925"/>
          <a:ext cx="2946400" cy="3983038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Beacon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이용한 미아 방지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공개 그룹 위치 공유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SOS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활성화 기능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396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V.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추가 서비스 제안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9000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Beacon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을 통해 단말을 분실한 자녀 정보 조회 및 이동 경로를 파악할 수 있는 서비스입니다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 </a:t>
            </a:r>
          </a:p>
        </p:txBody>
      </p:sp>
      <p:sp>
        <p:nvSpPr>
          <p:cNvPr id="9" name="직사각형 40"/>
          <p:cNvSpPr>
            <a:spLocks noChangeArrowheads="1"/>
          </p:cNvSpPr>
          <p:nvPr/>
        </p:nvSpPr>
        <p:spPr bwMode="auto">
          <a:xfrm>
            <a:off x="415925" y="1412776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Beacon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을 이용한 미아방지 개요 및 시나리오</a:t>
            </a: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 flipV="1">
            <a:off x="415925" y="1783925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 bwMode="auto"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Beacon</a:t>
            </a:r>
            <a:r>
              <a:rPr lang="ko-KR" altLang="en-US" sz="1800" dirty="0">
                <a:solidFill>
                  <a:schemeClr val="tx1"/>
                </a:solidFill>
              </a:rPr>
              <a:t>을 이용한 미아 방지</a:t>
            </a:r>
            <a:endParaRPr lang="ko-KR" altLang="en-US" sz="1800" kern="0" dirty="0">
              <a:solidFill>
                <a:schemeClr val="tx1"/>
              </a:solidFill>
            </a:endParaRP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787234"/>
              </p:ext>
            </p:extLst>
          </p:nvPr>
        </p:nvGraphicFramePr>
        <p:xfrm>
          <a:off x="488505" y="3158840"/>
          <a:ext cx="4752538" cy="1206264"/>
        </p:xfrm>
        <a:graphic>
          <a:graphicData uri="http://schemas.openxmlformats.org/drawingml/2006/table">
            <a:tbl>
              <a:tblPr/>
              <a:tblGrid>
                <a:gridCol w="4752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024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Beacon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을 통한 자녀 정보 조회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부모에게 전화 걸기 및 현재위치 보내기 활용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SKT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안심서비스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으로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1m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이내 근접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Tagging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시 자녀 정보 제공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 (Tagging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시 부모에게 </a:t>
                      </a:r>
                      <a:r>
                        <a:rPr lang="en-US" altLang="ko-KR" sz="1000" b="0" baseline="0" dirty="0" err="1">
                          <a:solidFill>
                            <a:schemeClr val="tx1"/>
                          </a:solidFill>
                        </a:rPr>
                        <a:t>Noti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SKT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안심서비스 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 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사용자일 경우 누구나 조회 가능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모서리가 둥근 직사각형 220"/>
          <p:cNvSpPr>
            <a:spLocks noChangeArrowheads="1"/>
          </p:cNvSpPr>
          <p:nvPr/>
        </p:nvSpPr>
        <p:spPr bwMode="auto">
          <a:xfrm>
            <a:off x="461167" y="2726792"/>
            <a:ext cx="4779865" cy="295096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b="1" dirty="0">
                <a:latin typeface="+mj-ea"/>
                <a:ea typeface="+mj-ea"/>
              </a:rPr>
              <a:t>활용 서비스</a:t>
            </a:r>
          </a:p>
        </p:txBody>
      </p: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454527"/>
              </p:ext>
            </p:extLst>
          </p:nvPr>
        </p:nvGraphicFramePr>
        <p:xfrm>
          <a:off x="488828" y="4526992"/>
          <a:ext cx="4752204" cy="1206264"/>
        </p:xfrm>
        <a:graphic>
          <a:graphicData uri="http://schemas.openxmlformats.org/drawingml/2006/table">
            <a:tbl>
              <a:tblPr/>
              <a:tblGrid>
                <a:gridCol w="4752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024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Beacon </a:t>
                      </a: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수신 이력을 통한 자녀의 이동 경로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SKT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안심서비스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을 통해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50m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이내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Beacon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수신 이력 기록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 (Beacon </a:t>
                      </a:r>
                      <a:r>
                        <a:rPr lang="ko-KR" altLang="en-US" sz="1000" b="0" baseline="0" dirty="0" err="1">
                          <a:solidFill>
                            <a:schemeClr val="tx1"/>
                          </a:solidFill>
                        </a:rPr>
                        <a:t>수신시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부모에게 </a:t>
                      </a:r>
                      <a:r>
                        <a:rPr lang="en-US" altLang="ko-KR" sz="1000" b="0" baseline="0" dirty="0" err="1">
                          <a:solidFill>
                            <a:schemeClr val="tx1"/>
                          </a:solidFill>
                        </a:rPr>
                        <a:t>Noti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자녀가 단말을 가지고 있지 않더라도 위치 파악 가능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29941"/>
              </p:ext>
            </p:extLst>
          </p:nvPr>
        </p:nvGraphicFramePr>
        <p:xfrm>
          <a:off x="488219" y="5940896"/>
          <a:ext cx="8929278" cy="368424"/>
        </p:xfrm>
        <a:graphic>
          <a:graphicData uri="http://schemas.openxmlformats.org/drawingml/2006/table">
            <a:tbl>
              <a:tblPr/>
              <a:tblGrid>
                <a:gridCol w="1944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4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유사 사례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Beacon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팔찌를 통한 미아 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예방 </a:t>
                      </a:r>
                      <a:r>
                        <a:rPr lang="en-US" altLang="ko-KR" sz="1100">
                          <a:latin typeface="+mn-ea"/>
                          <a:ea typeface="+mn-ea"/>
                        </a:rPr>
                        <a:t>Lineable(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리니어블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080474"/>
              </p:ext>
            </p:extLst>
          </p:nvPr>
        </p:nvGraphicFramePr>
        <p:xfrm>
          <a:off x="488504" y="1916832"/>
          <a:ext cx="8928992" cy="594360"/>
        </p:xfrm>
        <a:graphic>
          <a:graphicData uri="http://schemas.openxmlformats.org/drawingml/2006/table">
            <a:tbl>
              <a:tblPr/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4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Beacon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이란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BLE(Bluetooth Low Energy)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규격을 이용하여 주기적으로 신호를 발생시키는 장치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신호는 출력 설정에 따라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50m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까지 도달 가능하며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오차는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5cm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수준으로 정밀한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측위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가능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타원 22"/>
          <p:cNvSpPr/>
          <p:nvPr/>
        </p:nvSpPr>
        <p:spPr bwMode="auto">
          <a:xfrm>
            <a:off x="7561253" y="2980219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  <a:latin typeface="+mn-ea"/>
                <a:ea typeface="+mn-ea"/>
              </a:rPr>
              <a:t>1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646673" y="2837175"/>
            <a:ext cx="915047" cy="1291191"/>
            <a:chOff x="1134864" y="2631608"/>
            <a:chExt cx="1153840" cy="1825616"/>
          </a:xfrm>
        </p:grpSpPr>
        <p:grpSp>
          <p:nvGrpSpPr>
            <p:cNvPr id="28" name="그룹 27"/>
            <p:cNvGrpSpPr/>
            <p:nvPr/>
          </p:nvGrpSpPr>
          <p:grpSpPr>
            <a:xfrm>
              <a:off x="1341676" y="2631608"/>
              <a:ext cx="668618" cy="1296000"/>
              <a:chOff x="1856656" y="2422924"/>
              <a:chExt cx="668618" cy="1296000"/>
            </a:xfrm>
          </p:grpSpPr>
          <p:pic>
            <p:nvPicPr>
              <p:cNvPr id="30" name="Picture 105"/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6656" y="2422924"/>
                <a:ext cx="668618" cy="129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94695" y="2569241"/>
                <a:ext cx="581805" cy="941600"/>
              </a:xfrm>
              <a:prstGeom prst="rect">
                <a:avLst/>
              </a:prstGeom>
            </p:spPr>
          </p:pic>
        </p:grpSp>
        <p:sp>
          <p:nvSpPr>
            <p:cNvPr id="29" name="직사각형 28"/>
            <p:cNvSpPr/>
            <p:nvPr/>
          </p:nvSpPr>
          <p:spPr>
            <a:xfrm>
              <a:off x="1134864" y="3938389"/>
              <a:ext cx="1153840" cy="518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000" b="1" dirty="0"/>
                <a:t>SKT </a:t>
              </a:r>
              <a:r>
                <a:rPr lang="ko-KR" altLang="en-US" sz="1000" b="1" dirty="0"/>
                <a:t>안심 서비스 </a:t>
              </a:r>
              <a:r>
                <a:rPr lang="en-US" altLang="ko-KR" sz="1000" b="1" dirty="0"/>
                <a:t>APP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974977" y="2841664"/>
            <a:ext cx="1210369" cy="774601"/>
            <a:chOff x="5323704" y="4555069"/>
            <a:chExt cx="1210369" cy="774601"/>
          </a:xfrm>
        </p:grpSpPr>
        <p:sp>
          <p:nvSpPr>
            <p:cNvPr id="39" name="모서리가 둥근 직사각형 24"/>
            <p:cNvSpPr>
              <a:spLocks noChangeArrowheads="1"/>
            </p:cNvSpPr>
            <p:nvPr/>
          </p:nvSpPr>
          <p:spPr bwMode="auto">
            <a:xfrm>
              <a:off x="5323704" y="4555069"/>
              <a:ext cx="1210369" cy="774601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9525" algn="ctr">
              <a:solidFill>
                <a:schemeClr val="bg2"/>
              </a:solidFill>
              <a:round/>
              <a:headEnd/>
              <a:tailEnd/>
            </a:ln>
          </p:spPr>
          <p:txBody>
            <a:bodyPr lIns="0" rIns="0" anchor="t" anchorCtr="0"/>
            <a:lstStyle>
              <a:lvl1pPr eaLnBrk="0" hangingPunct="0">
                <a:defRPr kumimoji="1"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eaLnBrk="0" hangingPunct="0">
                <a:defRPr kumimoji="1"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eaLnBrk="0" hangingPunct="0">
                <a:defRPr kumimoji="1"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eaLnBrk="0" hangingPunct="0">
                <a:defRPr kumimoji="1"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eaLnBrk="0" hangingPunct="0">
                <a:defRPr kumimoji="1"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defRPr kumimoji="1"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defRPr kumimoji="1"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defRPr kumimoji="1"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3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defRPr kumimoji="1"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ko-KR" sz="1000" b="1" dirty="0">
                  <a:latin typeface="+mn-ea"/>
                  <a:ea typeface="+mn-ea"/>
                </a:rPr>
                <a:t>Beacon</a:t>
              </a:r>
            </a:p>
          </p:txBody>
        </p:sp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712" y="4836373"/>
              <a:ext cx="320912" cy="205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7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898" y="5041639"/>
              <a:ext cx="304878" cy="215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5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2014" y="4809236"/>
              <a:ext cx="442689" cy="304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1339" y="4040281"/>
            <a:ext cx="594803" cy="105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1903" y="4494354"/>
            <a:ext cx="615874" cy="109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" name="직선 화살표 연결선 46"/>
          <p:cNvCxnSpPr/>
          <p:nvPr/>
        </p:nvCxnSpPr>
        <p:spPr bwMode="auto">
          <a:xfrm>
            <a:off x="7381213" y="3225572"/>
            <a:ext cx="1270406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pic>
        <p:nvPicPr>
          <p:cNvPr id="34" name="Picture 55" descr="j0431601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3617" y="2970659"/>
            <a:ext cx="578913" cy="57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Box 48"/>
          <p:cNvSpPr txBox="1"/>
          <p:nvPr/>
        </p:nvSpPr>
        <p:spPr>
          <a:xfrm>
            <a:off x="5529064" y="3489955"/>
            <a:ext cx="642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  <a:ea typeface="+mn-ea"/>
              </a:rPr>
              <a:t>자녀</a:t>
            </a:r>
          </a:p>
        </p:txBody>
      </p:sp>
      <p:cxnSp>
        <p:nvCxnSpPr>
          <p:cNvPr id="50" name="직선 화살표 연결선 49"/>
          <p:cNvCxnSpPr>
            <a:endCxn id="14339" idx="3"/>
          </p:cNvCxnSpPr>
          <p:nvPr/>
        </p:nvCxnSpPr>
        <p:spPr bwMode="auto">
          <a:xfrm rot="10800000" flipV="1">
            <a:off x="6466142" y="3498541"/>
            <a:ext cx="2185480" cy="1070454"/>
          </a:xfrm>
          <a:prstGeom prst="curvedConnector3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3" name="직선 화살표 연결선 52"/>
          <p:cNvCxnSpPr>
            <a:endCxn id="14340" idx="3"/>
          </p:cNvCxnSpPr>
          <p:nvPr/>
        </p:nvCxnSpPr>
        <p:spPr bwMode="auto">
          <a:xfrm rot="5400000">
            <a:off x="8358938" y="4296536"/>
            <a:ext cx="824101" cy="666421"/>
          </a:xfrm>
          <a:prstGeom prst="curvedConnector2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pic>
        <p:nvPicPr>
          <p:cNvPr id="35" name="Picture 16" descr="j0431614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73280" y="5013176"/>
            <a:ext cx="645781" cy="697057"/>
          </a:xfrm>
          <a:prstGeom prst="rect">
            <a:avLst/>
          </a:prstGeom>
          <a:noFill/>
        </p:spPr>
      </p:pic>
      <p:pic>
        <p:nvPicPr>
          <p:cNvPr id="20" name="Picture 4" descr="C:\Users\LG\AppData\Local\Microsoft\Windows\Temporary Internet Files\Content.IE5\MRVIIGYH\MCj04316400000[1].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9005" y="4706237"/>
            <a:ext cx="597097" cy="5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7484271" y="5631051"/>
            <a:ext cx="6426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+mn-ea"/>
                <a:ea typeface="+mn-ea"/>
              </a:rPr>
              <a:t>부모</a:t>
            </a:r>
          </a:p>
        </p:txBody>
      </p:sp>
      <p:cxnSp>
        <p:nvCxnSpPr>
          <p:cNvPr id="65" name="직선 화살표 연결선 64"/>
          <p:cNvCxnSpPr>
            <a:stCxn id="14339" idx="2"/>
            <a:endCxn id="35" idx="1"/>
          </p:cNvCxnSpPr>
          <p:nvPr/>
        </p:nvCxnSpPr>
        <p:spPr bwMode="auto">
          <a:xfrm rot="16200000" flipH="1">
            <a:off x="6689012" y="4577437"/>
            <a:ext cx="263996" cy="1304539"/>
          </a:xfrm>
          <a:prstGeom prst="curvedConnector2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0" name="TextBox 69"/>
          <p:cNvSpPr txBox="1"/>
          <p:nvPr/>
        </p:nvSpPr>
        <p:spPr>
          <a:xfrm>
            <a:off x="5313040" y="5301639"/>
            <a:ext cx="985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APP</a:t>
            </a:r>
            <a:r>
              <a:rPr lang="ko-KR" altLang="en-US" sz="1000" b="1" dirty="0">
                <a:latin typeface="+mn-ea"/>
                <a:ea typeface="+mn-ea"/>
              </a:rPr>
              <a:t>사용자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684485" y="2939969"/>
            <a:ext cx="928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Beacon </a:t>
            </a:r>
            <a:r>
              <a:rPr lang="ko-KR" altLang="en-US" sz="1000" b="1" dirty="0">
                <a:latin typeface="+mn-ea"/>
                <a:ea typeface="+mn-ea"/>
              </a:rPr>
              <a:t>수신</a:t>
            </a:r>
          </a:p>
        </p:txBody>
      </p:sp>
      <p:sp>
        <p:nvSpPr>
          <p:cNvPr id="72" name="타원 71"/>
          <p:cNvSpPr/>
          <p:nvPr/>
        </p:nvSpPr>
        <p:spPr bwMode="auto">
          <a:xfrm>
            <a:off x="6753200" y="4037694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  <a:latin typeface="+mn-ea"/>
                <a:ea typeface="+mn-ea"/>
              </a:rPr>
              <a:t>2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85553" y="400506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자녀 정보 조회</a:t>
            </a:r>
          </a:p>
        </p:txBody>
      </p:sp>
      <p:sp>
        <p:nvSpPr>
          <p:cNvPr id="74" name="타원 73"/>
          <p:cNvSpPr/>
          <p:nvPr/>
        </p:nvSpPr>
        <p:spPr bwMode="auto">
          <a:xfrm>
            <a:off x="8651589" y="5015609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  <a:latin typeface="+mn-ea"/>
                <a:ea typeface="+mn-ea"/>
              </a:rPr>
              <a:t>2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778545" y="498297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이동경로 조회</a:t>
            </a:r>
          </a:p>
        </p:txBody>
      </p:sp>
      <p:sp>
        <p:nvSpPr>
          <p:cNvPr id="76" name="타원 75"/>
          <p:cNvSpPr/>
          <p:nvPr/>
        </p:nvSpPr>
        <p:spPr bwMode="auto">
          <a:xfrm>
            <a:off x="6609184" y="4901790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  <a:latin typeface="+mn-ea"/>
                <a:ea typeface="+mn-ea"/>
              </a:rPr>
              <a:t>3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737235" y="4869160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부모 연락</a:t>
            </a: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V. </a:t>
            </a:r>
            <a:r>
              <a:rPr lang="ko-KR" altLang="en-US">
                <a:solidFill>
                  <a:schemeClr val="tx1"/>
                </a:solidFill>
              </a:rPr>
              <a:t>추가 서비스 제안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665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 bwMode="auto">
          <a:xfrm>
            <a:off x="4050372" y="2037768"/>
            <a:ext cx="5195115" cy="2283321"/>
          </a:xfrm>
          <a:prstGeom prst="roundRect">
            <a:avLst/>
          </a:prstGeom>
          <a:solidFill>
            <a:srgbClr val="0070C0">
              <a:alpha val="29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92" name="원호 91"/>
          <p:cNvSpPr/>
          <p:nvPr/>
        </p:nvSpPr>
        <p:spPr bwMode="auto">
          <a:xfrm rot="10643411">
            <a:off x="3939359" y="2711820"/>
            <a:ext cx="2967522" cy="2577729"/>
          </a:xfrm>
          <a:prstGeom prst="arc">
            <a:avLst>
              <a:gd name="adj1" fmla="val 15833095"/>
              <a:gd name="adj2" fmla="val 21429006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91128" y="2606715"/>
            <a:ext cx="973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그룹 생성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 bwMode="auto">
          <a:xfrm>
            <a:off x="1424608" y="2852936"/>
            <a:ext cx="1853468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4" name="타원 3"/>
          <p:cNvSpPr/>
          <p:nvPr/>
        </p:nvSpPr>
        <p:spPr bwMode="auto">
          <a:xfrm>
            <a:off x="1751174" y="2636073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  <a:latin typeface="+mn-ea"/>
                <a:ea typeface="+mn-ea"/>
              </a:rPr>
              <a:t>1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 bwMode="auto"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2.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공개 그룹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 위치 공유</a:t>
            </a:r>
          </a:p>
        </p:txBody>
      </p:sp>
      <p:pic>
        <p:nvPicPr>
          <p:cNvPr id="48" name="Picture 4" descr="C:\Users\LG\AppData\Local\Microsoft\Windows\Temporary Internet Files\Content.IE5\MRVIIGYH\MCj04316400000[1]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86" y="2585523"/>
            <a:ext cx="597097" cy="5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그룹 기능 시나리오</a:t>
            </a:r>
          </a:p>
        </p:txBody>
      </p:sp>
      <p:sp>
        <p:nvSpPr>
          <p:cNvPr id="5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1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410509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88406" y="2844058"/>
            <a:ext cx="1255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"</a:t>
            </a:r>
            <a:r>
              <a:rPr lang="ko-KR" altLang="en-US" sz="1000" b="1">
                <a:latin typeface="+mn-ea"/>
                <a:ea typeface="+mn-ea"/>
              </a:rPr>
              <a:t>강남역 </a:t>
            </a:r>
            <a:r>
              <a:rPr lang="en-US" altLang="ko-KR" sz="1000" b="1">
                <a:latin typeface="+mn-ea"/>
                <a:ea typeface="+mn-ea"/>
              </a:rPr>
              <a:t>20</a:t>
            </a:r>
            <a:r>
              <a:rPr lang="ko-KR" altLang="en-US" sz="1000" b="1">
                <a:latin typeface="+mn-ea"/>
                <a:ea typeface="+mn-ea"/>
              </a:rPr>
              <a:t>대방</a:t>
            </a:r>
            <a:r>
              <a:rPr lang="en-US" altLang="ko-KR" sz="1000" b="1">
                <a:latin typeface="+mn-ea"/>
                <a:ea typeface="+mn-ea"/>
              </a:rPr>
              <a:t>"</a:t>
            </a:r>
            <a:endParaRPr lang="ko-KR" altLang="en-US" sz="1000" b="1" dirty="0">
              <a:latin typeface="+mn-ea"/>
              <a:ea typeface="+mn-ea"/>
            </a:endParaRPr>
          </a:p>
        </p:txBody>
      </p:sp>
      <p:pic>
        <p:nvPicPr>
          <p:cNvPr id="63" name="Picture 14" descr="C:\Users\LG\AppData\Local\Microsoft\Windows\Temporary Internet Files\Content.IE5\YVCMNN8V\MCj04316410000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738511" y="2549136"/>
            <a:ext cx="511698" cy="528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6973361" y="2549136"/>
            <a:ext cx="973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그룹 검색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73" name="직선 화살표 연결선 72"/>
          <p:cNvCxnSpPr/>
          <p:nvPr/>
        </p:nvCxnSpPr>
        <p:spPr bwMode="auto">
          <a:xfrm>
            <a:off x="6731743" y="2845907"/>
            <a:ext cx="959409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4" name="타원 73"/>
          <p:cNvSpPr/>
          <p:nvPr/>
        </p:nvSpPr>
        <p:spPr bwMode="auto">
          <a:xfrm>
            <a:off x="6833407" y="2578494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  <a:latin typeface="+mn-ea"/>
                <a:ea typeface="+mn-ea"/>
              </a:rPr>
              <a:t>2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23407" y="2845907"/>
            <a:ext cx="1255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"</a:t>
            </a:r>
            <a:r>
              <a:rPr lang="ko-KR" altLang="en-US" sz="1000" b="1">
                <a:latin typeface="+mn-ea"/>
                <a:ea typeface="+mn-ea"/>
              </a:rPr>
              <a:t>강남역</a:t>
            </a:r>
            <a:r>
              <a:rPr lang="en-US" altLang="ko-KR" sz="1000" b="1">
                <a:latin typeface="+mn-ea"/>
                <a:ea typeface="+mn-ea"/>
              </a:rPr>
              <a:t>"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82" name="원호 81"/>
          <p:cNvSpPr/>
          <p:nvPr/>
        </p:nvSpPr>
        <p:spPr bwMode="auto">
          <a:xfrm rot="5707238">
            <a:off x="6041253" y="1939769"/>
            <a:ext cx="1474225" cy="2287813"/>
          </a:xfrm>
          <a:prstGeom prst="arc">
            <a:avLst>
              <a:gd name="adj1" fmla="val 15833095"/>
              <a:gd name="adj2" fmla="val 21429006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299465" y="3793312"/>
            <a:ext cx="1877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"</a:t>
            </a:r>
            <a:r>
              <a:rPr lang="ko-KR" altLang="en-US" sz="1000" b="1">
                <a:latin typeface="+mn-ea"/>
              </a:rPr>
              <a:t> 강남역 </a:t>
            </a:r>
            <a:r>
              <a:rPr lang="en-US" altLang="ko-KR" sz="1000" b="1">
                <a:latin typeface="+mn-ea"/>
              </a:rPr>
              <a:t>20</a:t>
            </a:r>
            <a:r>
              <a:rPr lang="ko-KR" altLang="en-US" sz="1000" b="1">
                <a:latin typeface="+mn-ea"/>
              </a:rPr>
              <a:t>대방 </a:t>
            </a:r>
            <a:r>
              <a:rPr lang="en-US" altLang="ko-KR" sz="1000" b="1">
                <a:latin typeface="+mn-ea"/>
                <a:ea typeface="+mn-ea"/>
              </a:rPr>
              <a:t>"</a:t>
            </a:r>
            <a:r>
              <a:rPr lang="ko-KR" altLang="en-US" sz="1000" b="1">
                <a:latin typeface="+mn-ea"/>
                <a:ea typeface="+mn-ea"/>
              </a:rPr>
              <a:t> 그룹 선택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84" name="타원 83"/>
          <p:cNvSpPr/>
          <p:nvPr/>
        </p:nvSpPr>
        <p:spPr bwMode="auto">
          <a:xfrm>
            <a:off x="7171412" y="3829882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  <a:latin typeface="+mn-ea"/>
                <a:ea typeface="+mn-ea"/>
              </a:rPr>
              <a:t>3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cxnSp>
        <p:nvCxnSpPr>
          <p:cNvPr id="85" name="직선 화살표 연결선 84"/>
          <p:cNvCxnSpPr/>
          <p:nvPr/>
        </p:nvCxnSpPr>
        <p:spPr bwMode="auto">
          <a:xfrm>
            <a:off x="4364012" y="3798351"/>
            <a:ext cx="123336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86" name="TextBox 85"/>
          <p:cNvSpPr txBox="1"/>
          <p:nvPr/>
        </p:nvSpPr>
        <p:spPr>
          <a:xfrm>
            <a:off x="4617822" y="381701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공개 그룹 참여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4500204" y="3854436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  <a:latin typeface="+mn-ea"/>
                <a:ea typeface="+mn-ea"/>
              </a:rPr>
              <a:t>4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581737" y="5270469"/>
            <a:ext cx="126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그룹내의 모든 멤버 위치 공유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95" name="타원 94"/>
          <p:cNvSpPr/>
          <p:nvPr/>
        </p:nvSpPr>
        <p:spPr bwMode="auto">
          <a:xfrm>
            <a:off x="4434333" y="5395421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  <a:latin typeface="+mn-ea"/>
                <a:ea typeface="+mn-ea"/>
              </a:rPr>
              <a:t>5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42" name="모서리가 둥근 직사각형 41"/>
          <p:cNvSpPr/>
          <p:nvPr/>
        </p:nvSpPr>
        <p:spPr bwMode="auto">
          <a:xfrm>
            <a:off x="554470" y="4601186"/>
            <a:ext cx="2310298" cy="1684984"/>
          </a:xfrm>
          <a:prstGeom prst="roundRect">
            <a:avLst>
              <a:gd name="adj" fmla="val 5732"/>
            </a:avLst>
          </a:prstGeom>
          <a:solidFill>
            <a:schemeClr val="bg1"/>
          </a:solidFill>
          <a:ln w="28575" algn="ctr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tIns="108000" anchor="ctr" anchorCtr="0"/>
          <a:lstStyle/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>
                <a:solidFill>
                  <a:sysClr val="windowText" lastClr="000000"/>
                </a:solidFill>
                <a:latin typeface="+mn-ea"/>
                <a:ea typeface="+mn-ea"/>
                <a:cs typeface="Arial" pitchFamily="34" charset="0"/>
              </a:rPr>
              <a:t>위치 기반의</a:t>
            </a:r>
            <a:endParaRPr kumimoji="0" lang="en-US" altLang="ko-KR" sz="1400" b="1" kern="0">
              <a:solidFill>
                <a:sysClr val="windowText" lastClr="000000"/>
              </a:solidFill>
              <a:latin typeface="+mn-ea"/>
              <a:ea typeface="+mn-ea"/>
              <a:cs typeface="Arial" pitchFamily="34" charset="0"/>
            </a:endParaRPr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u="sng" kern="0">
                <a:solidFill>
                  <a:sysClr val="windowText" lastClr="000000"/>
                </a:solidFill>
                <a:latin typeface="+mn-ea"/>
                <a:ea typeface="+mn-ea"/>
                <a:cs typeface="Arial" pitchFamily="34" charset="0"/>
              </a:rPr>
              <a:t>새로운 소셜커뮤니티</a:t>
            </a:r>
            <a:endParaRPr kumimoji="0" lang="en-US" altLang="ko-KR" sz="1400" b="1" u="sng" kern="0">
              <a:solidFill>
                <a:sysClr val="windowText" lastClr="000000"/>
              </a:solidFill>
              <a:latin typeface="+mn-ea"/>
              <a:ea typeface="+mn-ea"/>
              <a:cs typeface="Arial" pitchFamily="34" charset="0"/>
            </a:endParaRPr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u="sng" kern="0">
                <a:solidFill>
                  <a:sysClr val="windowText" lastClr="000000"/>
                </a:solidFill>
                <a:latin typeface="+mn-ea"/>
                <a:ea typeface="+mn-ea"/>
                <a:cs typeface="Arial" pitchFamily="34" charset="0"/>
              </a:rPr>
              <a:t>문화 형성 가능</a:t>
            </a:r>
            <a:endParaRPr kumimoji="0" lang="en-US" altLang="ko-KR" sz="1400" b="1" u="sng" kern="0">
              <a:solidFill>
                <a:sysClr val="windowText" lastClr="00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554470" y="4428942"/>
            <a:ext cx="2310298" cy="344488"/>
          </a:xfrm>
          <a:prstGeom prst="roundRect">
            <a:avLst/>
          </a:prstGeom>
          <a:solidFill>
            <a:schemeClr val="bg2"/>
          </a:solidFill>
          <a:ln w="28575" algn="ctr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공개 그룹 기대 효과</a:t>
            </a:r>
            <a:endParaRPr kumimoji="0" lang="ko-KR" altLang="en-US" sz="1400" b="1" kern="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605" y="2226801"/>
            <a:ext cx="1063125" cy="189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151" y="2228545"/>
            <a:ext cx="1063125" cy="189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261" y="4377958"/>
            <a:ext cx="1063125" cy="189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>
                <a:solidFill>
                  <a:srgbClr val="000000"/>
                </a:solidFill>
                <a:latin typeface="+mn-ea"/>
                <a:ea typeface="+mn-ea"/>
              </a:rPr>
              <a:t>그룹 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공유는 여러 사람이 동시에 서로의 위치를 공유할 </a:t>
            </a:r>
            <a:r>
              <a:rPr kumimoji="0" lang="ko-KR" altLang="en-US" sz="1600" b="1">
                <a:solidFill>
                  <a:srgbClr val="000000"/>
                </a:solidFill>
                <a:latin typeface="+mn-ea"/>
                <a:ea typeface="+mn-ea"/>
              </a:rPr>
              <a:t>수 있으며 검색을 통해 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누구나 참여할 수 있습니다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V. </a:t>
            </a:r>
            <a:r>
              <a:rPr lang="ko-KR" altLang="en-US">
                <a:solidFill>
                  <a:schemeClr val="tx1"/>
                </a:solidFill>
              </a:rPr>
              <a:t>추가 서비스 제안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2794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 bwMode="auto">
          <a:xfrm>
            <a:off x="2139755" y="2070465"/>
            <a:ext cx="2491305" cy="1663091"/>
          </a:xfrm>
          <a:prstGeom prst="roundRect">
            <a:avLst/>
          </a:prstGeom>
          <a:solidFill>
            <a:srgbClr val="0070C0">
              <a:alpha val="29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6767" y="5395721"/>
            <a:ext cx="1377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도착 예정 시각 등록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en-US" altLang="ko-KR" sz="1000" b="1">
                <a:latin typeface="+mn-ea"/>
              </a:rPr>
              <a:t>"50</a:t>
            </a:r>
            <a:r>
              <a:rPr lang="ko-KR" altLang="en-US" sz="1000" b="1">
                <a:latin typeface="+mn-ea"/>
              </a:rPr>
              <a:t>분 후 집 도착</a:t>
            </a:r>
            <a:r>
              <a:rPr lang="en-US" altLang="ko-KR" sz="1000" b="1">
                <a:latin typeface="+mn-ea"/>
              </a:rPr>
              <a:t>"</a:t>
            </a:r>
            <a:endParaRPr lang="ko-KR" altLang="en-US" sz="1000" b="1">
              <a:latin typeface="+mn-ea"/>
            </a:endParaRPr>
          </a:p>
        </p:txBody>
      </p:sp>
      <p:sp>
        <p:nvSpPr>
          <p:cNvPr id="77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비상 상황 발생 시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Nearby (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근처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1km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내의 해당 앱 사용 중인 지인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)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와 해당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보호자에게 설정한 알림 방법을 통해 비상 상황을 전파하여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적극적인 문제 해결을 시도할 수 있는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SOS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시스템 구축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858069" y="5497701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</a:rPr>
              <a:t>1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 bwMode="auto"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3.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kern="0">
                <a:solidFill>
                  <a:schemeClr val="tx1"/>
                </a:solidFill>
              </a:rPr>
              <a:t>SOS</a:t>
            </a:r>
            <a:r>
              <a:rPr lang="ko-KR" altLang="en-US" sz="1800" kern="0">
                <a:solidFill>
                  <a:schemeClr val="tx1"/>
                </a:solidFill>
              </a:rPr>
              <a:t> 활성화 기능</a:t>
            </a:r>
          </a:p>
        </p:txBody>
      </p:sp>
      <p:pic>
        <p:nvPicPr>
          <p:cNvPr id="48" name="Picture 4" descr="C:\Users\LG\AppData\Local\Microsoft\Windows\Temporary Internet Files\Content.IE5\MRVIIGYH\MCj04316400000[1]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045" y="4494006"/>
            <a:ext cx="597097" cy="5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SOS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기능 시나리오</a:t>
            </a:r>
          </a:p>
        </p:txBody>
      </p:sp>
      <p:sp>
        <p:nvSpPr>
          <p:cNvPr id="5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1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pic>
        <p:nvPicPr>
          <p:cNvPr id="46" name="Picture 14" descr="C:\Users\LG\AppData\Local\Microsoft\Windows\Temporary Internet Files\Content.IE5\YVCMNN8V\MCj04316410000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9755" y="2532521"/>
            <a:ext cx="524147" cy="528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2623293" y="3147636"/>
            <a:ext cx="1753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이어폰</a:t>
            </a:r>
            <a:r>
              <a:rPr lang="en-US" altLang="ko-KR" sz="1000" b="1">
                <a:latin typeface="+mn-ea"/>
                <a:ea typeface="+mn-ea"/>
              </a:rPr>
              <a:t>(</a:t>
            </a:r>
            <a:r>
              <a:rPr lang="ko-KR" altLang="en-US" sz="1000" b="1">
                <a:latin typeface="+mn-ea"/>
                <a:ea typeface="+mn-ea"/>
              </a:rPr>
              <a:t>이어캡</a:t>
            </a:r>
            <a:r>
              <a:rPr lang="en-US" altLang="ko-KR" sz="1000" b="1">
                <a:latin typeface="+mn-ea"/>
                <a:ea typeface="+mn-ea"/>
              </a:rPr>
              <a:t>)</a:t>
            </a:r>
            <a:r>
              <a:rPr lang="ko-KR" altLang="en-US" sz="1000" b="1">
                <a:latin typeface="+mn-ea"/>
                <a:ea typeface="+mn-ea"/>
              </a:rPr>
              <a:t>  분리 인식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71" name="타원 70"/>
          <p:cNvSpPr/>
          <p:nvPr/>
        </p:nvSpPr>
        <p:spPr bwMode="auto">
          <a:xfrm>
            <a:off x="2486819" y="3176994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2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89755" y="3141060"/>
            <a:ext cx="1068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긴급 상황 발생</a:t>
            </a:r>
            <a:endParaRPr lang="ko-KR" altLang="en-US" sz="1000" b="1" dirty="0">
              <a:latin typeface="+mn-ea"/>
              <a:ea typeface="+mn-ea"/>
            </a:endParaRPr>
          </a:p>
        </p:txBody>
      </p:sp>
      <p:pic>
        <p:nvPicPr>
          <p:cNvPr id="88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10293" y="2152650"/>
            <a:ext cx="1528849" cy="94682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타원 98"/>
          <p:cNvSpPr/>
          <p:nvPr/>
        </p:nvSpPr>
        <p:spPr bwMode="auto">
          <a:xfrm>
            <a:off x="4697757" y="5741561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3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47604" y="4677611"/>
            <a:ext cx="1529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도착 예정 시각보다 지연될 경우 </a:t>
            </a:r>
            <a:r>
              <a:rPr lang="en-US" altLang="ko-KR" sz="1000" b="1">
                <a:latin typeface="+mn-ea"/>
                <a:ea typeface="+mn-ea"/>
              </a:rPr>
              <a:t>SOS</a:t>
            </a:r>
            <a:r>
              <a:rPr lang="ko-KR" altLang="en-US" sz="1000" b="1">
                <a:latin typeface="+mn-ea"/>
                <a:ea typeface="+mn-ea"/>
              </a:rPr>
              <a:t> 기능 활성화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01" name="직선 화살표 연결선 100"/>
          <p:cNvCxnSpPr/>
          <p:nvPr/>
        </p:nvCxnSpPr>
        <p:spPr bwMode="auto">
          <a:xfrm flipH="1">
            <a:off x="2364725" y="4698951"/>
            <a:ext cx="2266335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02" name="타원 101"/>
          <p:cNvSpPr/>
          <p:nvPr/>
        </p:nvSpPr>
        <p:spPr bwMode="auto">
          <a:xfrm>
            <a:off x="2727817" y="4855384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2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39445" y="5717917"/>
            <a:ext cx="1188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SOS</a:t>
            </a:r>
            <a:r>
              <a:rPr lang="ko-KR" altLang="en-US" sz="1000" b="1">
                <a:latin typeface="+mn-ea"/>
                <a:ea typeface="+mn-ea"/>
              </a:rPr>
              <a:t> 기능 활성화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07" name="직선 화살표 연결선 106"/>
          <p:cNvCxnSpPr/>
          <p:nvPr/>
        </p:nvCxnSpPr>
        <p:spPr bwMode="auto">
          <a:xfrm flipH="1">
            <a:off x="5614740" y="3141060"/>
            <a:ext cx="562396" cy="45525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6424960" y="3706872"/>
            <a:ext cx="107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취소 시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ko-KR" altLang="en-US" sz="1000" b="1">
                <a:latin typeface="+mn-ea"/>
                <a:ea typeface="+mn-ea"/>
              </a:rPr>
              <a:t>비번 입력 요청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16" name="직선 화살표 연결선 115"/>
          <p:cNvCxnSpPr/>
          <p:nvPr/>
        </p:nvCxnSpPr>
        <p:spPr bwMode="auto">
          <a:xfrm flipH="1" flipV="1">
            <a:off x="5947148" y="4696661"/>
            <a:ext cx="1672536" cy="229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17" name="타원 116"/>
          <p:cNvSpPr/>
          <p:nvPr/>
        </p:nvSpPr>
        <p:spPr bwMode="auto">
          <a:xfrm>
            <a:off x="6242311" y="4844415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4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385830" y="4662753"/>
            <a:ext cx="1310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</a:rPr>
              <a:t>해당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>
                <a:latin typeface="+mn-ea"/>
              </a:rPr>
              <a:t>보호자와 </a:t>
            </a:r>
            <a:r>
              <a:rPr lang="en-US" altLang="ko-KR" sz="1000" b="1" dirty="0">
                <a:latin typeface="+mn-ea"/>
              </a:rPr>
              <a:t>Nearby (</a:t>
            </a:r>
            <a:r>
              <a:rPr lang="ko-KR" altLang="en-US" sz="1000" b="1">
                <a:latin typeface="+mn-ea"/>
              </a:rPr>
              <a:t>근처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>
                <a:latin typeface="+mn-ea"/>
              </a:rPr>
              <a:t>앱 사용 인</a:t>
            </a:r>
            <a:r>
              <a:rPr lang="en-US" altLang="ko-KR" sz="1000" b="1" dirty="0">
                <a:latin typeface="+mn-ea"/>
              </a:rPr>
              <a:t>)</a:t>
            </a:r>
            <a:r>
              <a:rPr lang="ko-KR" altLang="en-US" sz="1000" b="1">
                <a:latin typeface="+mn-ea"/>
              </a:rPr>
              <a:t>에게</a:t>
            </a:r>
            <a:r>
              <a:rPr lang="en-US" altLang="ko-KR" sz="1000" b="1" dirty="0">
                <a:latin typeface="+mn-ea"/>
              </a:rPr>
              <a:t> </a:t>
            </a:r>
            <a:r>
              <a:rPr lang="ko-KR" altLang="en-US" sz="1000" b="1">
                <a:latin typeface="+mn-ea"/>
              </a:rPr>
              <a:t> </a:t>
            </a:r>
            <a:r>
              <a:rPr lang="en-US" altLang="ko-KR" sz="1000" b="1" dirty="0">
                <a:latin typeface="+mn-ea"/>
              </a:rPr>
              <a:t>SOS</a:t>
            </a:r>
            <a:r>
              <a:rPr lang="ko-KR" altLang="en-US" sz="1000" b="1">
                <a:latin typeface="+mn-ea"/>
              </a:rPr>
              <a:t>상황 전송</a:t>
            </a:r>
            <a:endParaRPr lang="en-US" altLang="ko-KR" sz="1000" b="1" dirty="0">
              <a:latin typeface="+mn-ea"/>
            </a:endParaRPr>
          </a:p>
        </p:txBody>
      </p:sp>
      <p:cxnSp>
        <p:nvCxnSpPr>
          <p:cNvPr id="125" name="직선 화살표 연결선 124"/>
          <p:cNvCxnSpPr/>
          <p:nvPr/>
        </p:nvCxnSpPr>
        <p:spPr bwMode="auto">
          <a:xfrm flipH="1" flipV="1">
            <a:off x="7526640" y="3099471"/>
            <a:ext cx="622320" cy="50493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26" name="타원 125"/>
          <p:cNvSpPr/>
          <p:nvPr/>
        </p:nvSpPr>
        <p:spPr bwMode="auto">
          <a:xfrm>
            <a:off x="7689304" y="2961514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5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817584" y="2862553"/>
            <a:ext cx="1095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비번 불일치 시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en-US" altLang="ko-KR" sz="1000" b="1">
                <a:latin typeface="+mn-ea"/>
                <a:ea typeface="+mn-ea"/>
              </a:rPr>
              <a:t>SOS</a:t>
            </a:r>
            <a:r>
              <a:rPr lang="ko-KR" altLang="en-US" sz="1000" b="1">
                <a:latin typeface="+mn-ea"/>
                <a:ea typeface="+mn-ea"/>
              </a:rPr>
              <a:t> 동작</a:t>
            </a:r>
            <a:endParaRPr lang="ko-KR" altLang="en-US" sz="1000" b="1" dirty="0">
              <a:latin typeface="+mn-ea"/>
              <a:ea typeface="+mn-ea"/>
            </a:endParaRPr>
          </a:p>
        </p:txBody>
      </p:sp>
      <p:pic>
        <p:nvPicPr>
          <p:cNvPr id="52" name="Picture 3" descr="C:\Users\USER 02\Desktop\sos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710" y="2494111"/>
            <a:ext cx="528138" cy="5708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타원 54"/>
          <p:cNvSpPr/>
          <p:nvPr/>
        </p:nvSpPr>
        <p:spPr bwMode="auto">
          <a:xfrm>
            <a:off x="852330" y="3185806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</a:rPr>
              <a:t>1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 bwMode="auto">
          <a:xfrm flipH="1">
            <a:off x="1702887" y="2779511"/>
            <a:ext cx="37529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66" name="직사각형 65"/>
          <p:cNvSpPr/>
          <p:nvPr/>
        </p:nvSpPr>
        <p:spPr bwMode="auto">
          <a:xfrm>
            <a:off x="2758852" y="3424256"/>
            <a:ext cx="1265890" cy="306024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b="1" kern="0">
                <a:solidFill>
                  <a:schemeClr val="bg1"/>
                </a:solidFill>
                <a:latin typeface="+mn-ea"/>
                <a:ea typeface="+mn-ea"/>
              </a:rPr>
              <a:t>본사 특허 기술</a:t>
            </a:r>
            <a:endParaRPr kumimoji="0" lang="ko-KR" altLang="en-US" sz="1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24443" y="5950521"/>
            <a:ext cx="6398125" cy="414745"/>
          </a:xfrm>
          <a:prstGeom prst="roundRect">
            <a:avLst>
              <a:gd name="adj" fmla="val 273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본사 특허 </a:t>
            </a:r>
            <a:r>
              <a:rPr lang="en-US" altLang="ko-KR">
                <a:solidFill>
                  <a:schemeClr val="tx1"/>
                </a:solidFill>
              </a:rPr>
              <a:t>"</a:t>
            </a:r>
            <a:r>
              <a:rPr lang="ko-KR" altLang="en-US">
                <a:solidFill>
                  <a:schemeClr val="tx1"/>
                </a:solidFill>
              </a:rPr>
              <a:t>전자기기의 긴급 상황 알림 장치 및 방법</a:t>
            </a:r>
            <a:r>
              <a:rPr lang="en-US" altLang="ko-KR">
                <a:solidFill>
                  <a:schemeClr val="tx1"/>
                </a:solidFill>
              </a:rPr>
              <a:t>"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</a:t>
            </a:r>
            <a:r>
              <a:rPr lang="ko-KR" altLang="en-US">
                <a:solidFill>
                  <a:schemeClr val="tx1"/>
                </a:solidFill>
              </a:rPr>
              <a:t> 출원번호 </a:t>
            </a:r>
            <a:r>
              <a:rPr lang="en-US" altLang="ko-KR">
                <a:solidFill>
                  <a:schemeClr val="tx1"/>
                </a:solidFill>
              </a:rPr>
              <a:t>: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10-2014-0063715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2" name="직선 화살표 연결선 81"/>
          <p:cNvCxnSpPr/>
          <p:nvPr/>
        </p:nvCxnSpPr>
        <p:spPr bwMode="auto">
          <a:xfrm flipH="1" flipV="1">
            <a:off x="4316569" y="3117300"/>
            <a:ext cx="622320" cy="50493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1675" y="3732057"/>
            <a:ext cx="1124500" cy="1999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5654" y="3738558"/>
            <a:ext cx="1104942" cy="19643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486" y="3983520"/>
            <a:ext cx="785069" cy="1388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타원 53"/>
          <p:cNvSpPr/>
          <p:nvPr/>
        </p:nvSpPr>
        <p:spPr bwMode="auto">
          <a:xfrm>
            <a:off x="6284071" y="3816927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4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983" y="1988840"/>
            <a:ext cx="987489" cy="1755537"/>
          </a:xfrm>
          <a:prstGeom prst="rect">
            <a:avLst/>
          </a:prstGeom>
        </p:spPr>
      </p:pic>
      <p:sp>
        <p:nvSpPr>
          <p:cNvPr id="41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V. </a:t>
            </a:r>
            <a:r>
              <a:rPr lang="ko-KR" altLang="en-US">
                <a:solidFill>
                  <a:schemeClr val="tx1"/>
                </a:solidFill>
              </a:rPr>
              <a:t>추가 서비스 제안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14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6976" y="1607946"/>
            <a:ext cx="7201203" cy="4989405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 bwMode="auto">
          <a:xfrm>
            <a:off x="5318127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I. </a:t>
            </a:r>
            <a:r>
              <a:rPr lang="ko-KR" altLang="en-US" sz="1800" kern="0" dirty="0">
                <a:solidFill>
                  <a:schemeClr val="tx1"/>
                </a:solidFill>
                <a:latin typeface="+mn-ea"/>
                <a:ea typeface="+mn-ea"/>
              </a:rPr>
              <a:t>제안 개요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344488" y="14288"/>
            <a:ext cx="4756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 dirty="0">
                <a:latin typeface="+mn-ea"/>
                <a:ea typeface="+mn-ea"/>
              </a:rPr>
              <a:t>5. </a:t>
            </a:r>
            <a:r>
              <a:rPr lang="ko-KR" altLang="en-US" sz="1800" dirty="0">
                <a:latin typeface="+mn-ea"/>
                <a:ea typeface="+mn-ea"/>
              </a:rPr>
              <a:t>제안서비스 특장점</a:t>
            </a:r>
            <a:r>
              <a:rPr lang="en-US" altLang="ko-KR" sz="1800" dirty="0">
                <a:latin typeface="+mn-ea"/>
                <a:ea typeface="+mn-ea"/>
              </a:rPr>
              <a:t>(3/3)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auto">
          <a:xfrm>
            <a:off x="415925" y="892053"/>
            <a:ext cx="8376138" cy="66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Cloud Sourcing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으로 구축한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위험 존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DB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를 사용자들의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Feedback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을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반영한 범죄존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/ 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위험존 서비스로 제공하여 정확한 안전지도 정보의 확보 및 정보의 신뢰성 유지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477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1572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15645"/>
              </p:ext>
            </p:extLst>
          </p:nvPr>
        </p:nvGraphicFramePr>
        <p:xfrm>
          <a:off x="6254750" y="1939925"/>
          <a:ext cx="2946400" cy="3983038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프로젝트 추진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42900" marR="0" lvl="0" indent="-34290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추진 일정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42900" marR="0" lvl="0" indent="-34290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단계별 산출 문서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42900" marR="0" lvl="0" indent="-34290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수행 조직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42900" marR="0" lvl="0" indent="-34290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투입 인력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42900" marR="0" lvl="0" indent="-34290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유지보수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42900" marR="0" lvl="0" indent="-34290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교육 계획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396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VI.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프로젝트 추진 방안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9088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2281269" y="2428868"/>
            <a:ext cx="5343525" cy="898525"/>
            <a:chOff x="2281269" y="2744788"/>
            <a:chExt cx="5343525" cy="898525"/>
          </a:xfrm>
        </p:grpSpPr>
        <p:sp>
          <p:nvSpPr>
            <p:cNvPr id="50" name="AutoShape 10"/>
            <p:cNvSpPr>
              <a:spLocks noChangeArrowheads="1"/>
            </p:cNvSpPr>
            <p:nvPr/>
          </p:nvSpPr>
          <p:spPr bwMode="auto">
            <a:xfrm flipH="1" flipV="1">
              <a:off x="2281269" y="3521065"/>
              <a:ext cx="5343525" cy="122248"/>
            </a:xfrm>
            <a:custGeom>
              <a:avLst/>
              <a:gdLst>
                <a:gd name="G0" fmla="+- 1226 0 0"/>
                <a:gd name="G1" fmla="+- 21600 0 1226"/>
                <a:gd name="G2" fmla="*/ 1226 1 2"/>
                <a:gd name="G3" fmla="+- 21600 0 G2"/>
                <a:gd name="G4" fmla="+/ 1226 21600 2"/>
                <a:gd name="G5" fmla="+/ G1 0 2"/>
                <a:gd name="G6" fmla="*/ 21600 21600 1226"/>
                <a:gd name="G7" fmla="*/ G6 1 2"/>
                <a:gd name="G8" fmla="+- 21600 0 G7"/>
                <a:gd name="G9" fmla="*/ 21600 1 2"/>
                <a:gd name="G10" fmla="+- 1226 0 G9"/>
                <a:gd name="G11" fmla="?: G10 G8 0"/>
                <a:gd name="G12" fmla="?: G10 G7 21600"/>
                <a:gd name="T0" fmla="*/ 20987 w 21600"/>
                <a:gd name="T1" fmla="*/ 10800 h 21600"/>
                <a:gd name="T2" fmla="*/ 10800 w 21600"/>
                <a:gd name="T3" fmla="*/ 21600 h 21600"/>
                <a:gd name="T4" fmla="*/ 613 w 21600"/>
                <a:gd name="T5" fmla="*/ 10800 h 21600"/>
                <a:gd name="T6" fmla="*/ 10800 w 21600"/>
                <a:gd name="T7" fmla="*/ 0 h 21600"/>
                <a:gd name="T8" fmla="*/ 2413 w 21600"/>
                <a:gd name="T9" fmla="*/ 2413 h 21600"/>
                <a:gd name="T10" fmla="*/ 19187 w 21600"/>
                <a:gd name="T11" fmla="*/ 1918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226" y="21600"/>
                  </a:lnTo>
                  <a:lnTo>
                    <a:pt x="20374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9804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AutoShape 11"/>
            <p:cNvSpPr>
              <a:spLocks noChangeArrowheads="1"/>
            </p:cNvSpPr>
            <p:nvPr/>
          </p:nvSpPr>
          <p:spPr bwMode="auto">
            <a:xfrm flipH="1" flipV="1">
              <a:off x="2281269" y="2760069"/>
              <a:ext cx="5343525" cy="785445"/>
            </a:xfrm>
            <a:custGeom>
              <a:avLst/>
              <a:gdLst>
                <a:gd name="G0" fmla="+- 5697 0 0"/>
                <a:gd name="G1" fmla="+- 21600 0 5697"/>
                <a:gd name="G2" fmla="*/ 5697 1 2"/>
                <a:gd name="G3" fmla="+- 21600 0 G2"/>
                <a:gd name="G4" fmla="+/ 5697 21600 2"/>
                <a:gd name="G5" fmla="+/ G1 0 2"/>
                <a:gd name="G6" fmla="*/ 21600 21600 5697"/>
                <a:gd name="G7" fmla="*/ G6 1 2"/>
                <a:gd name="G8" fmla="+- 21600 0 G7"/>
                <a:gd name="G9" fmla="*/ 21600 1 2"/>
                <a:gd name="G10" fmla="+- 5697 0 G9"/>
                <a:gd name="G11" fmla="?: G10 G8 0"/>
                <a:gd name="G12" fmla="?: G10 G7 21600"/>
                <a:gd name="T0" fmla="*/ 18751 w 21600"/>
                <a:gd name="T1" fmla="*/ 10800 h 21600"/>
                <a:gd name="T2" fmla="*/ 10800 w 21600"/>
                <a:gd name="T3" fmla="*/ 21600 h 21600"/>
                <a:gd name="T4" fmla="*/ 2849 w 21600"/>
                <a:gd name="T5" fmla="*/ 10800 h 21600"/>
                <a:gd name="T6" fmla="*/ 10800 w 21600"/>
                <a:gd name="T7" fmla="*/ 0 h 21600"/>
                <a:gd name="T8" fmla="*/ 4649 w 21600"/>
                <a:gd name="T9" fmla="*/ 4649 h 21600"/>
                <a:gd name="T10" fmla="*/ 16951 w 21600"/>
                <a:gd name="T11" fmla="*/ 1695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697" y="21600"/>
                  </a:lnTo>
                  <a:lnTo>
                    <a:pt x="15903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lumMod val="65000"/>
                  </a:schemeClr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52" name="Group 12"/>
            <p:cNvGrpSpPr>
              <a:grpSpLocks/>
            </p:cNvGrpSpPr>
            <p:nvPr/>
          </p:nvGrpSpPr>
          <p:grpSpPr bwMode="auto">
            <a:xfrm>
              <a:off x="2927419" y="2744788"/>
              <a:ext cx="4130810" cy="800726"/>
              <a:chOff x="1205" y="2250"/>
              <a:chExt cx="2180" cy="262"/>
            </a:xfrm>
          </p:grpSpPr>
          <p:grpSp>
            <p:nvGrpSpPr>
              <p:cNvPr id="58" name="Group 13"/>
              <p:cNvGrpSpPr>
                <a:grpSpLocks/>
              </p:cNvGrpSpPr>
              <p:nvPr/>
            </p:nvGrpSpPr>
            <p:grpSpPr bwMode="auto">
              <a:xfrm>
                <a:off x="1564" y="2250"/>
                <a:ext cx="688" cy="262"/>
                <a:chOff x="1564" y="2250"/>
                <a:chExt cx="688" cy="262"/>
              </a:xfrm>
            </p:grpSpPr>
            <p:sp>
              <p:nvSpPr>
                <p:cNvPr id="78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64" y="2261"/>
                  <a:ext cx="406" cy="251"/>
                </a:xfrm>
                <a:prstGeom prst="line">
                  <a:avLst/>
                </a:prstGeom>
                <a:noFill/>
                <a:ln w="12700">
                  <a:solidFill>
                    <a:schemeClr val="bg1">
                      <a:lumMod val="65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88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930" y="2250"/>
                  <a:ext cx="213" cy="262"/>
                </a:xfrm>
                <a:prstGeom prst="line">
                  <a:avLst/>
                </a:prstGeom>
                <a:noFill/>
                <a:ln w="12700">
                  <a:solidFill>
                    <a:schemeClr val="bg1">
                      <a:lumMod val="65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89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186" y="2261"/>
                  <a:ext cx="66" cy="251"/>
                </a:xfrm>
                <a:prstGeom prst="line">
                  <a:avLst/>
                </a:prstGeom>
                <a:noFill/>
                <a:ln w="12700">
                  <a:solidFill>
                    <a:schemeClr val="bg1">
                      <a:lumMod val="65000"/>
                    </a:schemeClr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59" name="Line 17"/>
              <p:cNvSpPr>
                <a:spLocks noChangeShapeType="1"/>
              </p:cNvSpPr>
              <p:nvPr/>
            </p:nvSpPr>
            <p:spPr bwMode="auto">
              <a:xfrm>
                <a:off x="2619" y="2261"/>
                <a:ext cx="406" cy="251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0" name="Line 18"/>
              <p:cNvSpPr>
                <a:spLocks noChangeShapeType="1"/>
              </p:cNvSpPr>
              <p:nvPr/>
            </p:nvSpPr>
            <p:spPr bwMode="auto">
              <a:xfrm>
                <a:off x="2446" y="2250"/>
                <a:ext cx="212" cy="262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1" name="Line 19"/>
              <p:cNvSpPr>
                <a:spLocks noChangeShapeType="1"/>
              </p:cNvSpPr>
              <p:nvPr/>
            </p:nvSpPr>
            <p:spPr bwMode="auto">
              <a:xfrm>
                <a:off x="2337" y="2261"/>
                <a:ext cx="67" cy="251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2" name="Line 20"/>
              <p:cNvSpPr>
                <a:spLocks noChangeShapeType="1"/>
              </p:cNvSpPr>
              <p:nvPr/>
            </p:nvSpPr>
            <p:spPr bwMode="auto">
              <a:xfrm flipV="1">
                <a:off x="1205" y="2259"/>
                <a:ext cx="624" cy="253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67" name="Line 21"/>
              <p:cNvSpPr>
                <a:spLocks noChangeShapeType="1"/>
              </p:cNvSpPr>
              <p:nvPr/>
            </p:nvSpPr>
            <p:spPr bwMode="auto">
              <a:xfrm flipH="1" flipV="1">
                <a:off x="2764" y="2259"/>
                <a:ext cx="621" cy="253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53" name="Group 22"/>
            <p:cNvGrpSpPr>
              <a:grpSpLocks/>
            </p:cNvGrpSpPr>
            <p:nvPr/>
          </p:nvGrpSpPr>
          <p:grpSpPr bwMode="auto">
            <a:xfrm>
              <a:off x="2626135" y="2888430"/>
              <a:ext cx="4659478" cy="452319"/>
              <a:chOff x="1046" y="2297"/>
              <a:chExt cx="2459" cy="148"/>
            </a:xfrm>
          </p:grpSpPr>
          <p:sp>
            <p:nvSpPr>
              <p:cNvPr id="54" name="Line 23"/>
              <p:cNvSpPr>
                <a:spLocks noChangeShapeType="1"/>
              </p:cNvSpPr>
              <p:nvPr/>
            </p:nvSpPr>
            <p:spPr bwMode="auto">
              <a:xfrm>
                <a:off x="1046" y="2445"/>
                <a:ext cx="2459" cy="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5" name="Line 24"/>
              <p:cNvSpPr>
                <a:spLocks noChangeShapeType="1"/>
              </p:cNvSpPr>
              <p:nvPr/>
            </p:nvSpPr>
            <p:spPr bwMode="auto">
              <a:xfrm>
                <a:off x="1205" y="2385"/>
                <a:ext cx="2149" cy="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6" name="Line 25"/>
              <p:cNvSpPr>
                <a:spLocks noChangeShapeType="1"/>
              </p:cNvSpPr>
              <p:nvPr/>
            </p:nvSpPr>
            <p:spPr bwMode="auto">
              <a:xfrm>
                <a:off x="1374" y="2340"/>
                <a:ext cx="1817" cy="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57" name="Line 26"/>
              <p:cNvSpPr>
                <a:spLocks noChangeShapeType="1"/>
              </p:cNvSpPr>
              <p:nvPr/>
            </p:nvSpPr>
            <p:spPr bwMode="auto">
              <a:xfrm>
                <a:off x="1493" y="2297"/>
                <a:ext cx="1568" cy="0"/>
              </a:xfrm>
              <a:prstGeom prst="line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73" name="모서리가 둥근 직사각형 72"/>
          <p:cNvSpPr/>
          <p:nvPr/>
        </p:nvSpPr>
        <p:spPr bwMode="auto">
          <a:xfrm>
            <a:off x="7524768" y="3143248"/>
            <a:ext cx="1571636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rgbClr val="080808"/>
                </a:solidFill>
                <a:ea typeface="맑은 고딕" pitchFamily="50" charset="-127"/>
              </a:rPr>
              <a:t>납기 준수</a:t>
            </a:r>
          </a:p>
        </p:txBody>
      </p:sp>
      <p:sp>
        <p:nvSpPr>
          <p:cNvPr id="74" name="모서리가 둥근 직사각형 73"/>
          <p:cNvSpPr/>
          <p:nvPr/>
        </p:nvSpPr>
        <p:spPr bwMode="auto">
          <a:xfrm>
            <a:off x="7524768" y="3786190"/>
            <a:ext cx="1571636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rgbClr val="080808"/>
                </a:solidFill>
                <a:ea typeface="맑은 고딕" pitchFamily="50" charset="-127"/>
              </a:rPr>
              <a:t>원가 준수</a:t>
            </a:r>
          </a:p>
        </p:txBody>
      </p:sp>
      <p:sp>
        <p:nvSpPr>
          <p:cNvPr id="75" name="모서리가 둥근 직사각형 74"/>
          <p:cNvSpPr/>
          <p:nvPr/>
        </p:nvSpPr>
        <p:spPr bwMode="auto">
          <a:xfrm>
            <a:off x="7524768" y="4429132"/>
            <a:ext cx="1571636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rgbClr val="080808"/>
                </a:solidFill>
                <a:ea typeface="맑은 고딕" pitchFamily="50" charset="-127"/>
              </a:rPr>
              <a:t>요구 충족</a:t>
            </a:r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7524768" y="5072074"/>
            <a:ext cx="1571636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rgbClr val="080808"/>
                </a:solidFill>
                <a:ea typeface="맑은 고딕" pitchFamily="50" charset="-127"/>
              </a:rPr>
              <a:t>효율적 자원활용</a:t>
            </a:r>
          </a:p>
        </p:txBody>
      </p:sp>
      <p:sp>
        <p:nvSpPr>
          <p:cNvPr id="64" name="순서도: 수행의 시작/종료 63"/>
          <p:cNvSpPr/>
          <p:nvPr/>
        </p:nvSpPr>
        <p:spPr>
          <a:xfrm>
            <a:off x="1309662" y="2000240"/>
            <a:ext cx="1785950" cy="571504"/>
          </a:xfrm>
          <a:prstGeom prst="flowChartTerminator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tx1"/>
                </a:solidFill>
              </a:rPr>
              <a:t>검증된 사업관리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tx1"/>
                </a:solidFill>
              </a:rPr>
              <a:t>방법론 및 도구 적용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238488" y="2000240"/>
            <a:ext cx="1785950" cy="571504"/>
          </a:xfrm>
          <a:prstGeom prst="flowChartTerminator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tx1"/>
                </a:solidFill>
              </a:rPr>
              <a:t>현실적인 일정 수립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tx1"/>
                </a:solidFill>
              </a:rPr>
              <a:t>철저한 진척관리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167314" y="2000240"/>
            <a:ext cx="1785950" cy="571504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bg1"/>
                </a:solidFill>
              </a:rPr>
              <a:t>유사사업 경험과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bg1"/>
                </a:solidFill>
              </a:rPr>
              <a:t>축적된 </a:t>
            </a:r>
            <a:r>
              <a:rPr lang="en-US" altLang="ko-KR" sz="1100" dirty="0">
                <a:solidFill>
                  <a:schemeClr val="bg1"/>
                </a:solidFill>
              </a:rPr>
              <a:t>Know-how</a:t>
            </a:r>
            <a:r>
              <a:rPr lang="ko-KR" altLang="en-US" sz="1100" dirty="0">
                <a:solidFill>
                  <a:schemeClr val="bg1"/>
                </a:solidFill>
              </a:rPr>
              <a:t>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bg1"/>
                </a:solidFill>
              </a:rPr>
              <a:t>통한 위험요소 제거</a:t>
            </a:r>
          </a:p>
        </p:txBody>
      </p:sp>
      <p:sp>
        <p:nvSpPr>
          <p:cNvPr id="68" name="순서도: 수행의 시작/종료 67"/>
          <p:cNvSpPr/>
          <p:nvPr/>
        </p:nvSpPr>
        <p:spPr>
          <a:xfrm>
            <a:off x="7096140" y="2000240"/>
            <a:ext cx="1785950" cy="571504"/>
          </a:xfrm>
          <a:prstGeom prst="flowChartTerminator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bg1"/>
                </a:solidFill>
              </a:rPr>
              <a:t>풍부한 경험자 위주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bg1"/>
                </a:solidFill>
              </a:rPr>
              <a:t>조직구성과 참여자간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bg1"/>
                </a:solidFill>
              </a:rPr>
              <a:t>협력</a:t>
            </a: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809596" y="3143248"/>
            <a:ext cx="1571636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100" kern="0">
                <a:solidFill>
                  <a:srgbClr val="080808"/>
                </a:solidFill>
                <a:ea typeface="맑은 고딕" pitchFamily="50" charset="-127"/>
              </a:rPr>
              <a:t>축적된 경험</a:t>
            </a:r>
            <a:endParaRPr kumimoji="0" lang="ko-KR" altLang="en-US" sz="1100" kern="0" dirty="0">
              <a:solidFill>
                <a:srgbClr val="080808"/>
              </a:solidFill>
              <a:ea typeface="맑은 고딕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 bwMode="auto">
          <a:xfrm>
            <a:off x="809596" y="3786190"/>
            <a:ext cx="1571636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100" kern="0" dirty="0" err="1">
                <a:solidFill>
                  <a:srgbClr val="080808"/>
                </a:solidFill>
                <a:ea typeface="맑은 고딕" pitchFamily="50" charset="-127"/>
              </a:rPr>
              <a:t>유경험자</a:t>
            </a:r>
            <a:r>
              <a:rPr kumimoji="0" lang="ko-KR" altLang="en-US" sz="1100" kern="0" dirty="0">
                <a:solidFill>
                  <a:srgbClr val="080808"/>
                </a:solidFill>
                <a:ea typeface="맑은 고딕" pitchFamily="50" charset="-127"/>
              </a:rPr>
              <a:t> 조직</a:t>
            </a: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809596" y="4429132"/>
            <a:ext cx="1571636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rgbClr val="080808"/>
                </a:solidFill>
                <a:ea typeface="맑은 고딕" pitchFamily="50" charset="-127"/>
              </a:rPr>
              <a:t>참여자 협력</a:t>
            </a:r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809596" y="5072074"/>
            <a:ext cx="1571636" cy="4286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100" kern="0" dirty="0">
                <a:solidFill>
                  <a:srgbClr val="080808"/>
                </a:solidFill>
                <a:ea typeface="맑은 고딕" pitchFamily="50" charset="-127"/>
              </a:rPr>
              <a:t>검증된 방법론</a:t>
            </a:r>
          </a:p>
        </p:txBody>
      </p:sp>
      <p:sp>
        <p:nvSpPr>
          <p:cNvPr id="77" name="직사각형 76"/>
          <p:cNvSpPr/>
          <p:nvPr/>
        </p:nvSpPr>
        <p:spPr bwMode="auto">
          <a:xfrm>
            <a:off x="2666984" y="3429000"/>
            <a:ext cx="4572032" cy="207170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3024175" y="3643314"/>
            <a:ext cx="1857388" cy="28575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범위관리</a:t>
            </a: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5167314" y="3643314"/>
            <a:ext cx="1857388" cy="28575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인력관리</a:t>
            </a:r>
          </a:p>
        </p:txBody>
      </p:sp>
      <p:sp>
        <p:nvSpPr>
          <p:cNvPr id="81" name="모서리가 둥근 직사각형 80"/>
          <p:cNvSpPr/>
          <p:nvPr/>
        </p:nvSpPr>
        <p:spPr bwMode="auto">
          <a:xfrm>
            <a:off x="3024175" y="4000504"/>
            <a:ext cx="1857388" cy="28575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일정관리</a:t>
            </a: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5167314" y="4000504"/>
            <a:ext cx="1857388" cy="28575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의사소통</a:t>
            </a:r>
          </a:p>
        </p:txBody>
      </p:sp>
      <p:sp>
        <p:nvSpPr>
          <p:cNvPr id="83" name="모서리가 둥근 직사각형 82"/>
          <p:cNvSpPr/>
          <p:nvPr/>
        </p:nvSpPr>
        <p:spPr bwMode="auto">
          <a:xfrm>
            <a:off x="3024175" y="4357694"/>
            <a:ext cx="1857388" cy="28575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비용관리</a:t>
            </a:r>
          </a:p>
        </p:txBody>
      </p:sp>
      <p:sp>
        <p:nvSpPr>
          <p:cNvPr id="84" name="모서리가 둥근 직사각형 83"/>
          <p:cNvSpPr/>
          <p:nvPr/>
        </p:nvSpPr>
        <p:spPr bwMode="auto">
          <a:xfrm>
            <a:off x="5167314" y="4357694"/>
            <a:ext cx="1857388" cy="28575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위험관리</a:t>
            </a:r>
          </a:p>
        </p:txBody>
      </p:sp>
      <p:sp>
        <p:nvSpPr>
          <p:cNvPr id="85" name="모서리가 둥근 직사각형 84"/>
          <p:cNvSpPr/>
          <p:nvPr/>
        </p:nvSpPr>
        <p:spPr bwMode="auto">
          <a:xfrm>
            <a:off x="3024175" y="4714884"/>
            <a:ext cx="1857388" cy="28575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품질관리</a:t>
            </a: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5167314" y="4714884"/>
            <a:ext cx="1857388" cy="28575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조달관리</a:t>
            </a:r>
          </a:p>
        </p:txBody>
      </p:sp>
      <p:sp>
        <p:nvSpPr>
          <p:cNvPr id="87" name="모서리가 둥근 직사각형 86"/>
          <p:cNvSpPr/>
          <p:nvPr/>
        </p:nvSpPr>
        <p:spPr bwMode="auto">
          <a:xfrm>
            <a:off x="3024174" y="5072074"/>
            <a:ext cx="4000528" cy="285752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>
                <a:solidFill>
                  <a:srgbClr val="080808"/>
                </a:solidFill>
                <a:ea typeface="맑은 고딕" pitchFamily="50" charset="-127"/>
              </a:rPr>
              <a:t>통합관리</a:t>
            </a:r>
            <a:endParaRPr kumimoji="0" lang="ko-KR" altLang="en-US" sz="1000" kern="0" dirty="0">
              <a:solidFill>
                <a:srgbClr val="080808"/>
              </a:solidFill>
              <a:ea typeface="맑은 고딕" pitchFamily="50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2881298" y="3143248"/>
            <a:ext cx="4214842" cy="357190"/>
          </a:xfrm>
          <a:prstGeom prst="round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400" kern="0" dirty="0">
                <a:solidFill>
                  <a:srgbClr val="080808"/>
                </a:solidFill>
                <a:ea typeface="맑은 고딕" pitchFamily="50" charset="-127"/>
              </a:rPr>
              <a:t>프로젝트 관리 항목</a:t>
            </a:r>
          </a:p>
        </p:txBody>
      </p:sp>
      <p:sp>
        <p:nvSpPr>
          <p:cNvPr id="95" name="갈매기형 수장 94"/>
          <p:cNvSpPr/>
          <p:nvPr/>
        </p:nvSpPr>
        <p:spPr bwMode="auto">
          <a:xfrm>
            <a:off x="809596" y="5643578"/>
            <a:ext cx="1785950" cy="428628"/>
          </a:xfrm>
          <a:prstGeom prst="chevron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400" b="1" kern="0">
                <a:solidFill>
                  <a:srgbClr val="080808"/>
                </a:solidFill>
                <a:ea typeface="맑은 고딕" pitchFamily="50" charset="-127"/>
              </a:rPr>
              <a:t>착수</a:t>
            </a:r>
            <a:r>
              <a:rPr kumimoji="0" lang="en-US" altLang="ko-KR" sz="1400" b="1" kern="0" dirty="0">
                <a:solidFill>
                  <a:srgbClr val="080808"/>
                </a:solidFill>
                <a:ea typeface="맑은 고딕" pitchFamily="50" charset="-127"/>
              </a:rPr>
              <a:t>/</a:t>
            </a:r>
            <a:r>
              <a:rPr kumimoji="0" lang="ko-KR" altLang="en-US" sz="1400" b="1" kern="0" dirty="0">
                <a:solidFill>
                  <a:srgbClr val="080808"/>
                </a:solidFill>
                <a:ea typeface="맑은 고딕" pitchFamily="50" charset="-127"/>
              </a:rPr>
              <a:t>계획단계</a:t>
            </a:r>
          </a:p>
        </p:txBody>
      </p:sp>
      <p:sp>
        <p:nvSpPr>
          <p:cNvPr id="96" name="갈매기형 수장 95"/>
          <p:cNvSpPr/>
          <p:nvPr/>
        </p:nvSpPr>
        <p:spPr bwMode="auto">
          <a:xfrm>
            <a:off x="2666984" y="5643578"/>
            <a:ext cx="4643470" cy="428628"/>
          </a:xfrm>
          <a:prstGeom prst="chevron">
            <a:avLst/>
          </a:prstGeom>
          <a:solidFill>
            <a:schemeClr val="bg1">
              <a:lumMod val="75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400" b="1" kern="0" dirty="0">
                <a:solidFill>
                  <a:srgbClr val="080808"/>
                </a:solidFill>
                <a:ea typeface="맑은 고딕" pitchFamily="50" charset="-127"/>
              </a:rPr>
              <a:t>모니터링</a:t>
            </a:r>
            <a:r>
              <a:rPr kumimoji="0" lang="en-US" altLang="ko-KR" sz="1400" b="1" kern="0" dirty="0">
                <a:solidFill>
                  <a:srgbClr val="080808"/>
                </a:solidFill>
                <a:ea typeface="맑은 고딕" pitchFamily="50" charset="-127"/>
              </a:rPr>
              <a:t>/</a:t>
            </a:r>
            <a:r>
              <a:rPr kumimoji="0" lang="ko-KR" altLang="en-US" sz="1400" b="1" kern="0" dirty="0">
                <a:solidFill>
                  <a:srgbClr val="080808"/>
                </a:solidFill>
                <a:ea typeface="맑은 고딕" pitchFamily="50" charset="-127"/>
              </a:rPr>
              <a:t>통제단계</a:t>
            </a:r>
          </a:p>
        </p:txBody>
      </p:sp>
      <p:sp>
        <p:nvSpPr>
          <p:cNvPr id="97" name="갈매기형 수장 96"/>
          <p:cNvSpPr/>
          <p:nvPr/>
        </p:nvSpPr>
        <p:spPr bwMode="auto">
          <a:xfrm>
            <a:off x="7310454" y="5643578"/>
            <a:ext cx="1785950" cy="428628"/>
          </a:xfrm>
          <a:prstGeom prst="chevron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400" b="1" kern="0" dirty="0">
                <a:solidFill>
                  <a:schemeClr val="bg1"/>
                </a:solidFill>
                <a:ea typeface="맑은 고딕" pitchFamily="50" charset="-127"/>
              </a:rPr>
              <a:t>완료단계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768618" y="1214422"/>
            <a:ext cx="46746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ea typeface="맑은 고딕" pitchFamily="50" charset="-127"/>
              </a:rPr>
              <a:t>최고 품질의 </a:t>
            </a:r>
            <a:r>
              <a:rPr lang="en-US" altLang="ko-KR" sz="1400" dirty="0">
                <a:ea typeface="맑은 고딕" pitchFamily="50" charset="-127"/>
              </a:rPr>
              <a:t>LBS </a:t>
            </a:r>
            <a:r>
              <a:rPr lang="ko-KR" altLang="en-US" sz="1400">
                <a:ea typeface="맑은 고딕" pitchFamily="50" charset="-127"/>
              </a:rPr>
              <a:t>안심 서비스 제공 </a:t>
            </a:r>
            <a:r>
              <a:rPr lang="ko-KR" altLang="en-US" sz="1400" dirty="0">
                <a:ea typeface="맑은 고딕" pitchFamily="50" charset="-127"/>
              </a:rPr>
              <a:t>시스템 개발을 위한</a:t>
            </a:r>
            <a:endParaRPr lang="en-US" altLang="ko-KR" sz="1400" dirty="0">
              <a:ea typeface="맑은 고딕" pitchFamily="50" charset="-127"/>
            </a:endParaRPr>
          </a:p>
          <a:p>
            <a:pPr algn="ctr"/>
            <a:r>
              <a:rPr lang="ko-KR" altLang="en-US" sz="2000" dirty="0">
                <a:ea typeface="맑은 고딕" pitchFamily="50" charset="-127"/>
              </a:rPr>
              <a:t>프로젝트 관리 수행</a:t>
            </a:r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 latinLnBrk="1">
              <a:defRPr/>
            </a:pPr>
            <a:r>
              <a:rPr kumimoji="1" lang="en-US" altLang="ko-KR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1. 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프로젝트 추진 방안</a:t>
            </a:r>
          </a:p>
        </p:txBody>
      </p:sp>
      <p:sp>
        <p:nvSpPr>
          <p:cNvPr id="63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405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7" name="Line 5"/>
          <p:cNvSpPr>
            <a:spLocks noChangeShapeType="1"/>
          </p:cNvSpPr>
          <p:nvPr/>
        </p:nvSpPr>
        <p:spPr bwMode="auto">
          <a:xfrm>
            <a:off x="3080792" y="2168525"/>
            <a:ext cx="0" cy="4141788"/>
          </a:xfrm>
          <a:prstGeom prst="line">
            <a:avLst/>
          </a:prstGeom>
          <a:noFill/>
          <a:ln w="9525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00" name="Line 8"/>
          <p:cNvSpPr>
            <a:spLocks noChangeShapeType="1"/>
          </p:cNvSpPr>
          <p:nvPr/>
        </p:nvSpPr>
        <p:spPr bwMode="auto">
          <a:xfrm>
            <a:off x="9129464" y="2204864"/>
            <a:ext cx="0" cy="4141788"/>
          </a:xfrm>
          <a:prstGeom prst="line">
            <a:avLst/>
          </a:prstGeom>
          <a:noFill/>
          <a:ln w="9525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99" name="Line 8"/>
          <p:cNvSpPr>
            <a:spLocks noChangeShapeType="1"/>
          </p:cNvSpPr>
          <p:nvPr/>
        </p:nvSpPr>
        <p:spPr bwMode="auto">
          <a:xfrm>
            <a:off x="8121352" y="2167532"/>
            <a:ext cx="0" cy="4141788"/>
          </a:xfrm>
          <a:prstGeom prst="line">
            <a:avLst/>
          </a:prstGeom>
          <a:noFill/>
          <a:ln w="9525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14" name="Line 8"/>
          <p:cNvSpPr>
            <a:spLocks noChangeShapeType="1"/>
          </p:cNvSpPr>
          <p:nvPr/>
        </p:nvSpPr>
        <p:spPr bwMode="auto">
          <a:xfrm>
            <a:off x="6609184" y="2167532"/>
            <a:ext cx="0" cy="4141788"/>
          </a:xfrm>
          <a:prstGeom prst="line">
            <a:avLst/>
          </a:prstGeom>
          <a:noFill/>
          <a:ln w="9525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98" name="Line 8"/>
          <p:cNvSpPr>
            <a:spLocks noChangeShapeType="1"/>
          </p:cNvSpPr>
          <p:nvPr/>
        </p:nvSpPr>
        <p:spPr bwMode="auto">
          <a:xfrm>
            <a:off x="6105128" y="2167532"/>
            <a:ext cx="0" cy="4141788"/>
          </a:xfrm>
          <a:prstGeom prst="line">
            <a:avLst/>
          </a:prstGeom>
          <a:noFill/>
          <a:ln w="9525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97" name="Line 5"/>
          <p:cNvSpPr>
            <a:spLocks noChangeShapeType="1"/>
          </p:cNvSpPr>
          <p:nvPr/>
        </p:nvSpPr>
        <p:spPr bwMode="auto">
          <a:xfrm>
            <a:off x="2072680" y="2167532"/>
            <a:ext cx="0" cy="4141788"/>
          </a:xfrm>
          <a:prstGeom prst="line">
            <a:avLst/>
          </a:prstGeom>
          <a:noFill/>
          <a:ln w="9525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15" name="Line 5"/>
          <p:cNvSpPr>
            <a:spLocks noChangeShapeType="1"/>
          </p:cNvSpPr>
          <p:nvPr/>
        </p:nvSpPr>
        <p:spPr bwMode="auto">
          <a:xfrm>
            <a:off x="2576736" y="2167532"/>
            <a:ext cx="0" cy="4141788"/>
          </a:xfrm>
          <a:prstGeom prst="line">
            <a:avLst/>
          </a:prstGeom>
          <a:noFill/>
          <a:ln w="9525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34" name="Line 2"/>
          <p:cNvSpPr>
            <a:spLocks noChangeShapeType="1"/>
          </p:cNvSpPr>
          <p:nvPr/>
        </p:nvSpPr>
        <p:spPr bwMode="auto">
          <a:xfrm flipH="1">
            <a:off x="9632950" y="2241550"/>
            <a:ext cx="0" cy="4067175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35" name="Line 3"/>
          <p:cNvSpPr>
            <a:spLocks noChangeShapeType="1"/>
          </p:cNvSpPr>
          <p:nvPr/>
        </p:nvSpPr>
        <p:spPr bwMode="auto">
          <a:xfrm>
            <a:off x="1568450" y="2241550"/>
            <a:ext cx="0" cy="4067175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38" name="Line 6"/>
          <p:cNvSpPr>
            <a:spLocks noChangeShapeType="1"/>
          </p:cNvSpPr>
          <p:nvPr/>
        </p:nvSpPr>
        <p:spPr bwMode="auto">
          <a:xfrm>
            <a:off x="4592960" y="2168525"/>
            <a:ext cx="0" cy="4141788"/>
          </a:xfrm>
          <a:prstGeom prst="line">
            <a:avLst/>
          </a:prstGeom>
          <a:noFill/>
          <a:ln w="9525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40" name="Line 8"/>
          <p:cNvSpPr>
            <a:spLocks noChangeShapeType="1"/>
          </p:cNvSpPr>
          <p:nvPr/>
        </p:nvSpPr>
        <p:spPr bwMode="auto">
          <a:xfrm>
            <a:off x="7113240" y="2168525"/>
            <a:ext cx="0" cy="4141788"/>
          </a:xfrm>
          <a:prstGeom prst="line">
            <a:avLst/>
          </a:prstGeom>
          <a:noFill/>
          <a:ln w="9525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42" name="Line 10"/>
          <p:cNvSpPr>
            <a:spLocks noChangeShapeType="1"/>
          </p:cNvSpPr>
          <p:nvPr/>
        </p:nvSpPr>
        <p:spPr bwMode="auto">
          <a:xfrm>
            <a:off x="8625408" y="2168525"/>
            <a:ext cx="0" cy="4141788"/>
          </a:xfrm>
          <a:prstGeom prst="line">
            <a:avLst/>
          </a:prstGeom>
          <a:noFill/>
          <a:ln w="9525">
            <a:solidFill>
              <a:srgbClr val="6666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43" name="Line 11"/>
          <p:cNvSpPr>
            <a:spLocks noChangeShapeType="1"/>
          </p:cNvSpPr>
          <p:nvPr/>
        </p:nvSpPr>
        <p:spPr bwMode="auto">
          <a:xfrm>
            <a:off x="3584848" y="2157413"/>
            <a:ext cx="0" cy="4143375"/>
          </a:xfrm>
          <a:prstGeom prst="line">
            <a:avLst/>
          </a:prstGeom>
          <a:noFill/>
          <a:ln w="12700">
            <a:solidFill>
              <a:srgbClr val="66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45" name="Line 13"/>
          <p:cNvSpPr>
            <a:spLocks noChangeShapeType="1"/>
          </p:cNvSpPr>
          <p:nvPr/>
        </p:nvSpPr>
        <p:spPr bwMode="auto">
          <a:xfrm>
            <a:off x="5601072" y="2157413"/>
            <a:ext cx="0" cy="4143375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47" name="Line 15"/>
          <p:cNvSpPr>
            <a:spLocks noChangeShapeType="1"/>
          </p:cNvSpPr>
          <p:nvPr/>
        </p:nvSpPr>
        <p:spPr bwMode="auto">
          <a:xfrm>
            <a:off x="7617296" y="2157413"/>
            <a:ext cx="0" cy="4143375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51" name="AutoShape 19"/>
          <p:cNvSpPr>
            <a:spLocks noChangeArrowheads="1"/>
          </p:cNvSpPr>
          <p:nvPr/>
        </p:nvSpPr>
        <p:spPr bwMode="auto">
          <a:xfrm>
            <a:off x="1568450" y="3882876"/>
            <a:ext cx="504000" cy="1620000"/>
          </a:xfrm>
          <a:prstGeom prst="roundRect">
            <a:avLst>
              <a:gd name="adj" fmla="val 10083"/>
            </a:avLst>
          </a:prstGeom>
          <a:solidFill>
            <a:srgbClr val="FFFF99">
              <a:alpha val="39999"/>
            </a:srgbClr>
          </a:solidFill>
          <a:ln w="6350" algn="ctr">
            <a:solidFill>
              <a:srgbClr val="66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서비스 정책</a:t>
            </a:r>
          </a:p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검토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632852" name="AutoShape 20"/>
          <p:cNvSpPr>
            <a:spLocks noChangeArrowheads="1"/>
          </p:cNvSpPr>
          <p:nvPr/>
        </p:nvSpPr>
        <p:spPr bwMode="auto">
          <a:xfrm>
            <a:off x="2576736" y="4437111"/>
            <a:ext cx="576000" cy="1080000"/>
          </a:xfrm>
          <a:prstGeom prst="roundRect">
            <a:avLst>
              <a:gd name="adj" fmla="val 10083"/>
            </a:avLst>
          </a:prstGeom>
          <a:solidFill>
            <a:srgbClr val="3366FF">
              <a:alpha val="39999"/>
            </a:srgbClr>
          </a:solidFill>
          <a:ln w="3175" algn="ctr">
            <a:solidFill>
              <a:srgbClr val="3333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3333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개발 환경</a:t>
            </a:r>
            <a:endParaRPr lang="en-US" altLang="ko-KR" sz="900" dirty="0">
              <a:latin typeface="+mn-ea"/>
              <a:ea typeface="+mn-ea"/>
            </a:endParaRPr>
          </a:p>
          <a:p>
            <a:pPr algn="ctr">
              <a:spcBef>
                <a:spcPct val="0"/>
              </a:spcBef>
            </a:pPr>
            <a:r>
              <a:rPr lang="en-US" altLang="ko-KR" sz="900" dirty="0">
                <a:latin typeface="+mn-ea"/>
                <a:ea typeface="+mn-ea"/>
              </a:rPr>
              <a:t>Setup</a:t>
            </a:r>
          </a:p>
        </p:txBody>
      </p:sp>
      <p:sp>
        <p:nvSpPr>
          <p:cNvPr id="632853" name="AutoShape 21"/>
          <p:cNvSpPr>
            <a:spLocks noChangeArrowheads="1"/>
          </p:cNvSpPr>
          <p:nvPr/>
        </p:nvSpPr>
        <p:spPr bwMode="auto">
          <a:xfrm>
            <a:off x="1568450" y="765175"/>
            <a:ext cx="1584000" cy="395288"/>
          </a:xfrm>
          <a:prstGeom prst="homePlate">
            <a:avLst>
              <a:gd name="adj" fmla="val 20329"/>
            </a:avLst>
          </a:prstGeom>
          <a:solidFill>
            <a:srgbClr val="C0C0C0">
              <a:alpha val="80000"/>
            </a:srgbClr>
          </a:solidFill>
          <a:ln w="12700" algn="ctr">
            <a:solidFill>
              <a:srgbClr val="A59EF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A59EFC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ko-KR" b="1" dirty="0">
                <a:latin typeface="+mn-ea"/>
                <a:ea typeface="+mn-ea"/>
              </a:rPr>
              <a:t>Phase I</a:t>
            </a:r>
            <a:r>
              <a:rPr lang="ko-KR" altLang="en-US" b="1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: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ko-KR" b="1" dirty="0">
                <a:latin typeface="+mn-ea"/>
                <a:ea typeface="+mn-ea"/>
              </a:rPr>
              <a:t>Planning / Analysis</a:t>
            </a:r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632854" name="AutoShape 22"/>
          <p:cNvSpPr>
            <a:spLocks noChangeArrowheads="1"/>
          </p:cNvSpPr>
          <p:nvPr/>
        </p:nvSpPr>
        <p:spPr bwMode="auto">
          <a:xfrm>
            <a:off x="3171272" y="765175"/>
            <a:ext cx="3924000" cy="395288"/>
          </a:xfrm>
          <a:prstGeom prst="homePlate">
            <a:avLst>
              <a:gd name="adj" fmla="val 30479"/>
            </a:avLst>
          </a:prstGeom>
          <a:solidFill>
            <a:srgbClr val="C0C0C0">
              <a:alpha val="80000"/>
            </a:srgbClr>
          </a:solidFill>
          <a:ln w="12700" algn="ctr">
            <a:solidFill>
              <a:srgbClr val="A59EF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A59EFC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ko-KR" b="1" dirty="0">
                <a:latin typeface="+mn-ea"/>
                <a:ea typeface="+mn-ea"/>
              </a:rPr>
              <a:t>Phase II :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ko-KR" b="1" dirty="0">
                <a:latin typeface="+mn-ea"/>
                <a:ea typeface="+mn-ea"/>
              </a:rPr>
              <a:t>Design / Implementation</a:t>
            </a:r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632855" name="Rectangle 23"/>
          <p:cNvSpPr>
            <a:spLocks noChangeArrowheads="1"/>
          </p:cNvSpPr>
          <p:nvPr/>
        </p:nvSpPr>
        <p:spPr bwMode="auto">
          <a:xfrm>
            <a:off x="274638" y="765175"/>
            <a:ext cx="1222375" cy="395288"/>
          </a:xfrm>
          <a:prstGeom prst="rect">
            <a:avLst/>
          </a:prstGeom>
          <a:solidFill>
            <a:srgbClr val="DDDDDD"/>
          </a:solidFill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US" altLang="ko-KR" b="1">
                <a:latin typeface="+mn-ea"/>
                <a:ea typeface="+mn-ea"/>
              </a:rPr>
              <a:t>Phase</a:t>
            </a:r>
          </a:p>
        </p:txBody>
      </p:sp>
      <p:sp>
        <p:nvSpPr>
          <p:cNvPr id="632856" name="Rectangle 24"/>
          <p:cNvSpPr>
            <a:spLocks noChangeArrowheads="1"/>
          </p:cNvSpPr>
          <p:nvPr/>
        </p:nvSpPr>
        <p:spPr bwMode="auto">
          <a:xfrm>
            <a:off x="631825" y="2168525"/>
            <a:ext cx="865188" cy="432000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ko-KR" b="1" dirty="0">
                <a:latin typeface="+mn-ea"/>
                <a:ea typeface="+mn-ea"/>
              </a:rPr>
              <a:t>PM</a:t>
            </a:r>
          </a:p>
        </p:txBody>
      </p:sp>
      <p:sp>
        <p:nvSpPr>
          <p:cNvPr id="632857" name="Rectangle 25"/>
          <p:cNvSpPr>
            <a:spLocks noChangeArrowheads="1"/>
          </p:cNvSpPr>
          <p:nvPr/>
        </p:nvSpPr>
        <p:spPr bwMode="auto">
          <a:xfrm>
            <a:off x="631825" y="2672581"/>
            <a:ext cx="865188" cy="1008000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ko-KR" b="1" dirty="0">
                <a:latin typeface="+mn-ea"/>
                <a:ea typeface="+mn-ea"/>
              </a:rPr>
              <a:t>Strategy/</a:t>
            </a:r>
          </a:p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ko-KR" b="1" dirty="0">
                <a:latin typeface="+mn-ea"/>
                <a:ea typeface="+mn-ea"/>
              </a:rPr>
              <a:t>Planning</a:t>
            </a:r>
          </a:p>
        </p:txBody>
      </p:sp>
      <p:sp>
        <p:nvSpPr>
          <p:cNvPr id="632858" name="Rectangle 26"/>
          <p:cNvSpPr>
            <a:spLocks noChangeArrowheads="1"/>
          </p:cNvSpPr>
          <p:nvPr/>
        </p:nvSpPr>
        <p:spPr bwMode="auto">
          <a:xfrm>
            <a:off x="631825" y="3752824"/>
            <a:ext cx="865188" cy="1764000"/>
          </a:xfrm>
          <a:prstGeom prst="rect">
            <a:avLst/>
          </a:prstGeom>
          <a:solidFill>
            <a:srgbClr val="EAEAEA"/>
          </a:solidFill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en-US" altLang="ko-KR" b="1">
                <a:latin typeface="+mn-ea"/>
                <a:ea typeface="+mn-ea"/>
              </a:rPr>
              <a:t>System</a:t>
            </a:r>
          </a:p>
          <a:p>
            <a:pPr algn="ctr">
              <a:spcBef>
                <a:spcPct val="0"/>
              </a:spcBef>
            </a:pPr>
            <a:r>
              <a:rPr lang="en-US" altLang="ko-KR" b="1">
                <a:latin typeface="+mn-ea"/>
                <a:ea typeface="+mn-ea"/>
              </a:rPr>
              <a:t>Impl.</a:t>
            </a:r>
          </a:p>
        </p:txBody>
      </p:sp>
      <p:sp>
        <p:nvSpPr>
          <p:cNvPr id="632860" name="Rectangle 28"/>
          <p:cNvSpPr>
            <a:spLocks noChangeArrowheads="1"/>
          </p:cNvSpPr>
          <p:nvPr/>
        </p:nvSpPr>
        <p:spPr bwMode="auto">
          <a:xfrm>
            <a:off x="273050" y="1196975"/>
            <a:ext cx="1223963" cy="396875"/>
          </a:xfrm>
          <a:prstGeom prst="rect">
            <a:avLst/>
          </a:prstGeom>
          <a:solidFill>
            <a:srgbClr val="DDDDDD"/>
          </a:solidFill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ko-KR" b="1">
                <a:latin typeface="+mn-ea"/>
                <a:ea typeface="+mn-ea"/>
              </a:rPr>
              <a:t>Goal</a:t>
            </a:r>
          </a:p>
        </p:txBody>
      </p:sp>
      <p:sp>
        <p:nvSpPr>
          <p:cNvPr id="632861" name="Rectangle 29"/>
          <p:cNvSpPr>
            <a:spLocks noChangeArrowheads="1"/>
          </p:cNvSpPr>
          <p:nvPr/>
        </p:nvSpPr>
        <p:spPr bwMode="auto">
          <a:xfrm>
            <a:off x="1568450" y="1196975"/>
            <a:ext cx="2305050" cy="39687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marL="85725" indent="-85725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1pPr>
            <a:lvl2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5pPr>
            <a:lvl6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6pPr>
            <a:lvl7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7pPr>
            <a:lvl8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8pPr>
            <a:lvl9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  <a:ea typeface="+mn-ea"/>
              </a:rPr>
              <a:t>Project Planning/Requirement Analysis/Strategy </a:t>
            </a:r>
            <a:r>
              <a:rPr lang="en-US" altLang="ko-KR" sz="1000">
                <a:solidFill>
                  <a:srgbClr val="000000"/>
                </a:solidFill>
                <a:latin typeface="+mn-ea"/>
                <a:ea typeface="+mn-ea"/>
              </a:rPr>
              <a:t>Establishment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632862" name="Rectangle 30"/>
          <p:cNvSpPr>
            <a:spLocks noChangeArrowheads="1"/>
          </p:cNvSpPr>
          <p:nvPr/>
        </p:nvSpPr>
        <p:spPr bwMode="auto">
          <a:xfrm>
            <a:off x="3873500" y="1196975"/>
            <a:ext cx="3240000" cy="39687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marL="85725" indent="-85725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1pPr>
            <a:lvl2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5pPr>
            <a:lvl6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6pPr>
            <a:lvl7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7pPr>
            <a:lvl8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8pPr>
            <a:lvl9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n-ea"/>
                <a:ea typeface="+mn-ea"/>
              </a:rPr>
              <a:t>UI Design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n-ea"/>
                <a:ea typeface="+mn-ea"/>
              </a:rPr>
              <a:t>Component Design &amp; Implementation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632863" name="Rectangle 31"/>
          <p:cNvSpPr>
            <a:spLocks noChangeArrowheads="1"/>
          </p:cNvSpPr>
          <p:nvPr/>
        </p:nvSpPr>
        <p:spPr bwMode="auto">
          <a:xfrm>
            <a:off x="273050" y="1628775"/>
            <a:ext cx="1223963" cy="468313"/>
          </a:xfrm>
          <a:prstGeom prst="rect">
            <a:avLst/>
          </a:prstGeom>
          <a:solidFill>
            <a:srgbClr val="DDDDDD"/>
          </a:solidFill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ko-KR" b="1">
                <a:latin typeface="+mn-ea"/>
                <a:ea typeface="+mn-ea"/>
              </a:rPr>
              <a:t>Period</a:t>
            </a:r>
          </a:p>
        </p:txBody>
      </p:sp>
      <p:sp>
        <p:nvSpPr>
          <p:cNvPr id="632864" name="AutoShape 32"/>
          <p:cNvSpPr>
            <a:spLocks noChangeArrowheads="1"/>
          </p:cNvSpPr>
          <p:nvPr/>
        </p:nvSpPr>
        <p:spPr bwMode="auto">
          <a:xfrm>
            <a:off x="1568450" y="1665288"/>
            <a:ext cx="1548000" cy="144462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ko-KR" altLang="en-US" sz="1000" dirty="0">
                <a:latin typeface="+mn-ea"/>
                <a:ea typeface="+mn-ea"/>
              </a:rPr>
              <a:t>기획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en-US" sz="1000">
                <a:latin typeface="+mn-ea"/>
                <a:ea typeface="+mn-ea"/>
              </a:rPr>
              <a:t>분석</a:t>
            </a:r>
            <a:r>
              <a:rPr lang="en-US" altLang="ko-KR" sz="1000" dirty="0">
                <a:latin typeface="+mn-ea"/>
                <a:ea typeface="+mn-ea"/>
              </a:rPr>
              <a:t>(3W)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632865" name="Rectangle 33"/>
          <p:cNvSpPr>
            <a:spLocks noChangeArrowheads="1"/>
          </p:cNvSpPr>
          <p:nvPr/>
        </p:nvSpPr>
        <p:spPr bwMode="auto">
          <a:xfrm>
            <a:off x="273050" y="5589588"/>
            <a:ext cx="1223963" cy="360362"/>
          </a:xfrm>
          <a:prstGeom prst="rect">
            <a:avLst/>
          </a:prstGeom>
          <a:solidFill>
            <a:srgbClr val="DDDDDD"/>
          </a:solidFill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ko-KR" b="1">
                <a:latin typeface="+mn-ea"/>
                <a:ea typeface="+mn-ea"/>
              </a:rPr>
              <a:t>Milestone</a:t>
            </a:r>
          </a:p>
        </p:txBody>
      </p:sp>
      <p:sp>
        <p:nvSpPr>
          <p:cNvPr id="632866" name="AutoShape 34"/>
          <p:cNvSpPr>
            <a:spLocks noChangeArrowheads="1"/>
          </p:cNvSpPr>
          <p:nvPr/>
        </p:nvSpPr>
        <p:spPr bwMode="auto">
          <a:xfrm>
            <a:off x="3584848" y="1665288"/>
            <a:ext cx="4968000" cy="144462"/>
          </a:xfrm>
          <a:prstGeom prst="roundRect">
            <a:avLst>
              <a:gd name="adj" fmla="val 16667"/>
            </a:avLst>
          </a:prstGeom>
          <a:solidFill>
            <a:srgbClr val="FF99FF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ko-KR" altLang="en-US" sz="1000" dirty="0">
                <a:latin typeface="+mn-ea"/>
                <a:ea typeface="+mn-ea"/>
              </a:rPr>
              <a:t>개발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en-US" sz="1000">
                <a:latin typeface="+mn-ea"/>
                <a:ea typeface="+mn-ea"/>
              </a:rPr>
              <a:t>단위시험</a:t>
            </a:r>
            <a:r>
              <a:rPr lang="en-US" altLang="ko-KR" sz="1000" dirty="0">
                <a:latin typeface="+mn-ea"/>
                <a:ea typeface="+mn-ea"/>
              </a:rPr>
              <a:t>(10W)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632867" name="AutoShape 35"/>
          <p:cNvSpPr>
            <a:spLocks noChangeArrowheads="1"/>
          </p:cNvSpPr>
          <p:nvPr/>
        </p:nvSpPr>
        <p:spPr bwMode="auto">
          <a:xfrm>
            <a:off x="2073076" y="2420888"/>
            <a:ext cx="3455988" cy="180000"/>
          </a:xfrm>
          <a:prstGeom prst="roundRect">
            <a:avLst>
              <a:gd name="adj" fmla="val 10083"/>
            </a:avLst>
          </a:prstGeom>
          <a:solidFill>
            <a:srgbClr val="F8F8F8">
              <a:alpha val="50000"/>
            </a:srgbClr>
          </a:solidFill>
          <a:ln w="6350" algn="ctr">
            <a:solidFill>
              <a:srgbClr val="CC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CC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서비스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>
                <a:latin typeface="+mn-ea"/>
                <a:ea typeface="+mn-ea"/>
              </a:rPr>
              <a:t>시스템 분석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>
                <a:latin typeface="+mn-ea"/>
                <a:ea typeface="+mn-ea"/>
              </a:rPr>
              <a:t>설계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>
                <a:latin typeface="+mn-ea"/>
                <a:ea typeface="+mn-ea"/>
              </a:rPr>
              <a:t>구현 및 검토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32868" name="Rectangle 36"/>
          <p:cNvSpPr>
            <a:spLocks noChangeArrowheads="1"/>
          </p:cNvSpPr>
          <p:nvPr/>
        </p:nvSpPr>
        <p:spPr bwMode="auto">
          <a:xfrm>
            <a:off x="273050" y="5986463"/>
            <a:ext cx="1223963" cy="323850"/>
          </a:xfrm>
          <a:prstGeom prst="rect">
            <a:avLst/>
          </a:prstGeom>
          <a:solidFill>
            <a:srgbClr val="DDDDDD"/>
          </a:solidFill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ko-KR" b="1">
                <a:latin typeface="+mn-ea"/>
                <a:ea typeface="+mn-ea"/>
              </a:rPr>
              <a:t>Key Outputs</a:t>
            </a:r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632869" name="AutoShape 37"/>
          <p:cNvSpPr>
            <a:spLocks noChangeArrowheads="1"/>
          </p:cNvSpPr>
          <p:nvPr/>
        </p:nvSpPr>
        <p:spPr bwMode="auto">
          <a:xfrm>
            <a:off x="7113240" y="765175"/>
            <a:ext cx="2520000" cy="395288"/>
          </a:xfrm>
          <a:prstGeom prst="homePlate">
            <a:avLst>
              <a:gd name="adj" fmla="val 20315"/>
            </a:avLst>
          </a:prstGeom>
          <a:solidFill>
            <a:srgbClr val="C0C0C0">
              <a:alpha val="80000"/>
            </a:srgbClr>
          </a:solidFill>
          <a:ln w="12700" algn="ctr">
            <a:solidFill>
              <a:srgbClr val="A59EF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A59EFC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ko-KR" b="1" dirty="0">
                <a:latin typeface="+mn-ea"/>
                <a:ea typeface="+mn-ea"/>
              </a:rPr>
              <a:t>Phase III : 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ko-KR" b="1" dirty="0">
                <a:latin typeface="+mn-ea"/>
                <a:ea typeface="+mn-ea"/>
              </a:rPr>
              <a:t>Test / Service</a:t>
            </a:r>
          </a:p>
        </p:txBody>
      </p:sp>
      <p:sp>
        <p:nvSpPr>
          <p:cNvPr id="632870" name="AutoShape 38"/>
          <p:cNvSpPr>
            <a:spLocks noChangeArrowheads="1"/>
          </p:cNvSpPr>
          <p:nvPr/>
        </p:nvSpPr>
        <p:spPr bwMode="auto">
          <a:xfrm>
            <a:off x="8625408" y="1809750"/>
            <a:ext cx="1008000" cy="144463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ko-KR" altLang="en-US" sz="1000" dirty="0">
                <a:latin typeface="+mn-ea"/>
                <a:ea typeface="+mn-ea"/>
              </a:rPr>
              <a:t>인수시험</a:t>
            </a:r>
            <a:r>
              <a:rPr lang="en-US" altLang="ko-KR" sz="1000" dirty="0">
                <a:latin typeface="+mn-ea"/>
                <a:ea typeface="+mn-ea"/>
              </a:rPr>
              <a:t>(2W)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632871" name="Rectangle 39"/>
          <p:cNvSpPr>
            <a:spLocks noChangeArrowheads="1"/>
          </p:cNvSpPr>
          <p:nvPr/>
        </p:nvSpPr>
        <p:spPr bwMode="auto">
          <a:xfrm>
            <a:off x="7113240" y="1196975"/>
            <a:ext cx="2520000" cy="3996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marL="85725" indent="-85725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1pPr>
            <a:lvl2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2pPr>
            <a:lvl3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3pPr>
            <a:lvl4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4pPr>
            <a:lvl5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5pPr>
            <a:lvl6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6pPr>
            <a:lvl7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7pPr>
            <a:lvl8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8pPr>
            <a:lvl9pPr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+mn-ea"/>
                <a:ea typeface="+mn-ea"/>
              </a:rPr>
              <a:t>Integration/Acceptance Test and (Beta)Service</a:t>
            </a:r>
          </a:p>
        </p:txBody>
      </p:sp>
      <p:sp>
        <p:nvSpPr>
          <p:cNvPr id="632872" name="AutoShape 40"/>
          <p:cNvSpPr>
            <a:spLocks noChangeArrowheads="1"/>
          </p:cNvSpPr>
          <p:nvPr/>
        </p:nvSpPr>
        <p:spPr bwMode="auto">
          <a:xfrm>
            <a:off x="7617295" y="1685072"/>
            <a:ext cx="2016000" cy="142875"/>
          </a:xfrm>
          <a:prstGeom prst="roundRect">
            <a:avLst>
              <a:gd name="adj" fmla="val 16667"/>
            </a:avLst>
          </a:prstGeom>
          <a:solidFill>
            <a:srgbClr val="CCFF66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ko-KR" altLang="en-US" sz="1000" dirty="0">
                <a:latin typeface="+mn-ea"/>
                <a:ea typeface="+mn-ea"/>
              </a:rPr>
              <a:t>베타테스트</a:t>
            </a:r>
            <a:r>
              <a:rPr lang="en-US" altLang="ko-KR" sz="1000" dirty="0">
                <a:latin typeface="+mn-ea"/>
                <a:ea typeface="+mn-ea"/>
              </a:rPr>
              <a:t>(1M)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632873" name="AutoShape 41"/>
          <p:cNvSpPr>
            <a:spLocks noChangeArrowheads="1"/>
          </p:cNvSpPr>
          <p:nvPr/>
        </p:nvSpPr>
        <p:spPr bwMode="auto">
          <a:xfrm>
            <a:off x="2072705" y="2852936"/>
            <a:ext cx="5544000" cy="180975"/>
          </a:xfrm>
          <a:prstGeom prst="roundRect">
            <a:avLst>
              <a:gd name="adj" fmla="val 13023"/>
            </a:avLst>
          </a:prstGeom>
          <a:solidFill>
            <a:srgbClr val="FFFFCC"/>
          </a:solidFill>
          <a:ln w="635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lIns="36000" rIns="36000"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서비스 기획</a:t>
            </a:r>
          </a:p>
        </p:txBody>
      </p:sp>
      <p:sp>
        <p:nvSpPr>
          <p:cNvPr id="632874" name="AutoShape 42"/>
          <p:cNvSpPr>
            <a:spLocks noChangeArrowheads="1"/>
          </p:cNvSpPr>
          <p:nvPr/>
        </p:nvSpPr>
        <p:spPr bwMode="auto">
          <a:xfrm>
            <a:off x="1568450" y="3753668"/>
            <a:ext cx="1152525" cy="179388"/>
          </a:xfrm>
          <a:prstGeom prst="roundRect">
            <a:avLst>
              <a:gd name="adj" fmla="val 10083"/>
            </a:avLst>
          </a:prstGeom>
          <a:solidFill>
            <a:srgbClr val="FFFF99">
              <a:alpha val="39999"/>
            </a:srgbClr>
          </a:solidFill>
          <a:ln w="6350" algn="ctr">
            <a:solidFill>
              <a:srgbClr val="66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요구사항 정의</a:t>
            </a:r>
          </a:p>
        </p:txBody>
      </p:sp>
      <p:sp>
        <p:nvSpPr>
          <p:cNvPr id="632875" name="AutoShape 43"/>
          <p:cNvSpPr>
            <a:spLocks noChangeArrowheads="1"/>
          </p:cNvSpPr>
          <p:nvPr/>
        </p:nvSpPr>
        <p:spPr bwMode="auto">
          <a:xfrm>
            <a:off x="2577529" y="4185716"/>
            <a:ext cx="2016000" cy="179388"/>
          </a:xfrm>
          <a:prstGeom prst="roundRect">
            <a:avLst>
              <a:gd name="adj" fmla="val 10083"/>
            </a:avLst>
          </a:prstGeom>
          <a:solidFill>
            <a:srgbClr val="3366FF">
              <a:alpha val="39999"/>
            </a:srgbClr>
          </a:solidFill>
          <a:ln w="3175" algn="ctr">
            <a:solidFill>
              <a:srgbClr val="66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모듈 설계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ko-KR" altLang="en-US" sz="900">
                <a:latin typeface="+mn-ea"/>
                <a:ea typeface="+mn-ea"/>
              </a:rPr>
              <a:t>컴포넌트</a:t>
            </a:r>
            <a:r>
              <a:rPr lang="en-US" altLang="ko-KR" sz="900" dirty="0">
                <a:latin typeface="+mn-ea"/>
                <a:ea typeface="+mn-ea"/>
              </a:rPr>
              <a:t>/IF/DB)</a:t>
            </a:r>
          </a:p>
        </p:txBody>
      </p:sp>
      <p:sp>
        <p:nvSpPr>
          <p:cNvPr id="632876" name="AutoShape 44"/>
          <p:cNvSpPr>
            <a:spLocks noChangeArrowheads="1"/>
          </p:cNvSpPr>
          <p:nvPr/>
        </p:nvSpPr>
        <p:spPr bwMode="auto">
          <a:xfrm>
            <a:off x="3153196" y="4437112"/>
            <a:ext cx="3960000" cy="179387"/>
          </a:xfrm>
          <a:prstGeom prst="roundRect">
            <a:avLst>
              <a:gd name="adj" fmla="val 10083"/>
            </a:avLst>
          </a:prstGeom>
          <a:solidFill>
            <a:srgbClr val="FF99FF"/>
          </a:solidFill>
          <a:ln w="1270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ko-KR" sz="1000" dirty="0">
                <a:latin typeface="+mn-ea"/>
                <a:ea typeface="+mn-ea"/>
              </a:rPr>
              <a:t>Device Application : </a:t>
            </a:r>
            <a:r>
              <a:rPr lang="ko-KR" altLang="en-US" sz="1000">
                <a:latin typeface="+mn-ea"/>
                <a:ea typeface="+mn-ea"/>
              </a:rPr>
              <a:t>프리미엄 </a:t>
            </a:r>
            <a:r>
              <a:rPr lang="en-US" altLang="ko-KR" sz="1000" dirty="0">
                <a:latin typeface="+mn-ea"/>
                <a:ea typeface="+mn-ea"/>
              </a:rPr>
              <a:t>SOS, Tracking, Zone+ </a:t>
            </a:r>
            <a:r>
              <a:rPr lang="ko-KR" altLang="en-US" sz="1000">
                <a:latin typeface="+mn-ea"/>
                <a:ea typeface="+mn-ea"/>
              </a:rPr>
              <a:t>포함</a:t>
            </a:r>
          </a:p>
        </p:txBody>
      </p:sp>
      <p:sp>
        <p:nvSpPr>
          <p:cNvPr id="632877" name="AutoShape 45"/>
          <p:cNvSpPr>
            <a:spLocks noChangeArrowheads="1"/>
          </p:cNvSpPr>
          <p:nvPr/>
        </p:nvSpPr>
        <p:spPr bwMode="auto">
          <a:xfrm>
            <a:off x="2072680" y="3068960"/>
            <a:ext cx="1008000" cy="179388"/>
          </a:xfrm>
          <a:prstGeom prst="roundRect">
            <a:avLst>
              <a:gd name="adj" fmla="val 13023"/>
            </a:avLst>
          </a:prstGeom>
          <a:solidFill>
            <a:srgbClr val="3366FF">
              <a:alpha val="39999"/>
            </a:srgbClr>
          </a:solidFill>
          <a:ln w="3175" algn="ctr">
            <a:solidFill>
              <a:srgbClr val="66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36000" rIns="36000"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서비스 시나리오</a:t>
            </a:r>
          </a:p>
        </p:txBody>
      </p:sp>
      <p:sp>
        <p:nvSpPr>
          <p:cNvPr id="632879" name="AutoShape 47"/>
          <p:cNvSpPr>
            <a:spLocks noChangeArrowheads="1"/>
          </p:cNvSpPr>
          <p:nvPr/>
        </p:nvSpPr>
        <p:spPr bwMode="auto">
          <a:xfrm>
            <a:off x="3080792" y="3068960"/>
            <a:ext cx="4536000" cy="179388"/>
          </a:xfrm>
          <a:prstGeom prst="roundRect">
            <a:avLst>
              <a:gd name="adj" fmla="val 13023"/>
            </a:avLst>
          </a:prstGeom>
          <a:solidFill>
            <a:srgbClr val="FF99FF"/>
          </a:solidFill>
          <a:ln w="1270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altLang="ko-KR" sz="1000" dirty="0">
                <a:latin typeface="+mn-ea"/>
                <a:ea typeface="+mn-ea"/>
              </a:rPr>
              <a:t>APP, Web UI 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632880" name="AutoShape 48"/>
          <p:cNvSpPr>
            <a:spLocks noChangeArrowheads="1"/>
          </p:cNvSpPr>
          <p:nvPr/>
        </p:nvSpPr>
        <p:spPr bwMode="auto">
          <a:xfrm>
            <a:off x="7617296" y="4437111"/>
            <a:ext cx="2016000" cy="1080000"/>
          </a:xfrm>
          <a:prstGeom prst="roundRect">
            <a:avLst>
              <a:gd name="adj" fmla="val 10083"/>
            </a:avLst>
          </a:prstGeom>
          <a:solidFill>
            <a:srgbClr val="CCFF66"/>
          </a:solidFill>
          <a:ln w="1270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ko-KR" altLang="en-US" sz="1000" dirty="0">
                <a:latin typeface="+mn-ea"/>
                <a:ea typeface="+mn-ea"/>
              </a:rPr>
              <a:t>베타 테스트</a:t>
            </a:r>
          </a:p>
        </p:txBody>
      </p:sp>
      <p:sp>
        <p:nvSpPr>
          <p:cNvPr id="632881" name="Text Box 49"/>
          <p:cNvSpPr txBox="1">
            <a:spLocks noChangeArrowheads="1"/>
          </p:cNvSpPr>
          <p:nvPr/>
        </p:nvSpPr>
        <p:spPr bwMode="auto">
          <a:xfrm>
            <a:off x="2792760" y="6129338"/>
            <a:ext cx="80182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분석 산출물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632882" name="AutoShape 50"/>
          <p:cNvSpPr>
            <a:spLocks noChangeArrowheads="1"/>
          </p:cNvSpPr>
          <p:nvPr/>
        </p:nvSpPr>
        <p:spPr bwMode="auto">
          <a:xfrm>
            <a:off x="3080792" y="6021388"/>
            <a:ext cx="179387" cy="106362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83" name="AutoShape 51"/>
          <p:cNvSpPr>
            <a:spLocks noChangeArrowheads="1"/>
          </p:cNvSpPr>
          <p:nvPr/>
        </p:nvSpPr>
        <p:spPr bwMode="auto">
          <a:xfrm>
            <a:off x="1568450" y="2168524"/>
            <a:ext cx="8064500" cy="180000"/>
          </a:xfrm>
          <a:prstGeom prst="roundRect">
            <a:avLst>
              <a:gd name="adj" fmla="val 10083"/>
            </a:avLst>
          </a:prstGeom>
          <a:solidFill>
            <a:srgbClr val="F8F8F8">
              <a:alpha val="50000"/>
            </a:srgbClr>
          </a:solidFill>
          <a:ln w="6350" algn="ctr">
            <a:solidFill>
              <a:srgbClr val="CC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CC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                                               프로젝트 관리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>
                <a:latin typeface="+mn-ea"/>
                <a:ea typeface="+mn-ea"/>
              </a:rPr>
              <a:t>진척관리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>
                <a:latin typeface="+mn-ea"/>
                <a:ea typeface="+mn-ea"/>
              </a:rPr>
              <a:t>일정관리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>
                <a:latin typeface="+mn-ea"/>
                <a:ea typeface="+mn-ea"/>
              </a:rPr>
              <a:t>투입인력관리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>
                <a:latin typeface="+mn-ea"/>
                <a:ea typeface="+mn-ea"/>
              </a:rPr>
              <a:t>산출물관리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>
                <a:latin typeface="+mn-ea"/>
                <a:ea typeface="+mn-ea"/>
              </a:rPr>
              <a:t>품질관리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>
                <a:latin typeface="+mn-ea"/>
                <a:ea typeface="+mn-ea"/>
              </a:rPr>
              <a:t>이슈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>
                <a:latin typeface="+mn-ea"/>
                <a:ea typeface="+mn-ea"/>
              </a:rPr>
              <a:t>커뮤니케이션관리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>
                <a:latin typeface="+mn-ea"/>
                <a:ea typeface="+mn-ea"/>
              </a:rPr>
              <a:t>변화관리</a:t>
            </a:r>
          </a:p>
        </p:txBody>
      </p:sp>
      <p:sp>
        <p:nvSpPr>
          <p:cNvPr id="632888" name="AutoShape 56"/>
          <p:cNvSpPr>
            <a:spLocks noChangeArrowheads="1"/>
          </p:cNvSpPr>
          <p:nvPr/>
        </p:nvSpPr>
        <p:spPr bwMode="auto">
          <a:xfrm>
            <a:off x="3768725" y="4219575"/>
            <a:ext cx="152400" cy="76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90" name="Line 58"/>
          <p:cNvSpPr>
            <a:spLocks noChangeShapeType="1"/>
          </p:cNvSpPr>
          <p:nvPr/>
        </p:nvSpPr>
        <p:spPr bwMode="auto">
          <a:xfrm flipV="1">
            <a:off x="1604963" y="5734050"/>
            <a:ext cx="7993062" cy="4763"/>
          </a:xfrm>
          <a:prstGeom prst="line">
            <a:avLst/>
          </a:prstGeom>
          <a:noFill/>
          <a:ln w="12700">
            <a:solidFill>
              <a:srgbClr val="6666FF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91" name="AutoShape 59"/>
          <p:cNvSpPr>
            <a:spLocks noChangeArrowheads="1"/>
          </p:cNvSpPr>
          <p:nvPr/>
        </p:nvSpPr>
        <p:spPr bwMode="auto">
          <a:xfrm>
            <a:off x="2307405" y="5661025"/>
            <a:ext cx="139700" cy="136525"/>
          </a:xfrm>
          <a:prstGeom prst="diamond">
            <a:avLst/>
          </a:prstGeom>
          <a:solidFill>
            <a:srgbClr val="66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96" name="AutoShape 64"/>
          <p:cNvSpPr>
            <a:spLocks noChangeArrowheads="1"/>
          </p:cNvSpPr>
          <p:nvPr/>
        </p:nvSpPr>
        <p:spPr bwMode="auto">
          <a:xfrm>
            <a:off x="6541492" y="5661025"/>
            <a:ext cx="139700" cy="136525"/>
          </a:xfrm>
          <a:prstGeom prst="diamond">
            <a:avLst/>
          </a:prstGeom>
          <a:solidFill>
            <a:srgbClr val="66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98" name="AutoShape 66"/>
          <p:cNvSpPr>
            <a:spLocks noChangeArrowheads="1"/>
          </p:cNvSpPr>
          <p:nvPr/>
        </p:nvSpPr>
        <p:spPr bwMode="auto">
          <a:xfrm>
            <a:off x="9489504" y="5661025"/>
            <a:ext cx="139700" cy="136525"/>
          </a:xfrm>
          <a:prstGeom prst="diamond">
            <a:avLst/>
          </a:prstGeom>
          <a:solidFill>
            <a:srgbClr val="66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899" name="AutoShape 67"/>
          <p:cNvSpPr>
            <a:spLocks noChangeArrowheads="1"/>
          </p:cNvSpPr>
          <p:nvPr/>
        </p:nvSpPr>
        <p:spPr bwMode="auto">
          <a:xfrm>
            <a:off x="9201472" y="5734050"/>
            <a:ext cx="603250" cy="25538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0" rIns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dirty="0">
                <a:latin typeface="+mn-ea"/>
                <a:ea typeface="+mn-ea"/>
              </a:rPr>
              <a:t>Launching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32900" name="AutoShape 68"/>
          <p:cNvSpPr>
            <a:spLocks noChangeArrowheads="1"/>
          </p:cNvSpPr>
          <p:nvPr/>
        </p:nvSpPr>
        <p:spPr bwMode="auto">
          <a:xfrm>
            <a:off x="7553522" y="5662613"/>
            <a:ext cx="139700" cy="136525"/>
          </a:xfrm>
          <a:prstGeom prst="diamond">
            <a:avLst/>
          </a:prstGeom>
          <a:solidFill>
            <a:srgbClr val="66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901" name="Text Box 69"/>
          <p:cNvSpPr txBox="1">
            <a:spLocks noChangeArrowheads="1"/>
          </p:cNvSpPr>
          <p:nvPr/>
        </p:nvSpPr>
        <p:spPr bwMode="auto">
          <a:xfrm>
            <a:off x="7219813" y="5771984"/>
            <a:ext cx="80182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베타 서비스</a:t>
            </a:r>
          </a:p>
        </p:txBody>
      </p:sp>
      <p:sp>
        <p:nvSpPr>
          <p:cNvPr id="632904" name="Text Box 72"/>
          <p:cNvSpPr txBox="1">
            <a:spLocks noChangeArrowheads="1"/>
          </p:cNvSpPr>
          <p:nvPr/>
        </p:nvSpPr>
        <p:spPr bwMode="auto">
          <a:xfrm>
            <a:off x="2010407" y="5734050"/>
            <a:ext cx="828675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dirty="0">
                <a:latin typeface="+mn-ea"/>
                <a:ea typeface="+mn-ea"/>
              </a:rPr>
              <a:t>Workshop</a:t>
            </a:r>
          </a:p>
        </p:txBody>
      </p:sp>
      <p:sp>
        <p:nvSpPr>
          <p:cNvPr id="632905" name="AutoShape 73"/>
          <p:cNvSpPr>
            <a:spLocks noChangeArrowheads="1"/>
          </p:cNvSpPr>
          <p:nvPr/>
        </p:nvSpPr>
        <p:spPr bwMode="auto">
          <a:xfrm>
            <a:off x="4520828" y="6021388"/>
            <a:ext cx="157162" cy="122237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906" name="Text Box 74"/>
          <p:cNvSpPr txBox="1">
            <a:spLocks noChangeArrowheads="1"/>
          </p:cNvSpPr>
          <p:nvPr/>
        </p:nvSpPr>
        <p:spPr bwMode="auto">
          <a:xfrm>
            <a:off x="4204713" y="6129338"/>
            <a:ext cx="80182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설계 산출물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632909" name="AutoShape 77"/>
          <p:cNvSpPr>
            <a:spLocks noChangeArrowheads="1"/>
          </p:cNvSpPr>
          <p:nvPr/>
        </p:nvSpPr>
        <p:spPr bwMode="auto">
          <a:xfrm>
            <a:off x="9472179" y="6019800"/>
            <a:ext cx="157163" cy="122238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910" name="Text Box 78"/>
          <p:cNvSpPr txBox="1">
            <a:spLocks noChangeArrowheads="1"/>
          </p:cNvSpPr>
          <p:nvPr/>
        </p:nvSpPr>
        <p:spPr bwMode="auto">
          <a:xfrm>
            <a:off x="9201472" y="6122788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매뉴얼</a:t>
            </a:r>
            <a:endParaRPr lang="en-US" altLang="ko-KR" sz="900" dirty="0">
              <a:latin typeface="+mn-ea"/>
              <a:ea typeface="+mn-ea"/>
            </a:endParaRPr>
          </a:p>
          <a:p>
            <a:pPr>
              <a:spcBef>
                <a:spcPct val="0"/>
              </a:spcBef>
            </a:pPr>
            <a:r>
              <a:rPr lang="ko-KR" altLang="en-US" sz="900">
                <a:latin typeface="+mn-ea"/>
                <a:ea typeface="+mn-ea"/>
              </a:rPr>
              <a:t>소스코드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632912" name="AutoShape 80"/>
          <p:cNvSpPr>
            <a:spLocks noChangeArrowheads="1"/>
          </p:cNvSpPr>
          <p:nvPr/>
        </p:nvSpPr>
        <p:spPr bwMode="auto">
          <a:xfrm>
            <a:off x="4160838" y="4581525"/>
            <a:ext cx="152400" cy="762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CCCC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913" name="AutoShape 81"/>
          <p:cNvSpPr>
            <a:spLocks noChangeArrowheads="1"/>
          </p:cNvSpPr>
          <p:nvPr/>
        </p:nvSpPr>
        <p:spPr bwMode="auto">
          <a:xfrm>
            <a:off x="2072680" y="3969692"/>
            <a:ext cx="1008000" cy="179388"/>
          </a:xfrm>
          <a:prstGeom prst="roundRect">
            <a:avLst>
              <a:gd name="adj" fmla="val 10083"/>
            </a:avLst>
          </a:prstGeom>
          <a:solidFill>
            <a:srgbClr val="FFFFCC"/>
          </a:solidFill>
          <a:ln w="635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요구사항 분석</a:t>
            </a:r>
          </a:p>
        </p:txBody>
      </p:sp>
      <p:sp>
        <p:nvSpPr>
          <p:cNvPr id="632914" name="AutoShape 82"/>
          <p:cNvSpPr>
            <a:spLocks noChangeArrowheads="1"/>
          </p:cNvSpPr>
          <p:nvPr/>
        </p:nvSpPr>
        <p:spPr bwMode="auto">
          <a:xfrm>
            <a:off x="1568450" y="1952625"/>
            <a:ext cx="2016000" cy="144463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3175" algn="ctr">
            <a:solidFill>
              <a:srgbClr val="00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0099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spcBef>
                <a:spcPct val="20000"/>
              </a:spcBef>
            </a:pPr>
            <a:r>
              <a:rPr kumimoji="1" lang="en-US" altLang="ko-KR" sz="900">
                <a:latin typeface="+mn-ea"/>
                <a:ea typeface="+mn-ea"/>
              </a:rPr>
              <a:t>M1</a:t>
            </a:r>
          </a:p>
        </p:txBody>
      </p:sp>
      <p:sp>
        <p:nvSpPr>
          <p:cNvPr id="632915" name="AutoShape 83"/>
          <p:cNvSpPr>
            <a:spLocks noChangeArrowheads="1"/>
          </p:cNvSpPr>
          <p:nvPr/>
        </p:nvSpPr>
        <p:spPr bwMode="auto">
          <a:xfrm>
            <a:off x="2576736" y="1809750"/>
            <a:ext cx="2016000" cy="1444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3175" algn="ctr">
            <a:solidFill>
              <a:srgbClr val="3333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3333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ko-KR" altLang="en-US" sz="1000" dirty="0">
                <a:latin typeface="+mn-ea"/>
                <a:ea typeface="+mn-ea"/>
              </a:rPr>
              <a:t>설계 </a:t>
            </a:r>
            <a:r>
              <a:rPr lang="en-US" altLang="ko-KR" sz="1000" dirty="0">
                <a:latin typeface="+mn-ea"/>
                <a:ea typeface="+mn-ea"/>
              </a:rPr>
              <a:t>(4W)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632916" name="AutoShape 84"/>
          <p:cNvSpPr>
            <a:spLocks noChangeArrowheads="1"/>
          </p:cNvSpPr>
          <p:nvPr/>
        </p:nvSpPr>
        <p:spPr bwMode="auto">
          <a:xfrm>
            <a:off x="3584848" y="1952625"/>
            <a:ext cx="2016000" cy="144463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3175" algn="ctr">
            <a:solidFill>
              <a:srgbClr val="00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0099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spcBef>
                <a:spcPct val="20000"/>
              </a:spcBef>
            </a:pPr>
            <a:r>
              <a:rPr kumimoji="1" lang="en-US" altLang="ko-KR" sz="900" dirty="0">
                <a:latin typeface="+mn-ea"/>
                <a:ea typeface="+mn-ea"/>
              </a:rPr>
              <a:t>M2</a:t>
            </a:r>
          </a:p>
        </p:txBody>
      </p:sp>
      <p:sp>
        <p:nvSpPr>
          <p:cNvPr id="632917" name="AutoShape 85"/>
          <p:cNvSpPr>
            <a:spLocks noChangeArrowheads="1"/>
          </p:cNvSpPr>
          <p:nvPr/>
        </p:nvSpPr>
        <p:spPr bwMode="auto">
          <a:xfrm>
            <a:off x="5601072" y="1952625"/>
            <a:ext cx="2016000" cy="144463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3175" algn="ctr">
            <a:solidFill>
              <a:srgbClr val="00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0099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spcBef>
                <a:spcPct val="20000"/>
              </a:spcBef>
            </a:pPr>
            <a:r>
              <a:rPr kumimoji="1" lang="en-US" altLang="ko-KR" sz="900" dirty="0">
                <a:latin typeface="+mn-ea"/>
                <a:ea typeface="+mn-ea"/>
              </a:rPr>
              <a:t>M3</a:t>
            </a:r>
          </a:p>
        </p:txBody>
      </p:sp>
      <p:sp>
        <p:nvSpPr>
          <p:cNvPr id="632918" name="AutoShape 86"/>
          <p:cNvSpPr>
            <a:spLocks noChangeArrowheads="1"/>
          </p:cNvSpPr>
          <p:nvPr/>
        </p:nvSpPr>
        <p:spPr bwMode="auto">
          <a:xfrm>
            <a:off x="7617296" y="1952625"/>
            <a:ext cx="2016000" cy="144463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3175" algn="ctr">
            <a:solidFill>
              <a:srgbClr val="00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0099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spcBef>
                <a:spcPct val="20000"/>
              </a:spcBef>
            </a:pPr>
            <a:r>
              <a:rPr kumimoji="1" lang="en-US" altLang="ko-KR" sz="900" dirty="0">
                <a:latin typeface="+mn-ea"/>
                <a:ea typeface="+mn-ea"/>
              </a:rPr>
              <a:t>M4</a:t>
            </a:r>
          </a:p>
        </p:txBody>
      </p:sp>
      <p:sp>
        <p:nvSpPr>
          <p:cNvPr id="632921" name="AutoShape 89"/>
          <p:cNvSpPr>
            <a:spLocks noChangeArrowheads="1"/>
          </p:cNvSpPr>
          <p:nvPr/>
        </p:nvSpPr>
        <p:spPr bwMode="auto">
          <a:xfrm>
            <a:off x="1568450" y="2168525"/>
            <a:ext cx="504000" cy="432000"/>
          </a:xfrm>
          <a:prstGeom prst="roundRect">
            <a:avLst>
              <a:gd name="adj" fmla="val 10083"/>
            </a:avLst>
          </a:prstGeom>
          <a:solidFill>
            <a:srgbClr val="F8F8F8">
              <a:alpha val="50000"/>
            </a:srgbClr>
          </a:solidFill>
          <a:ln w="6350" algn="ctr">
            <a:solidFill>
              <a:srgbClr val="CC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CC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36000" rIns="0"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프로젝트</a:t>
            </a:r>
          </a:p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관리</a:t>
            </a:r>
          </a:p>
        </p:txBody>
      </p:sp>
      <p:sp>
        <p:nvSpPr>
          <p:cNvPr id="632923" name="AutoShape 91"/>
          <p:cNvSpPr>
            <a:spLocks noChangeArrowheads="1"/>
          </p:cNvSpPr>
          <p:nvPr/>
        </p:nvSpPr>
        <p:spPr bwMode="auto">
          <a:xfrm>
            <a:off x="1568450" y="2780928"/>
            <a:ext cx="504000" cy="756000"/>
          </a:xfrm>
          <a:prstGeom prst="roundRect">
            <a:avLst>
              <a:gd name="adj" fmla="val 10083"/>
            </a:avLst>
          </a:prstGeom>
          <a:solidFill>
            <a:srgbClr val="FFFF99">
              <a:alpha val="39999"/>
            </a:srgbClr>
          </a:solidFill>
          <a:ln w="6350" algn="ctr">
            <a:solidFill>
              <a:srgbClr val="66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lIns="36000" rIns="36000"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서비스 분석</a:t>
            </a:r>
          </a:p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 및</a:t>
            </a:r>
          </a:p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일정 수립</a:t>
            </a:r>
          </a:p>
        </p:txBody>
      </p:sp>
      <p:sp>
        <p:nvSpPr>
          <p:cNvPr id="632924" name="AutoShape 92"/>
          <p:cNvSpPr>
            <a:spLocks noChangeArrowheads="1"/>
          </p:cNvSpPr>
          <p:nvPr/>
        </p:nvSpPr>
        <p:spPr bwMode="auto">
          <a:xfrm>
            <a:off x="2576735" y="3284984"/>
            <a:ext cx="2016000" cy="180975"/>
          </a:xfrm>
          <a:prstGeom prst="roundRect">
            <a:avLst>
              <a:gd name="adj" fmla="val 13023"/>
            </a:avLst>
          </a:prstGeom>
          <a:solidFill>
            <a:srgbClr val="3366FF">
              <a:alpha val="39999"/>
            </a:srgbClr>
          </a:solidFill>
          <a:ln w="3175" algn="ctr">
            <a:solidFill>
              <a:srgbClr val="66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36000" rIns="36000"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디자인 기획 </a:t>
            </a:r>
            <a:r>
              <a:rPr lang="en-US" altLang="ko-KR" sz="900" dirty="0">
                <a:latin typeface="+mn-ea"/>
                <a:ea typeface="+mn-ea"/>
              </a:rPr>
              <a:t>/ </a:t>
            </a:r>
            <a:r>
              <a:rPr lang="ko-KR" altLang="en-US" sz="900">
                <a:latin typeface="+mn-ea"/>
                <a:ea typeface="+mn-ea"/>
              </a:rPr>
              <a:t>시안 </a:t>
            </a:r>
            <a:r>
              <a:rPr lang="en-US" altLang="ko-KR" sz="900" dirty="0">
                <a:latin typeface="+mn-ea"/>
                <a:ea typeface="+mn-ea"/>
              </a:rPr>
              <a:t>/ </a:t>
            </a:r>
            <a:r>
              <a:rPr lang="ko-KR" altLang="en-US" sz="900">
                <a:latin typeface="+mn-ea"/>
                <a:ea typeface="+mn-ea"/>
              </a:rPr>
              <a:t>화면 설계</a:t>
            </a:r>
          </a:p>
        </p:txBody>
      </p:sp>
      <p:sp>
        <p:nvSpPr>
          <p:cNvPr id="632925" name="AutoShape 93"/>
          <p:cNvSpPr>
            <a:spLocks noChangeArrowheads="1"/>
          </p:cNvSpPr>
          <p:nvPr/>
        </p:nvSpPr>
        <p:spPr bwMode="auto">
          <a:xfrm>
            <a:off x="1568450" y="2672581"/>
            <a:ext cx="1512000" cy="180975"/>
          </a:xfrm>
          <a:prstGeom prst="roundRect">
            <a:avLst>
              <a:gd name="adj" fmla="val 13023"/>
            </a:avLst>
          </a:prstGeom>
          <a:solidFill>
            <a:srgbClr val="FFFF99">
              <a:alpha val="39999"/>
            </a:srgbClr>
          </a:solidFill>
          <a:ln w="635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서비스 전략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>
                <a:latin typeface="+mn-ea"/>
                <a:ea typeface="+mn-ea"/>
              </a:rPr>
              <a:t>정책 분석</a:t>
            </a:r>
            <a:r>
              <a:rPr lang="en-US" altLang="ko-KR" sz="900" dirty="0">
                <a:latin typeface="+mn-ea"/>
                <a:ea typeface="+mn-ea"/>
              </a:rPr>
              <a:t>/</a:t>
            </a:r>
            <a:r>
              <a:rPr lang="ko-KR" altLang="en-US" sz="900">
                <a:latin typeface="+mn-ea"/>
                <a:ea typeface="+mn-ea"/>
              </a:rPr>
              <a:t>정의</a:t>
            </a:r>
          </a:p>
        </p:txBody>
      </p:sp>
      <p:sp>
        <p:nvSpPr>
          <p:cNvPr id="632926" name="AutoShape 94"/>
          <p:cNvSpPr>
            <a:spLocks noChangeArrowheads="1"/>
          </p:cNvSpPr>
          <p:nvPr/>
        </p:nvSpPr>
        <p:spPr bwMode="auto">
          <a:xfrm>
            <a:off x="7113042" y="4437112"/>
            <a:ext cx="504000" cy="10800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1000" dirty="0">
                <a:latin typeface="+mn-ea"/>
                <a:ea typeface="+mn-ea"/>
              </a:rPr>
              <a:t>통합시험</a:t>
            </a:r>
          </a:p>
        </p:txBody>
      </p:sp>
      <p:sp>
        <p:nvSpPr>
          <p:cNvPr id="632929" name="Text Box 97"/>
          <p:cNvSpPr txBox="1">
            <a:spLocks noChangeArrowheads="1"/>
          </p:cNvSpPr>
          <p:nvPr/>
        </p:nvSpPr>
        <p:spPr bwMode="auto">
          <a:xfrm>
            <a:off x="273050" y="2168525"/>
            <a:ext cx="323850" cy="3349625"/>
          </a:xfrm>
          <a:prstGeom prst="rect">
            <a:avLst/>
          </a:prstGeom>
          <a:solidFill>
            <a:srgbClr val="DDDDDD"/>
          </a:solidFill>
          <a:ln w="3175" algn="ctr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/>
          <a:lstStyle>
            <a:lvl1pPr defTabSz="7620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1pPr>
            <a:lvl2pPr defTabSz="7620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2pPr>
            <a:lvl3pPr defTabSz="7620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3pPr>
            <a:lvl4pPr defTabSz="7620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4pPr>
            <a:lvl5pPr defTabSz="7620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5pPr>
            <a:lvl6pPr defTabSz="7620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6pPr>
            <a:lvl7pPr defTabSz="7620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7pPr>
            <a:lvl8pPr defTabSz="7620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8pPr>
            <a:lvl9pPr defTabSz="762000" eaLnBrk="0" fontAlgn="base" hangingPunct="0">
              <a:spcBef>
                <a:spcPct val="5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가는각진제목체" pitchFamily="18" charset="-127"/>
              </a:defRPr>
            </a:lvl9pPr>
          </a:lstStyle>
          <a:p>
            <a:pPr algn="ctr" fontAlgn="t">
              <a:spcBef>
                <a:spcPct val="0"/>
              </a:spcBef>
            </a:pPr>
            <a:r>
              <a:rPr lang="en-US" altLang="ko-KR" b="1">
                <a:solidFill>
                  <a:srgbClr val="000000"/>
                </a:solidFill>
                <a:latin typeface="+mn-ea"/>
                <a:ea typeface="+mn-ea"/>
              </a:rPr>
              <a:t>Project Execution Area</a:t>
            </a:r>
          </a:p>
        </p:txBody>
      </p:sp>
      <p:sp>
        <p:nvSpPr>
          <p:cNvPr id="632930" name="AutoShape 98"/>
          <p:cNvSpPr>
            <a:spLocks noChangeArrowheads="1"/>
          </p:cNvSpPr>
          <p:nvPr/>
        </p:nvSpPr>
        <p:spPr bwMode="auto">
          <a:xfrm>
            <a:off x="1568450" y="3501008"/>
            <a:ext cx="1728000" cy="180975"/>
          </a:xfrm>
          <a:prstGeom prst="roundRect">
            <a:avLst>
              <a:gd name="adj" fmla="val 13023"/>
            </a:avLst>
          </a:prstGeom>
          <a:solidFill>
            <a:srgbClr val="FFFF99">
              <a:alpha val="39999"/>
            </a:srgbClr>
          </a:solidFill>
          <a:ln w="635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lIns="36000" rIns="36000"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서비스 </a:t>
            </a:r>
            <a:r>
              <a:rPr lang="en-US" altLang="ko-KR" sz="900" dirty="0">
                <a:latin typeface="+mn-ea"/>
                <a:ea typeface="+mn-ea"/>
              </a:rPr>
              <a:t>/ </a:t>
            </a:r>
            <a:r>
              <a:rPr lang="ko-KR" altLang="en-US" sz="900">
                <a:latin typeface="+mn-ea"/>
                <a:ea typeface="+mn-ea"/>
              </a:rPr>
              <a:t>업무 프로세스 정의</a:t>
            </a:r>
          </a:p>
        </p:txBody>
      </p:sp>
      <p:sp>
        <p:nvSpPr>
          <p:cNvPr id="632931" name="Line 99"/>
          <p:cNvSpPr>
            <a:spLocks noChangeShapeType="1"/>
          </p:cNvSpPr>
          <p:nvPr/>
        </p:nvSpPr>
        <p:spPr bwMode="auto">
          <a:xfrm>
            <a:off x="1568450" y="6308725"/>
            <a:ext cx="8064500" cy="1588"/>
          </a:xfrm>
          <a:prstGeom prst="line">
            <a:avLst/>
          </a:prstGeom>
          <a:noFill/>
          <a:ln w="9525">
            <a:solidFill>
              <a:srgbClr val="66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6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32932" name="Line 100"/>
          <p:cNvSpPr>
            <a:spLocks noChangeShapeType="1"/>
          </p:cNvSpPr>
          <p:nvPr/>
        </p:nvSpPr>
        <p:spPr bwMode="auto">
          <a:xfrm>
            <a:off x="1568450" y="5589588"/>
            <a:ext cx="8064500" cy="0"/>
          </a:xfrm>
          <a:prstGeom prst="line">
            <a:avLst/>
          </a:prstGeom>
          <a:noFill/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DDDDDD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06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5435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2.</a:t>
            </a:r>
            <a:r>
              <a:rPr lang="ko-KR" altLang="en-US" sz="1800">
                <a:solidFill>
                  <a:schemeClr val="tx1"/>
                </a:solidFill>
              </a:rPr>
              <a:t> 추진 </a:t>
            </a:r>
            <a:r>
              <a:rPr lang="ko-KR" altLang="en-US" sz="1800" dirty="0">
                <a:solidFill>
                  <a:schemeClr val="tx1"/>
                </a:solidFill>
              </a:rPr>
              <a:t>일정</a:t>
            </a:r>
          </a:p>
        </p:txBody>
      </p:sp>
      <p:sp>
        <p:nvSpPr>
          <p:cNvPr id="105" name="AutoShape 35"/>
          <p:cNvSpPr>
            <a:spLocks noChangeArrowheads="1"/>
          </p:cNvSpPr>
          <p:nvPr/>
        </p:nvSpPr>
        <p:spPr bwMode="auto">
          <a:xfrm>
            <a:off x="7113240" y="2420888"/>
            <a:ext cx="2520000" cy="180000"/>
          </a:xfrm>
          <a:prstGeom prst="roundRect">
            <a:avLst>
              <a:gd name="adj" fmla="val 10083"/>
            </a:avLst>
          </a:prstGeom>
          <a:solidFill>
            <a:srgbClr val="F8F8F8">
              <a:alpha val="50000"/>
            </a:srgbClr>
          </a:solidFill>
          <a:ln w="6350" algn="ctr">
            <a:solidFill>
              <a:srgbClr val="CCCC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CC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시험 계획 및 시험</a:t>
            </a:r>
          </a:p>
        </p:txBody>
      </p:sp>
      <p:sp>
        <p:nvSpPr>
          <p:cNvPr id="10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9" name="AutoShape 44"/>
          <p:cNvSpPr>
            <a:spLocks noChangeArrowheads="1"/>
          </p:cNvSpPr>
          <p:nvPr/>
        </p:nvSpPr>
        <p:spPr bwMode="auto">
          <a:xfrm>
            <a:off x="3152800" y="4743616"/>
            <a:ext cx="3960000" cy="179387"/>
          </a:xfrm>
          <a:prstGeom prst="roundRect">
            <a:avLst>
              <a:gd name="adj" fmla="val 10083"/>
            </a:avLst>
          </a:prstGeom>
          <a:solidFill>
            <a:srgbClr val="FF99FF"/>
          </a:solidFill>
          <a:ln w="1270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ko-KR" sz="1000" dirty="0">
                <a:latin typeface="+mn-ea"/>
                <a:ea typeface="+mn-ea"/>
              </a:rPr>
              <a:t>API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110" name="AutoShape 44"/>
          <p:cNvSpPr>
            <a:spLocks noChangeArrowheads="1"/>
          </p:cNvSpPr>
          <p:nvPr/>
        </p:nvSpPr>
        <p:spPr bwMode="auto">
          <a:xfrm>
            <a:off x="3152800" y="5040884"/>
            <a:ext cx="3960000" cy="179387"/>
          </a:xfrm>
          <a:prstGeom prst="roundRect">
            <a:avLst>
              <a:gd name="adj" fmla="val 10083"/>
            </a:avLst>
          </a:prstGeom>
          <a:solidFill>
            <a:srgbClr val="FF99FF"/>
          </a:solidFill>
          <a:ln w="1270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ko-KR" sz="1000" dirty="0">
                <a:latin typeface="+mn-ea"/>
                <a:ea typeface="+mn-ea"/>
              </a:rPr>
              <a:t>Interface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111" name="AutoShape 44"/>
          <p:cNvSpPr>
            <a:spLocks noChangeArrowheads="1"/>
          </p:cNvSpPr>
          <p:nvPr/>
        </p:nvSpPr>
        <p:spPr bwMode="auto">
          <a:xfrm>
            <a:off x="3152800" y="5337724"/>
            <a:ext cx="3960000" cy="179387"/>
          </a:xfrm>
          <a:prstGeom prst="roundRect">
            <a:avLst>
              <a:gd name="adj" fmla="val 10083"/>
            </a:avLst>
          </a:prstGeom>
          <a:solidFill>
            <a:srgbClr val="FF99FF"/>
          </a:solidFill>
          <a:ln w="1270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ct val="0"/>
              </a:spcBef>
            </a:pPr>
            <a:r>
              <a:rPr lang="en-US" altLang="ko-KR" sz="1000" dirty="0">
                <a:latin typeface="+mn-ea"/>
                <a:ea typeface="+mn-ea"/>
              </a:rPr>
              <a:t>Admin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632878" name="AutoShape 46"/>
          <p:cNvSpPr>
            <a:spLocks noChangeArrowheads="1"/>
          </p:cNvSpPr>
          <p:nvPr/>
        </p:nvSpPr>
        <p:spPr bwMode="auto">
          <a:xfrm>
            <a:off x="6536977" y="4473575"/>
            <a:ext cx="576263" cy="1008000"/>
          </a:xfrm>
          <a:prstGeom prst="roundRect">
            <a:avLst>
              <a:gd name="adj" fmla="val 10083"/>
            </a:avLst>
          </a:prstGeom>
          <a:solidFill>
            <a:srgbClr val="FF99FF"/>
          </a:solidFill>
          <a:ln w="1270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ko-KR" altLang="en-US" sz="1000" dirty="0">
                <a:latin typeface="+mn-ea"/>
                <a:ea typeface="+mn-ea"/>
              </a:rPr>
              <a:t>단위시험</a:t>
            </a:r>
          </a:p>
        </p:txBody>
      </p:sp>
      <p:sp>
        <p:nvSpPr>
          <p:cNvPr id="113" name="AutoShape 94"/>
          <p:cNvSpPr>
            <a:spLocks noChangeArrowheads="1"/>
          </p:cNvSpPr>
          <p:nvPr/>
        </p:nvSpPr>
        <p:spPr bwMode="auto">
          <a:xfrm>
            <a:off x="8625408" y="4509120"/>
            <a:ext cx="1008000" cy="9720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3175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sz="1000" dirty="0">
                <a:latin typeface="+mn-ea"/>
                <a:ea typeface="+mn-ea"/>
              </a:rPr>
              <a:t>인수시험</a:t>
            </a:r>
          </a:p>
        </p:txBody>
      </p:sp>
      <p:sp>
        <p:nvSpPr>
          <p:cNvPr id="116" name="Text Box 65"/>
          <p:cNvSpPr txBox="1">
            <a:spLocks noChangeArrowheads="1"/>
          </p:cNvSpPr>
          <p:nvPr/>
        </p:nvSpPr>
        <p:spPr bwMode="auto">
          <a:xfrm>
            <a:off x="5961112" y="5768975"/>
            <a:ext cx="138371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상용 서비스 환경 구축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12" name="AutoShape 44"/>
          <p:cNvSpPr>
            <a:spLocks noChangeArrowheads="1"/>
          </p:cNvSpPr>
          <p:nvPr/>
        </p:nvSpPr>
        <p:spPr bwMode="auto">
          <a:xfrm>
            <a:off x="7185448" y="4437112"/>
            <a:ext cx="1872000" cy="179387"/>
          </a:xfrm>
          <a:prstGeom prst="roundRect">
            <a:avLst>
              <a:gd name="adj" fmla="val 10083"/>
            </a:avLst>
          </a:prstGeom>
          <a:solidFill>
            <a:srgbClr val="FF99FF"/>
          </a:solidFill>
          <a:ln w="12700" algn="ctr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chemeClr val="bg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ko-KR" altLang="en-US" sz="1000" dirty="0">
                <a:latin typeface="+mn-ea"/>
                <a:ea typeface="+mn-ea"/>
              </a:rPr>
              <a:t>프리미엄 서비스</a:t>
            </a:r>
          </a:p>
        </p:txBody>
      </p:sp>
      <p:sp>
        <p:nvSpPr>
          <p:cNvPr id="117" name="AutoShape 77"/>
          <p:cNvSpPr>
            <a:spLocks noChangeArrowheads="1"/>
          </p:cNvSpPr>
          <p:nvPr/>
        </p:nvSpPr>
        <p:spPr bwMode="auto">
          <a:xfrm>
            <a:off x="7048500" y="6021288"/>
            <a:ext cx="157163" cy="122238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18" name="Text Box 78"/>
          <p:cNvSpPr txBox="1">
            <a:spLocks noChangeArrowheads="1"/>
          </p:cNvSpPr>
          <p:nvPr/>
        </p:nvSpPr>
        <p:spPr bwMode="auto">
          <a:xfrm>
            <a:off x="6465168" y="6130826"/>
            <a:ext cx="1343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단위 시험 결과 보고서</a:t>
            </a:r>
            <a:endParaRPr lang="en-US" altLang="ko-KR" sz="900" dirty="0">
              <a:latin typeface="+mn-ea"/>
              <a:ea typeface="+mn-ea"/>
            </a:endParaRPr>
          </a:p>
          <a:p>
            <a:pPr algn="ctr"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통합 시험 절차서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19" name="AutoShape 77"/>
          <p:cNvSpPr>
            <a:spLocks noChangeArrowheads="1"/>
          </p:cNvSpPr>
          <p:nvPr/>
        </p:nvSpPr>
        <p:spPr bwMode="auto">
          <a:xfrm>
            <a:off x="7545288" y="6021288"/>
            <a:ext cx="157163" cy="122238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20" name="Text Box 78"/>
          <p:cNvSpPr txBox="1">
            <a:spLocks noChangeArrowheads="1"/>
          </p:cNvSpPr>
          <p:nvPr/>
        </p:nvSpPr>
        <p:spPr bwMode="auto">
          <a:xfrm>
            <a:off x="7591169" y="5967752"/>
            <a:ext cx="107273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통합 시험 결과서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21" name="AutoShape 77"/>
          <p:cNvSpPr>
            <a:spLocks noChangeArrowheads="1"/>
          </p:cNvSpPr>
          <p:nvPr/>
        </p:nvSpPr>
        <p:spPr bwMode="auto">
          <a:xfrm>
            <a:off x="8553400" y="6021288"/>
            <a:ext cx="157163" cy="122238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22" name="Text Box 78"/>
          <p:cNvSpPr txBox="1">
            <a:spLocks noChangeArrowheads="1"/>
          </p:cNvSpPr>
          <p:nvPr/>
        </p:nvSpPr>
        <p:spPr bwMode="auto">
          <a:xfrm>
            <a:off x="8200750" y="6120152"/>
            <a:ext cx="107273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인수 시험 절차서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23" name="Text Box 49"/>
          <p:cNvSpPr txBox="1">
            <a:spLocks noChangeArrowheads="1"/>
          </p:cNvSpPr>
          <p:nvPr/>
        </p:nvSpPr>
        <p:spPr bwMode="auto">
          <a:xfrm>
            <a:off x="2000672" y="6129238"/>
            <a:ext cx="801823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66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6666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900" dirty="0">
                <a:latin typeface="+mn-ea"/>
                <a:ea typeface="+mn-ea"/>
              </a:rPr>
              <a:t>개발 계획서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24" name="AutoShape 50"/>
          <p:cNvSpPr>
            <a:spLocks noChangeArrowheads="1"/>
          </p:cNvSpPr>
          <p:nvPr/>
        </p:nvSpPr>
        <p:spPr bwMode="auto">
          <a:xfrm>
            <a:off x="2288704" y="6021288"/>
            <a:ext cx="179387" cy="106362"/>
          </a:xfrm>
          <a:prstGeom prst="triangle">
            <a:avLst>
              <a:gd name="adj" fmla="val 50000"/>
            </a:avLst>
          </a:prstGeom>
          <a:solidFill>
            <a:srgbClr val="CC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rgbClr val="6666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CC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40919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5435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3. </a:t>
            </a:r>
            <a:r>
              <a:rPr lang="ko-KR" altLang="en-US" sz="1800">
                <a:solidFill>
                  <a:schemeClr val="tx1"/>
                </a:solidFill>
              </a:rPr>
              <a:t>단계별 산출 문서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27883"/>
              </p:ext>
            </p:extLst>
          </p:nvPr>
        </p:nvGraphicFramePr>
        <p:xfrm>
          <a:off x="415925" y="1268760"/>
          <a:ext cx="9074152" cy="5184000"/>
        </p:xfrm>
        <a:graphic>
          <a:graphicData uri="http://schemas.openxmlformats.org/drawingml/2006/table">
            <a:tbl>
              <a:tblPr/>
              <a:tblGrid>
                <a:gridCol w="648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산출물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문서 포맷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분석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계획서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PPT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 일정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 범위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Architecture, High Level Design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고딕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고딕"/>
                          <a:ea typeface="맑은 고딕" pitchFamily="50" charset="-127"/>
                        </a:rPr>
                        <a:t>주 이내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요구사항 정의서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상위 수준 요구 사항 정의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 정의서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상위 수준 요구 사항을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IT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관점에서 분석한 기능 리스트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아키텍처 정의서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(HLD)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상위 수준 아키텍처 및 설계 등 기술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설계서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PPT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측면에서의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UI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DB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Database scheme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object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설계서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(LLD)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상세 수준 순서도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시나리오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컴포넌트 설계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인터페이스 규격서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Legacy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시스템과의 인터페이스 규격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API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규격서</a:t>
                      </a:r>
                      <a:endParaRPr kumimoji="1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서버 시스템에서 단말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앱에게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제공할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API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규격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구현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Source Code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Source File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소스 코드 및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빌드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파일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환경 파일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단위 시험 결과 보고서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defRPr kumimoji="1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1pPr>
                      <a:lvl2pPr latinLnBrk="1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가는각진제목체" pitchFamily="18" charset="-127"/>
                        </a:defRPr>
                      </a:lvl2pPr>
                      <a:lvl3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latinLnBrk="1">
                        <a:spcBef>
                          <a:spcPct val="20000"/>
                        </a:spcBef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9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각 개발 내역의 단위 기능 및 모듈 별 단위 시험 결과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 시험 절차서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 시험 절차 기술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통합 시험 결과 보고서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통합 시험 결과 보고서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시험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성능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시험 절차서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인수 시험 항목 및 절차 기술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SKT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인수시험 준수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인수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성능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시험 결과 보고서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XLS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인수 시험 결과 보고서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SKT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인수시험 준수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매뉴얼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매뉴얼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운용자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매뉴얼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DOC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운영자 매뉴얼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고딕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0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LBS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안심서비스 통합 개발 산출물 목록은 다음과 같습니다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1416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5435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4. </a:t>
            </a:r>
            <a:r>
              <a:rPr lang="ko-KR" altLang="en-US" sz="1800">
                <a:solidFill>
                  <a:schemeClr val="tx1"/>
                </a:solidFill>
              </a:rPr>
              <a:t>수행 조직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LBS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안심서비스 통합 개발 조직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9" name="AutoShape 9"/>
          <p:cNvCxnSpPr>
            <a:cxnSpLocks noChangeShapeType="1"/>
            <a:stCxn id="29" idx="2"/>
            <a:endCxn id="21" idx="0"/>
          </p:cNvCxnSpPr>
          <p:nvPr/>
        </p:nvCxnSpPr>
        <p:spPr bwMode="auto">
          <a:xfrm rot="5400000">
            <a:off x="3513814" y="2682758"/>
            <a:ext cx="1943100" cy="1152760"/>
          </a:xfrm>
          <a:prstGeom prst="bentConnector3">
            <a:avLst>
              <a:gd name="adj1" fmla="val 69534"/>
            </a:avLst>
          </a:prstGeom>
          <a:noFill/>
          <a:ln w="12700" cap="sq">
            <a:solidFill>
              <a:srgbClr val="CCCDD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9"/>
          <p:cNvCxnSpPr>
            <a:cxnSpLocks noChangeShapeType="1"/>
            <a:stCxn id="29" idx="2"/>
          </p:cNvCxnSpPr>
          <p:nvPr/>
        </p:nvCxnSpPr>
        <p:spPr bwMode="auto">
          <a:xfrm rot="16200000" flipH="1">
            <a:off x="5637213" y="1712913"/>
            <a:ext cx="628650" cy="1778000"/>
          </a:xfrm>
          <a:prstGeom prst="bentConnector2">
            <a:avLst/>
          </a:prstGeom>
          <a:noFill/>
          <a:ln w="12700" cap="sq">
            <a:solidFill>
              <a:srgbClr val="CCCDD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31"/>
          <p:cNvSpPr>
            <a:spLocks noChangeArrowheads="1"/>
          </p:cNvSpPr>
          <p:nvPr/>
        </p:nvSpPr>
        <p:spPr bwMode="gray">
          <a:xfrm>
            <a:off x="920752" y="4230688"/>
            <a:ext cx="1800000" cy="223837"/>
          </a:xfrm>
          <a:prstGeom prst="rect">
            <a:avLst/>
          </a:prstGeom>
          <a:solidFill>
            <a:srgbClr val="666699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kumimoji="0" lang="en-US" altLang="ko-KR" sz="1100" b="0" dirty="0">
                <a:solidFill>
                  <a:schemeClr val="bg1"/>
                </a:solidFill>
              </a:rPr>
              <a:t>  UI &amp; UX</a:t>
            </a:r>
          </a:p>
        </p:txBody>
      </p:sp>
      <p:sp>
        <p:nvSpPr>
          <p:cNvPr id="18" name="Rectangle 34"/>
          <p:cNvSpPr>
            <a:spLocks noChangeArrowheads="1"/>
          </p:cNvSpPr>
          <p:nvPr/>
        </p:nvSpPr>
        <p:spPr bwMode="gray">
          <a:xfrm>
            <a:off x="920752" y="4451350"/>
            <a:ext cx="1800000" cy="255588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lIns="108000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0" lang="en-US" altLang="ko-KR" sz="1000" b="0" dirty="0">
                <a:solidFill>
                  <a:srgbClr val="000000"/>
                </a:solidFill>
              </a:rPr>
              <a:t>Now On Play</a:t>
            </a:r>
            <a:endParaRPr kumimoji="0" lang="ko-KR" altLang="en-US" sz="1000" b="0">
              <a:solidFill>
                <a:srgbClr val="000000"/>
              </a:solidFill>
            </a:endParaRPr>
          </a:p>
        </p:txBody>
      </p:sp>
      <p:cxnSp>
        <p:nvCxnSpPr>
          <p:cNvPr id="19" name="AutoShape 9"/>
          <p:cNvCxnSpPr>
            <a:cxnSpLocks noChangeShapeType="1"/>
            <a:stCxn id="17" idx="0"/>
            <a:endCxn id="29" idx="2"/>
          </p:cNvCxnSpPr>
          <p:nvPr/>
        </p:nvCxnSpPr>
        <p:spPr bwMode="auto">
          <a:xfrm rot="5400000" flipH="1" flipV="1">
            <a:off x="2469698" y="1638642"/>
            <a:ext cx="1943100" cy="3240992"/>
          </a:xfrm>
          <a:prstGeom prst="bentConnector3">
            <a:avLst>
              <a:gd name="adj1" fmla="val 30910"/>
            </a:avLst>
          </a:prstGeom>
          <a:noFill/>
          <a:ln w="12700" cap="sq">
            <a:solidFill>
              <a:srgbClr val="CCCDD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34"/>
          <p:cNvSpPr>
            <a:spLocks noChangeArrowheads="1"/>
          </p:cNvSpPr>
          <p:nvPr/>
        </p:nvSpPr>
        <p:spPr bwMode="gray">
          <a:xfrm>
            <a:off x="3008984" y="4449763"/>
            <a:ext cx="1800000" cy="255587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lIns="108000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0" lang="en-US" altLang="ko-KR" sz="1000" b="0" dirty="0">
                <a:solidFill>
                  <a:srgbClr val="000000"/>
                </a:solidFill>
              </a:rPr>
              <a:t>MNL / Now On Play </a:t>
            </a:r>
            <a:endParaRPr kumimoji="0" lang="ko-KR" altLang="en-US" sz="1000" b="0">
              <a:solidFill>
                <a:srgbClr val="000000"/>
              </a:solidFill>
            </a:endParaRPr>
          </a:p>
        </p:txBody>
      </p:sp>
      <p:sp>
        <p:nvSpPr>
          <p:cNvPr id="21" name="Rectangle 31"/>
          <p:cNvSpPr>
            <a:spLocks noChangeArrowheads="1"/>
          </p:cNvSpPr>
          <p:nvPr/>
        </p:nvSpPr>
        <p:spPr bwMode="gray">
          <a:xfrm>
            <a:off x="3008984" y="4230688"/>
            <a:ext cx="1800000" cy="238125"/>
          </a:xfrm>
          <a:prstGeom prst="rect">
            <a:avLst/>
          </a:prstGeom>
          <a:solidFill>
            <a:srgbClr val="666699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kumimoji="0" lang="en-US" altLang="ko-KR" sz="1100" b="0" dirty="0">
                <a:solidFill>
                  <a:schemeClr val="bg1"/>
                </a:solidFill>
              </a:rPr>
              <a:t>Mobile App</a:t>
            </a:r>
          </a:p>
        </p:txBody>
      </p:sp>
      <p:sp>
        <p:nvSpPr>
          <p:cNvPr id="23" name="Rectangle 34"/>
          <p:cNvSpPr>
            <a:spLocks noChangeArrowheads="1"/>
          </p:cNvSpPr>
          <p:nvPr/>
        </p:nvSpPr>
        <p:spPr bwMode="gray">
          <a:xfrm>
            <a:off x="5245100" y="4449763"/>
            <a:ext cx="1800000" cy="255587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lIns="108000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0" lang="en-US" altLang="ko-KR" sz="1000" b="0">
                <a:solidFill>
                  <a:srgbClr val="000000"/>
                </a:solidFill>
              </a:rPr>
              <a:t>MNL</a:t>
            </a:r>
            <a:endParaRPr kumimoji="0" lang="ko-KR" altLang="en-US" sz="1000" b="0">
              <a:solidFill>
                <a:srgbClr val="000000"/>
              </a:solidFill>
            </a:endParaRPr>
          </a:p>
        </p:txBody>
      </p:sp>
      <p:sp>
        <p:nvSpPr>
          <p:cNvPr id="24" name="Rectangle 31"/>
          <p:cNvSpPr>
            <a:spLocks noChangeArrowheads="1"/>
          </p:cNvSpPr>
          <p:nvPr/>
        </p:nvSpPr>
        <p:spPr bwMode="gray">
          <a:xfrm>
            <a:off x="5245100" y="4230688"/>
            <a:ext cx="1800000" cy="223837"/>
          </a:xfrm>
          <a:prstGeom prst="rect">
            <a:avLst/>
          </a:prstGeom>
          <a:solidFill>
            <a:srgbClr val="666699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kumimoji="0" lang="en-US" altLang="ko-KR" sz="1100" b="0" dirty="0">
                <a:solidFill>
                  <a:schemeClr val="bg1"/>
                </a:solidFill>
              </a:rPr>
              <a:t>Web / Admin </a:t>
            </a:r>
            <a:r>
              <a:rPr kumimoji="0" lang="en-US" altLang="ko-KR" sz="1100" b="0" dirty="0" err="1">
                <a:solidFill>
                  <a:schemeClr val="bg1"/>
                </a:solidFill>
              </a:rPr>
              <a:t>PoC</a:t>
            </a:r>
            <a:endParaRPr kumimoji="0" lang="en-US" altLang="ko-KR" sz="1100" b="0" dirty="0">
              <a:solidFill>
                <a:schemeClr val="bg1"/>
              </a:solidFill>
            </a:endParaRPr>
          </a:p>
        </p:txBody>
      </p:sp>
      <p:cxnSp>
        <p:nvCxnSpPr>
          <p:cNvPr id="26" name="AutoShape 9"/>
          <p:cNvCxnSpPr>
            <a:cxnSpLocks noChangeShapeType="1"/>
            <a:stCxn id="29" idx="2"/>
            <a:endCxn id="24" idx="0"/>
          </p:cNvCxnSpPr>
          <p:nvPr/>
        </p:nvCxnSpPr>
        <p:spPr bwMode="auto">
          <a:xfrm rot="16200000" flipH="1">
            <a:off x="4631872" y="2717460"/>
            <a:ext cx="1943100" cy="1083356"/>
          </a:xfrm>
          <a:prstGeom prst="bentConnector3">
            <a:avLst>
              <a:gd name="adj1" fmla="val 69534"/>
            </a:avLst>
          </a:prstGeom>
          <a:noFill/>
          <a:ln w="12700" cap="sq">
            <a:solidFill>
              <a:srgbClr val="CCCDD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Rectangle 7"/>
          <p:cNvSpPr>
            <a:spLocks noChangeArrowheads="1"/>
          </p:cNvSpPr>
          <p:nvPr/>
        </p:nvSpPr>
        <p:spPr bwMode="gray">
          <a:xfrm>
            <a:off x="3657600" y="1428750"/>
            <a:ext cx="2808288" cy="292100"/>
          </a:xfrm>
          <a:prstGeom prst="rect">
            <a:avLst/>
          </a:prstGeom>
          <a:solidFill>
            <a:srgbClr val="666699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en-US" altLang="ko-KR">
                <a:solidFill>
                  <a:schemeClr val="bg1"/>
                </a:solidFill>
              </a:rPr>
              <a:t>Project Manager</a:t>
            </a:r>
            <a:endParaRPr kumimoji="0" lang="en-US" altLang="ko-KR" sz="1100">
              <a:solidFill>
                <a:schemeClr val="bg1"/>
              </a:solidFill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gray">
          <a:xfrm>
            <a:off x="3657600" y="1720850"/>
            <a:ext cx="1387475" cy="328613"/>
          </a:xfrm>
          <a:prstGeom prst="rect">
            <a:avLst/>
          </a:prstGeom>
          <a:solidFill>
            <a:srgbClr val="EAEAEA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lIns="108000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en-US" altLang="ko-KR" dirty="0">
                <a:solidFill>
                  <a:srgbClr val="000000"/>
                </a:solidFill>
              </a:rPr>
              <a:t>SKP PM </a:t>
            </a:r>
            <a:r>
              <a:rPr kumimoji="0" lang="ko-KR" altLang="en-US">
                <a:solidFill>
                  <a:srgbClr val="000000"/>
                </a:solidFill>
              </a:rPr>
              <a:t>김유미</a:t>
            </a:r>
            <a:r>
              <a:rPr kumimoji="0" lang="en-US" altLang="ko-KR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9" name="Rectangle 29"/>
          <p:cNvSpPr>
            <a:spLocks noChangeArrowheads="1"/>
          </p:cNvSpPr>
          <p:nvPr/>
        </p:nvSpPr>
        <p:spPr bwMode="gray">
          <a:xfrm>
            <a:off x="3657600" y="2049463"/>
            <a:ext cx="2808288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lIns="108000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ko-KR" altLang="en-US" sz="900" dirty="0">
                <a:solidFill>
                  <a:srgbClr val="000000"/>
                </a:solidFill>
              </a:rPr>
              <a:t>안심서비스 통합 전략 및 </a:t>
            </a:r>
            <a:r>
              <a:rPr kumimoji="0" lang="en-US" altLang="ko-KR" sz="900" dirty="0">
                <a:solidFill>
                  <a:srgbClr val="000000"/>
                </a:solidFill>
              </a:rPr>
              <a:t>Action Plan </a:t>
            </a:r>
            <a:r>
              <a:rPr kumimoji="0" lang="ko-KR" altLang="en-US" sz="900">
                <a:solidFill>
                  <a:srgbClr val="000000"/>
                </a:solidFill>
              </a:rPr>
              <a:t>실행</a:t>
            </a:r>
          </a:p>
        </p:txBody>
      </p:sp>
      <p:sp>
        <p:nvSpPr>
          <p:cNvPr id="30" name="Rectangle 44"/>
          <p:cNvSpPr>
            <a:spLocks noChangeArrowheads="1"/>
          </p:cNvSpPr>
          <p:nvPr/>
        </p:nvSpPr>
        <p:spPr bwMode="gray">
          <a:xfrm>
            <a:off x="5045075" y="1720850"/>
            <a:ext cx="1420813" cy="328613"/>
          </a:xfrm>
          <a:prstGeom prst="rect">
            <a:avLst/>
          </a:prstGeom>
          <a:solidFill>
            <a:srgbClr val="EAEAEA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lIns="108000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en-US" altLang="ko-KR" dirty="0">
                <a:solidFill>
                  <a:srgbClr val="000000"/>
                </a:solidFill>
              </a:rPr>
              <a:t>MNL </a:t>
            </a:r>
            <a:r>
              <a:rPr kumimoji="0" lang="ko-KR" altLang="en-US">
                <a:solidFill>
                  <a:srgbClr val="000000"/>
                </a:solidFill>
              </a:rPr>
              <a:t>최광석</a:t>
            </a:r>
            <a:endParaRPr kumimoji="0" lang="en-US" altLang="ko-KR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gray">
          <a:xfrm>
            <a:off x="7545388" y="4227513"/>
            <a:ext cx="1800000" cy="223837"/>
          </a:xfrm>
          <a:prstGeom prst="rect">
            <a:avLst/>
          </a:prstGeom>
          <a:solidFill>
            <a:srgbClr val="666699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kumimoji="0" lang="en-US" altLang="ko-KR" sz="1100" b="0" dirty="0">
                <a:solidFill>
                  <a:schemeClr val="bg1"/>
                </a:solidFill>
              </a:rPr>
              <a:t>API / Interface</a:t>
            </a:r>
          </a:p>
        </p:txBody>
      </p:sp>
      <p:sp>
        <p:nvSpPr>
          <p:cNvPr id="33" name="Rectangle 34"/>
          <p:cNvSpPr>
            <a:spLocks noChangeArrowheads="1"/>
          </p:cNvSpPr>
          <p:nvPr/>
        </p:nvSpPr>
        <p:spPr bwMode="gray">
          <a:xfrm>
            <a:off x="7545388" y="4448175"/>
            <a:ext cx="1800000" cy="255588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lIns="108000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kumimoji="0" lang="en-US" altLang="ko-KR" sz="1000" b="0">
                <a:solidFill>
                  <a:srgbClr val="000000"/>
                </a:solidFill>
              </a:rPr>
              <a:t>MNL</a:t>
            </a:r>
            <a:endParaRPr kumimoji="0" lang="ko-KR" altLang="en-US" sz="1000" b="0">
              <a:solidFill>
                <a:srgbClr val="000000"/>
              </a:solidFill>
            </a:endParaRPr>
          </a:p>
        </p:txBody>
      </p:sp>
      <p:cxnSp>
        <p:nvCxnSpPr>
          <p:cNvPr id="34" name="AutoShape 9"/>
          <p:cNvCxnSpPr>
            <a:cxnSpLocks noChangeShapeType="1"/>
            <a:stCxn id="29" idx="2"/>
            <a:endCxn id="32" idx="0"/>
          </p:cNvCxnSpPr>
          <p:nvPr/>
        </p:nvCxnSpPr>
        <p:spPr bwMode="auto">
          <a:xfrm rot="16200000" flipH="1">
            <a:off x="5783604" y="1565728"/>
            <a:ext cx="1939925" cy="3383644"/>
          </a:xfrm>
          <a:prstGeom prst="bentConnector3">
            <a:avLst>
              <a:gd name="adj1" fmla="val 69121"/>
            </a:avLst>
          </a:prstGeom>
          <a:noFill/>
          <a:ln w="12700" cap="sq">
            <a:solidFill>
              <a:srgbClr val="CCCDD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Rectangle 7"/>
          <p:cNvSpPr>
            <a:spLocks noChangeArrowheads="1"/>
          </p:cNvSpPr>
          <p:nvPr/>
        </p:nvSpPr>
        <p:spPr bwMode="gray">
          <a:xfrm>
            <a:off x="6393184" y="2498154"/>
            <a:ext cx="2808288" cy="292100"/>
          </a:xfrm>
          <a:prstGeom prst="rect">
            <a:avLst/>
          </a:prstGeom>
          <a:solidFill>
            <a:srgbClr val="666699"/>
          </a:solidFill>
          <a:ln w="9525" algn="ctr">
            <a:solidFill>
              <a:srgbClr val="000066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kumimoji="0" lang="ko-KR" altLang="en-US" dirty="0">
                <a:solidFill>
                  <a:schemeClr val="bg1"/>
                </a:solidFill>
              </a:rPr>
              <a:t>기획</a:t>
            </a:r>
            <a:endParaRPr kumimoji="0"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36" name="Rectangle 8"/>
          <p:cNvSpPr>
            <a:spLocks noChangeArrowheads="1"/>
          </p:cNvSpPr>
          <p:nvPr/>
        </p:nvSpPr>
        <p:spPr bwMode="gray">
          <a:xfrm>
            <a:off x="6393184" y="2790254"/>
            <a:ext cx="2807966" cy="328613"/>
          </a:xfrm>
          <a:prstGeom prst="rect">
            <a:avLst/>
          </a:prstGeom>
          <a:solidFill>
            <a:srgbClr val="EAEAEA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lIns="108000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/>
            <a:r>
              <a:rPr kumimoji="0" lang="en-US" altLang="ko-KR" dirty="0">
                <a:solidFill>
                  <a:srgbClr val="000000"/>
                </a:solidFill>
              </a:rPr>
              <a:t>MNL / Now On Play</a:t>
            </a: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gray">
          <a:xfrm>
            <a:off x="6393184" y="3118867"/>
            <a:ext cx="2808288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  <a:headEnd/>
            <a:tailEnd/>
          </a:ln>
        </p:spPr>
        <p:txBody>
          <a:bodyPr wrap="none" lIns="108000" anchor="ctr"/>
          <a:lstStyle>
            <a:lvl1pPr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ko-KR" altLang="en-US" sz="900" dirty="0">
                <a:solidFill>
                  <a:srgbClr val="000000"/>
                </a:solidFill>
              </a:rPr>
              <a:t>정진용 부장 </a:t>
            </a:r>
            <a:r>
              <a:rPr kumimoji="0" lang="en-US" altLang="ko-KR" sz="900" dirty="0">
                <a:solidFill>
                  <a:srgbClr val="000000"/>
                </a:solidFill>
              </a:rPr>
              <a:t>/ </a:t>
            </a:r>
            <a:r>
              <a:rPr kumimoji="0" lang="ko-KR" altLang="en-US" sz="900">
                <a:solidFill>
                  <a:srgbClr val="000000"/>
                </a:solidFill>
              </a:rPr>
              <a:t>백현일 </a:t>
            </a:r>
            <a:r>
              <a:rPr kumimoji="0" lang="ko-KR" altLang="en-US" sz="900" dirty="0">
                <a:solidFill>
                  <a:srgbClr val="000000"/>
                </a:solidFill>
              </a:rPr>
              <a:t>차장</a:t>
            </a:r>
          </a:p>
        </p:txBody>
      </p:sp>
      <p:graphicFrame>
        <p:nvGraphicFramePr>
          <p:cNvPr id="43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956047"/>
              </p:ext>
            </p:extLst>
          </p:nvPr>
        </p:nvGraphicFramePr>
        <p:xfrm>
          <a:off x="929378" y="4716662"/>
          <a:ext cx="1789344" cy="1296000"/>
        </p:xfrm>
        <a:graphic>
          <a:graphicData uri="http://schemas.openxmlformats.org/drawingml/2006/table">
            <a:tbl>
              <a:tblPr/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이희성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원종훈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퍼블리싱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이근배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4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035372"/>
              </p:ext>
            </p:extLst>
          </p:nvPr>
        </p:nvGraphicFramePr>
        <p:xfrm>
          <a:off x="3017610" y="4708036"/>
          <a:ext cx="1789200" cy="1296000"/>
        </p:xfrm>
        <a:graphic>
          <a:graphicData uri="http://schemas.openxmlformats.org/drawingml/2006/table">
            <a:tbl>
              <a:tblPr/>
              <a:tblGrid>
                <a:gridCol w="5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함창수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Android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윤지용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과장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Android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채수영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과장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296949"/>
              </p:ext>
            </p:extLst>
          </p:nvPr>
        </p:nvGraphicFramePr>
        <p:xfrm>
          <a:off x="5254432" y="4708036"/>
          <a:ext cx="1789200" cy="1296000"/>
        </p:xfrm>
        <a:graphic>
          <a:graphicData uri="http://schemas.openxmlformats.org/drawingml/2006/table">
            <a:tbl>
              <a:tblPr/>
              <a:tblGrid>
                <a:gridCol w="5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Admin,</a:t>
                      </a:r>
                    </a:p>
                    <a:p>
                      <a:pPr algn="ctr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Cache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추경일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유길용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대리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965925"/>
              </p:ext>
            </p:extLst>
          </p:nvPr>
        </p:nvGraphicFramePr>
        <p:xfrm>
          <a:off x="7553914" y="4708036"/>
          <a:ext cx="1789200" cy="1296000"/>
        </p:xfrm>
        <a:graphic>
          <a:graphicData uri="http://schemas.openxmlformats.org/drawingml/2006/table">
            <a:tbl>
              <a:tblPr/>
              <a:tblGrid>
                <a:gridCol w="57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Interface</a:t>
                      </a:r>
                      <a:endParaRPr lang="en-US" altLang="ko-KR" sz="10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최원주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API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정희진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사원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7448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5435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5. </a:t>
            </a:r>
            <a:r>
              <a:rPr lang="ko-KR" altLang="en-US" sz="1800" dirty="0">
                <a:solidFill>
                  <a:schemeClr val="tx1"/>
                </a:solidFill>
              </a:rPr>
              <a:t>투입 인력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 rot="1289376">
            <a:off x="3960584" y="3223891"/>
            <a:ext cx="1710168" cy="410217"/>
          </a:xfrm>
          <a:prstGeom prst="rect">
            <a:avLst/>
          </a:prstGeom>
          <a:solidFill>
            <a:schemeClr val="bg1"/>
          </a:solidFill>
          <a:ln w="1270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font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kumimoji="1" lang="en-US" altLang="ko-KR" sz="2000" b="1" dirty="0">
                <a:solidFill>
                  <a:srgbClr val="FF3300"/>
                </a:solidFill>
                <a:latin typeface="Futura Md" pitchFamily="34" charset="0"/>
              </a:rPr>
              <a:t>illustrative</a:t>
            </a:r>
          </a:p>
        </p:txBody>
      </p:sp>
      <p:graphicFrame>
        <p:nvGraphicFramePr>
          <p:cNvPr id="9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747228"/>
              </p:ext>
            </p:extLst>
          </p:nvPr>
        </p:nvGraphicFramePr>
        <p:xfrm>
          <a:off x="416496" y="908720"/>
          <a:ext cx="9072000" cy="5699900"/>
        </p:xfrm>
        <a:graphic>
          <a:graphicData uri="http://schemas.openxmlformats.org/drawingml/2006/table">
            <a:tbl>
              <a:tblPr/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76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9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84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76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4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 업무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개발자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등급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필요기술 유무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주요 기술 이력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7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최광석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LGU+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영상플랫폼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SEC Always,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안산시 일자리 센터 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경기도 소셜허브 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광명시 뉴스 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안산시청 앱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대량메일 발송 솔루션</a:t>
                      </a:r>
                    </a:p>
                  </a:txBody>
                  <a:tcPr marL="91444" marR="91444" marT="45701" marB="4570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71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MAP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통신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암호화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SQLite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지오펜스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64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단말 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곽채화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특급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LGU+ CCTV Viewer App,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스마트워크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App,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RFID App, SKP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Qpal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SUNDEW,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대구 육상 경기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App,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TV App Store, SK u-City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Pkg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1.0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함창수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베니키아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글해피포인트 태블릿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App,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피틱스다트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 리서치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App,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국회 입법 예고 시스템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새누리당 사이트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S-OIL App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채수영</a:t>
                      </a:r>
                    </a:p>
                  </a:txBody>
                  <a:tcPr marL="36000" marR="36000" marT="36000" marB="3600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중급</a:t>
                      </a:r>
                    </a:p>
                  </a:txBody>
                  <a:tcPr marL="36000" marR="36000" marT="36000" marB="3600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S-Health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Mr. SAM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SEC Always, LGU+ CCTV Viewer,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통합메타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T store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CMS, SK u-City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Pkg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1.0/2.0, SKT Roaming Portal</a:t>
                      </a:r>
                      <a:endParaRPr kumimoji="0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보안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통신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암호화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DB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Legacy </a:t>
                      </a:r>
                      <a:r>
                        <a:rPr kumimoji="0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경험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Interface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0" marR="36000" marT="36000" marB="3600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최원주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0" marR="36000" marT="36000" marB="3600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고급</a:t>
                      </a:r>
                    </a:p>
                  </a:txBody>
                  <a:tcPr marL="36000" marR="36000" marT="36000" marB="3600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개월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SEC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ChatON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LP, T store 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CMS, </a:t>
                      </a:r>
                      <a:r>
                        <a:rPr kumimoji="0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hoppin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 u-City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Pkg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1.0/2.0, SKT Roaming Portal, SKT RFID &amp; NFC Common Platform</a:t>
                      </a:r>
                      <a:endParaRPr kumimoji="0" lang="ko-KR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latin typeface="맑은 고딕" pitchFamily="50" charset="-127"/>
                          <a:ea typeface="맑은 고딕" pitchFamily="50" charset="-127"/>
                        </a:rPr>
                        <a:t>Admin</a:t>
                      </a:r>
                      <a:endParaRPr lang="ko-KR" altLang="en-US" sz="1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추경일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고급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Shinahan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Mall, </a:t>
                      </a:r>
                      <a:r>
                        <a:rPr lang="en-US" altLang="ko-KR" sz="1000" kern="12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Dacom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SMS, </a:t>
                      </a:r>
                      <a:r>
                        <a:rPr lang="en-US" altLang="ko-KR" sz="1000" kern="12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iriver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SGM, SEC </a:t>
                      </a:r>
                      <a:r>
                        <a:rPr lang="en-US" altLang="ko-KR" sz="1000" kern="12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ChatON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LP, KCC </a:t>
                      </a:r>
                      <a:r>
                        <a:rPr lang="ko-KR" altLang="en-US" sz="1000" kern="1200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그룹웨어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CJ Home Intranet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Web </a:t>
                      </a:r>
                      <a:r>
                        <a:rPr lang="en-US" altLang="ko-KR" sz="1000" b="1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PoC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유길용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초급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ERP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솔루션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RPN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쇼핑몰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빌더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LGU+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영상플랫폼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SEC Always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36000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API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정희진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초급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SEC </a:t>
                      </a:r>
                      <a:r>
                        <a:rPr lang="en-US" altLang="ko-KR" sz="100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ChatON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LP, SEC Always, LGU+ CCTV Viewer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36000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UI/UX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퍼블리싱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기획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정진용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고급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SEC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ChatON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Live/Shop, SEC Always,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이동통신사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IT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 기획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소셜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쇼핑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글로벌 </a:t>
                      </a:r>
                      <a:r>
                        <a:rPr lang="ko-KR" altLang="en-US" sz="1000" kern="1200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마켓플레이스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36000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기획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백현일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고급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SEC Always,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HD Decoder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관련 상품 기획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SNS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쇼핑 앱 기획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Bluetooth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3G /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Wibro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기획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36000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디자인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이희성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고급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신세계 면세점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하유미팩 쇼핑몰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해피포인트 태블릿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App,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피닉스다트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윤익</a:t>
                      </a:r>
                      <a:r>
                        <a:rPr lang="ko-KR" altLang="en-US" sz="1000" kern="1200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이미지 인터넷 서비스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SBS SOTY, SKT T</a:t>
                      </a:r>
                      <a:r>
                        <a:rPr lang="ko-KR" altLang="en-US" sz="1000" kern="1200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스토어 통합검진 시스템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36000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디자인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원종훈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고급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베니키아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시스템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피닉스다트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윤익 이미지 인터넷 서비스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R&amp;C Movie</a:t>
                      </a: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36000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퍼블리싱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이근배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itchFamily="50" charset="-127"/>
                          <a:ea typeface="맑은 고딕" pitchFamily="50" charset="-127"/>
                        </a:rPr>
                        <a:t>고급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17</a:t>
                      </a:r>
                      <a:r>
                        <a:rPr lang="ko-KR" altLang="en-US" sz="1000">
                          <a:latin typeface="맑은 고딕" pitchFamily="50" charset="-127"/>
                          <a:ea typeface="맑은 고딕" pitchFamily="50" charset="-127"/>
                        </a:rPr>
                        <a:t>년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포토북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책속의 한줄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라이킹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마이앱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겜순이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코스콤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데이스터스초이스</a:t>
                      </a:r>
                    </a:p>
                  </a:txBody>
                  <a:tcPr marL="91444" marR="36000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7762" y="620688"/>
            <a:ext cx="3321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ea typeface="맑은 고딕" pitchFamily="50" charset="-127"/>
                <a:sym typeface="Wingdings 2" panose="05020102010507070707" pitchFamily="18" charset="2"/>
              </a:rPr>
              <a:t> </a:t>
            </a:r>
            <a:r>
              <a:rPr lang="en-US" altLang="ko-KR" dirty="0">
                <a:ea typeface="맑은 고딕" pitchFamily="50" charset="-127"/>
                <a:sym typeface="Wingdings 2" panose="05020102010507070707" pitchFamily="18" charset="2"/>
              </a:rPr>
              <a:t>: </a:t>
            </a:r>
            <a:r>
              <a:rPr lang="ko-KR" altLang="en-US" dirty="0">
                <a:ea typeface="맑은 고딕" pitchFamily="50" charset="-127"/>
                <a:sym typeface="Wingdings 2" panose="05020102010507070707" pitchFamily="18" charset="2"/>
              </a:rPr>
              <a:t>보유</a:t>
            </a:r>
            <a:r>
              <a:rPr lang="en-US" altLang="ko-KR" dirty="0">
                <a:ea typeface="맑은 고딕" pitchFamily="50" charset="-127"/>
                <a:sym typeface="Wingdings 2" panose="05020102010507070707" pitchFamily="18" charset="2"/>
              </a:rPr>
              <a:t>(</a:t>
            </a:r>
            <a:r>
              <a:rPr lang="ko-KR" altLang="en-US" dirty="0">
                <a:ea typeface="맑은 고딕" pitchFamily="50" charset="-127"/>
                <a:sym typeface="Wingdings 2" panose="05020102010507070707" pitchFamily="18" charset="2"/>
              </a:rPr>
              <a:t>프로젝트 </a:t>
            </a:r>
            <a:r>
              <a:rPr lang="ko-KR" altLang="en-US" dirty="0" err="1">
                <a:ea typeface="맑은 고딕" pitchFamily="50" charset="-127"/>
                <a:sym typeface="Wingdings 2" panose="05020102010507070707" pitchFamily="18" charset="2"/>
              </a:rPr>
              <a:t>유경험</a:t>
            </a:r>
            <a:r>
              <a:rPr lang="en-US" altLang="ko-KR" dirty="0">
                <a:ea typeface="맑은 고딕" pitchFamily="50" charset="-127"/>
                <a:sym typeface="Wingdings 2" panose="05020102010507070707" pitchFamily="18" charset="2"/>
              </a:rPr>
              <a:t>) </a:t>
            </a:r>
            <a:r>
              <a:rPr lang="ko-KR" altLang="en-US" dirty="0">
                <a:ea typeface="맑은 고딕" pitchFamily="50" charset="-127"/>
                <a:sym typeface="Wingdings 2" panose="05020102010507070707" pitchFamily="18" charset="2"/>
              </a:rPr>
              <a:t></a:t>
            </a:r>
            <a:r>
              <a:rPr lang="en-US" altLang="ko-KR" dirty="0">
                <a:ea typeface="맑은 고딕" pitchFamily="50" charset="-127"/>
                <a:sym typeface="Wingdings 2" panose="05020102010507070707" pitchFamily="18" charset="2"/>
              </a:rPr>
              <a:t>: Feasibility </a:t>
            </a:r>
            <a:r>
              <a:rPr lang="ko-KR" altLang="en-US" dirty="0">
                <a:ea typeface="맑은 고딕" pitchFamily="50" charset="-127"/>
                <a:sym typeface="Wingdings 2" panose="05020102010507070707" pitchFamily="18" charset="2"/>
              </a:rPr>
              <a:t>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0349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032643"/>
              </p:ext>
            </p:extLst>
          </p:nvPr>
        </p:nvGraphicFramePr>
        <p:xfrm>
          <a:off x="415925" y="764704"/>
          <a:ext cx="9074152" cy="1152000"/>
        </p:xfrm>
        <a:graphic>
          <a:graphicData uri="http://schemas.openxmlformats.org/drawingml/2006/table">
            <a:tbl>
              <a:tblPr/>
              <a:tblGrid>
                <a:gridCol w="113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최광석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소속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엠앤엘솔루션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연령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중앙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대학교 컴퓨터공학과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전공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해당분야 근무경력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자격증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정보처리기사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(‘1999.07)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 사업 참여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 참여 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참여율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100%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5925" y="2060976"/>
          <a:ext cx="9074152" cy="4140272"/>
        </p:xfrm>
        <a:graphic>
          <a:graphicData uri="http://schemas.openxmlformats.org/drawingml/2006/table">
            <a:tbl>
              <a:tblPr/>
              <a:tblGrid>
                <a:gridCol w="226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영상플랫폼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14.06 ~ 14.09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LGU+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Always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13.12 ~ 14.04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SEC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Always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Geofence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안산시청 일자리 센터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13.02 ~ 13.09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안산시청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&amp;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경기도청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소셜허브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엔진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11.12 ~ 12.01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경기도청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&amp;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광명시청 뉴스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11.09 ~ 11.11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광명시청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&amp;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한아세안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여행정보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앱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11.06 ~ 11.08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한아세안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&amp;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대량 메일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발송 솔루션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OKMailer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08.01 ~ 11.05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트루디정보기술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문화체육관광부 뉴스 사이트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07.05 ~ 07.12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문화체육관광부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국정 브리핑 사이트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07.01 ~ 07.04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문화체육관광부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대량 메일 발송 솔루션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엔진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Maxmailer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06.10 ~ 06.12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어택아이엔씨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대량 메일 발송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엔진 개발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Maxmailer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03.04 ~ 06.06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디지털토네이도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인하대 대학기금 사이트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02.12 ~ 03.03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인하대학교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8504" y="6176337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※ 2002</a:t>
            </a:r>
            <a:r>
              <a:rPr lang="ko-KR" altLang="en-US">
                <a:latin typeface="+mn-ea"/>
                <a:ea typeface="+mn-ea"/>
              </a:rPr>
              <a:t>년 이전의 경력 생략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264696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5. </a:t>
            </a:r>
            <a:r>
              <a:rPr lang="ko-KR" altLang="en-US" sz="1800">
                <a:solidFill>
                  <a:schemeClr val="tx1"/>
                </a:solidFill>
              </a:rPr>
              <a:t>투입 인력 </a:t>
            </a:r>
            <a:r>
              <a:rPr lang="en-US" altLang="ko-KR" sz="1800" dirty="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5.1</a:t>
            </a:r>
            <a:r>
              <a:rPr lang="ko-KR" altLang="en-US" sz="1800"/>
              <a:t> </a:t>
            </a:r>
            <a:r>
              <a:rPr lang="ko-KR" altLang="en-US" sz="1800">
                <a:solidFill>
                  <a:schemeClr val="tx1"/>
                </a:solidFill>
              </a:rPr>
              <a:t>주요 투입 인력 상세 프로파일</a:t>
            </a:r>
            <a:r>
              <a:rPr lang="en-US" altLang="ko-KR" sz="1800" dirty="0">
                <a:solidFill>
                  <a:schemeClr val="tx1"/>
                </a:solidFill>
              </a:rPr>
              <a:t>(1/9)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9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83200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5. </a:t>
            </a:r>
            <a:r>
              <a:rPr lang="ko-KR" altLang="en-US" sz="1800">
                <a:solidFill>
                  <a:schemeClr val="tx1"/>
                </a:solidFill>
              </a:rPr>
              <a:t>투입 인력 </a:t>
            </a:r>
            <a:r>
              <a:rPr lang="en-US" altLang="ko-KR" sz="1800" dirty="0">
                <a:solidFill>
                  <a:schemeClr val="tx1"/>
                </a:solidFill>
              </a:rPr>
              <a:t>&gt; 5.1 </a:t>
            </a:r>
            <a:r>
              <a:rPr lang="ko-KR" altLang="en-US" sz="1800">
                <a:solidFill>
                  <a:schemeClr val="tx1"/>
                </a:solidFill>
              </a:rPr>
              <a:t>주요 투입 인력 상세 프로파일</a:t>
            </a:r>
            <a:r>
              <a:rPr lang="en-US" altLang="ko-KR" sz="1800" dirty="0">
                <a:solidFill>
                  <a:schemeClr val="tx1"/>
                </a:solidFill>
              </a:rPr>
              <a:t>(2/9)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15925" y="764704"/>
          <a:ext cx="9074152" cy="1152000"/>
        </p:xfrm>
        <a:graphic>
          <a:graphicData uri="http://schemas.openxmlformats.org/drawingml/2006/table">
            <a:tbl>
              <a:tblPr/>
              <a:tblGrid>
                <a:gridCol w="113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곽채화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소속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엠앤엘솔루션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연령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43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부경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대학교 전자계산학과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전공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해당분야 근무경력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자격증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정보처리기사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(‘1998.10)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 사업 참여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 참여 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참여율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100%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5925" y="2060976"/>
          <a:ext cx="9074152" cy="4032000"/>
        </p:xfrm>
        <a:graphic>
          <a:graphicData uri="http://schemas.openxmlformats.org/drawingml/2006/table">
            <a:tbl>
              <a:tblPr/>
              <a:tblGrid>
                <a:gridCol w="226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CCTV Viewer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14.06 ~ 14.09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LGU+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Web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기반의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CCTV Viewer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스마트워크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모바일시스템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14.01 ~ 14.04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한국가스공사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13.01 ~ 13.12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PL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RFID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플랫폼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12.06 ~ 12.12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한스크리에이티브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App &amp; Server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Qpal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12.01 ~ 12.06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Android/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 &amp; Server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SUNDEW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11.08 ~ 11.12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Android/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 &amp; Server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대구세계육상경기대회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11.06 ~ 11.08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대구시청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App &amp; Server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슈퍼사절단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11.03 ~ 11.06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App &amp; Server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스마트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TV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용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App-Store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10.06 ~ 10.12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한화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S&amp;C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u-Fit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SmartCare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10.01 ~ 10.05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바이오스페이스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App &amp; Server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옥션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고도화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09.06 ~ 09.12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옥션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u-VLS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08.12 ~ 09.05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0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504" y="6104329"/>
            <a:ext cx="2012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※ 200</a:t>
            </a:r>
            <a:r>
              <a:rPr lang="ko-KR" altLang="en-US">
                <a:latin typeface="+mn-ea"/>
                <a:ea typeface="+mn-ea"/>
              </a:rPr>
              <a:t>년 이전의 경력 생략</a:t>
            </a:r>
          </a:p>
        </p:txBody>
      </p:sp>
    </p:spTree>
    <p:extLst>
      <p:ext uri="{BB962C8B-B14F-4D97-AF65-F5344CB8AC3E}">
        <p14:creationId xmlns:p14="http://schemas.microsoft.com/office/powerpoint/2010/main" val="31970280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83200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5. </a:t>
            </a:r>
            <a:r>
              <a:rPr lang="ko-KR" altLang="en-US" sz="1800">
                <a:solidFill>
                  <a:schemeClr val="tx1"/>
                </a:solidFill>
              </a:rPr>
              <a:t>투입 인력 </a:t>
            </a:r>
            <a:r>
              <a:rPr lang="en-US" altLang="ko-KR" sz="1800" dirty="0">
                <a:solidFill>
                  <a:schemeClr val="tx1"/>
                </a:solidFill>
              </a:rPr>
              <a:t>&gt; 5.1 </a:t>
            </a:r>
            <a:r>
              <a:rPr lang="ko-KR" altLang="en-US" sz="1800">
                <a:solidFill>
                  <a:schemeClr val="tx1"/>
                </a:solidFill>
              </a:rPr>
              <a:t>주요 투입 인력 상세 프로파일</a:t>
            </a:r>
            <a:r>
              <a:rPr lang="en-US" altLang="ko-KR" sz="1800" dirty="0">
                <a:solidFill>
                  <a:schemeClr val="tx1"/>
                </a:solidFill>
              </a:rPr>
              <a:t>(3/9)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15925" y="764704"/>
          <a:ext cx="9074152" cy="1152000"/>
        </p:xfrm>
        <a:graphic>
          <a:graphicData uri="http://schemas.openxmlformats.org/drawingml/2006/table">
            <a:tbl>
              <a:tblPr/>
              <a:tblGrid>
                <a:gridCol w="113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함창수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소속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나우온플레이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연령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42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동서울대학교 전자계산학과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전공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해당분야 근무경력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자격증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 사업 참여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 참여 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참여율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100%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5925" y="2060976"/>
          <a:ext cx="9074152" cy="4032000"/>
        </p:xfrm>
        <a:graphic>
          <a:graphicData uri="http://schemas.openxmlformats.org/drawingml/2006/table">
            <a:tbl>
              <a:tblPr/>
              <a:tblGrid>
                <a:gridCol w="226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신세계 인터넷 면세점 중문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14.04 ~ 14.07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00" dirty="0"/>
                        <a:t>신세계 조선호텔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베니키아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예약시스템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리뉴얼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13.12 ~ 14.02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한국관광공사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글로벌 쇼핑몰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SCM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13.10 ~ 13.11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해피포인트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태블릿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13.05 ~ 13.07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SPC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피닉스다트 글로벌 서비스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12.12 ~ 13.04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홍인터네셔날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베니키아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개선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12.10 ~ 12.12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한국관광공사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해피포인트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12.07 ~ 12.09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SPC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리서치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12.04 ~ 12.06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새누리당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사이트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11.11 ~ 12.03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새누리당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S-OIL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11.07 ~ 11.10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S-OIL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4753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83200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5. </a:t>
            </a:r>
            <a:r>
              <a:rPr lang="ko-KR" altLang="en-US" sz="1800">
                <a:solidFill>
                  <a:schemeClr val="tx1"/>
                </a:solidFill>
              </a:rPr>
              <a:t>투입 인력 </a:t>
            </a:r>
            <a:r>
              <a:rPr lang="en-US" altLang="ko-KR" sz="1800" dirty="0">
                <a:solidFill>
                  <a:schemeClr val="tx1"/>
                </a:solidFill>
              </a:rPr>
              <a:t>&gt; 5.1 </a:t>
            </a:r>
            <a:r>
              <a:rPr lang="ko-KR" altLang="en-US" sz="1800">
                <a:solidFill>
                  <a:schemeClr val="tx1"/>
                </a:solidFill>
              </a:rPr>
              <a:t>주요 투입 인력 상세 프로파일</a:t>
            </a:r>
            <a:r>
              <a:rPr lang="en-US" altLang="ko-KR" sz="1800" dirty="0">
                <a:solidFill>
                  <a:schemeClr val="tx1"/>
                </a:solidFill>
              </a:rPr>
              <a:t>(4/9)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15925" y="764704"/>
          <a:ext cx="9074152" cy="1152000"/>
        </p:xfrm>
        <a:graphic>
          <a:graphicData uri="http://schemas.openxmlformats.org/drawingml/2006/table">
            <a:tbl>
              <a:tblPr/>
              <a:tblGrid>
                <a:gridCol w="113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채수영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소속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엠앤엘솔루션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연령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33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방송통신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대학교 컴퓨터과학과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전공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해당분야 근무경력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자격증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정보처리기사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(‘2006.06)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 사업 참여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 참여 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참여율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100%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5925" y="2060976"/>
          <a:ext cx="9074152" cy="4608000"/>
        </p:xfrm>
        <a:graphic>
          <a:graphicData uri="http://schemas.openxmlformats.org/drawingml/2006/table">
            <a:tbl>
              <a:tblPr/>
              <a:tblGrid>
                <a:gridCol w="226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CCTV Viewer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14.06 ~ 14.09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LGU+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CCTV Web Viewer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Always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13.12 ~ 14.04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SEC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Always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Geofence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S-Health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13.07 ~ 13.11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SEC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Mr. SAM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13.04 ~ 13.06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MNL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Android &amp;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 store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CMS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12.07 ~ 13.03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통합메타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Repository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11.07 ~ 12.06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hoppin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Distributed File System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10.07 ~ 11.03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CMS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eMate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Mobile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10.02 ~ 10.06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포스코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 u-City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Pkg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2.0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09.11 ~ 10.01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바코드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리더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Application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09.05 ~ 09.10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코암텍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Smartphone App(C#)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질병관리 시스템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09.01 ~ 09.04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질병관리본부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 u-City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Pkg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1.0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08.07 ~ 08.12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ILog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및 콩나물 맵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Roaming Portal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07.05 ~ 08.06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RFID &amp; NFC Common Platform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06.11 ~ 07.04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7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mage.uplus.co.kr/images/us/home/net/new2013_momca_visua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231" y="1785981"/>
            <a:ext cx="1365483" cy="97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220" y="1458877"/>
            <a:ext cx="3776988" cy="2958912"/>
          </a:xfrm>
          <a:prstGeom prst="rect">
            <a:avLst/>
          </a:prstGeom>
        </p:spPr>
      </p:pic>
      <p:sp>
        <p:nvSpPr>
          <p:cNvPr id="9267" name="제목 1"/>
          <p:cNvSpPr>
            <a:spLocks noGrp="1"/>
          </p:cNvSpPr>
          <p:nvPr>
            <p:ph type="title" idx="4294967295"/>
          </p:nvPr>
        </p:nvSpPr>
        <p:spPr>
          <a:xfrm>
            <a:off x="344488" y="14288"/>
            <a:ext cx="4756150" cy="533400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6. 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서비스 구축 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R&amp;R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5" name="제목 1"/>
          <p:cNvSpPr txBox="1">
            <a:spLocks/>
          </p:cNvSpPr>
          <p:nvPr/>
        </p:nvSpPr>
        <p:spPr bwMode="auto">
          <a:xfrm>
            <a:off x="5318127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I. </a:t>
            </a:r>
            <a:r>
              <a:rPr lang="ko-KR" altLang="en-US" sz="1800" kern="0" dirty="0">
                <a:solidFill>
                  <a:schemeClr val="tx1"/>
                </a:solidFill>
                <a:latin typeface="+mn-ea"/>
                <a:ea typeface="+mn-ea"/>
              </a:rPr>
              <a:t>제안 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008317" y="1504832"/>
            <a:ext cx="1008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defRPr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주관개발사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16527" y="4359063"/>
            <a:ext cx="5172020" cy="20544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850"/>
              </a:lnSpc>
            </a:pPr>
            <a:r>
              <a:rPr lang="ko-KR" altLang="en-US" sz="700" dirty="0"/>
              <a:t>2013 DEC</a:t>
            </a:r>
            <a:r>
              <a:rPr lang="en-US" altLang="ko-KR" sz="700" dirty="0"/>
              <a:t>	</a:t>
            </a:r>
            <a:r>
              <a:rPr lang="ko-KR" altLang="en-US" sz="700"/>
              <a:t>스마트앱어워드 </a:t>
            </a:r>
            <a:r>
              <a:rPr lang="ko-KR" altLang="en-US" sz="700" dirty="0"/>
              <a:t>2013 부문별 대상 / Web Award Korea 2013 부문별 대상 수상 </a:t>
            </a:r>
          </a:p>
          <a:p>
            <a:pPr>
              <a:lnSpc>
                <a:spcPts val="850"/>
              </a:lnSpc>
            </a:pPr>
            <a:r>
              <a:rPr lang="en-US" altLang="ko-KR" sz="700" dirty="0"/>
              <a:t>        </a:t>
            </a:r>
            <a:r>
              <a:rPr lang="ko-KR" altLang="en-US" sz="700"/>
              <a:t>JUL</a:t>
            </a:r>
            <a:r>
              <a:rPr lang="en-US" altLang="ko-KR" sz="700" dirty="0"/>
              <a:t>	</a:t>
            </a:r>
            <a:r>
              <a:rPr lang="ko-KR" altLang="en-US" sz="700"/>
              <a:t>사무실확장이전 </a:t>
            </a:r>
            <a:r>
              <a:rPr lang="ko-KR" altLang="en-US" sz="700" dirty="0"/>
              <a:t>/ ‘</a:t>
            </a:r>
            <a:r>
              <a:rPr lang="ko-KR" altLang="en-US" sz="700" dirty="0" err="1"/>
              <a:t>나우온플레이</a:t>
            </a:r>
            <a:r>
              <a:rPr lang="ko-KR" altLang="en-US" sz="700" dirty="0"/>
              <a:t>’</a:t>
            </a:r>
            <a:r>
              <a:rPr lang="ko-KR" altLang="en-US" sz="700" dirty="0" err="1"/>
              <a:t>법인명변경</a:t>
            </a:r>
            <a:endParaRPr lang="ko-KR" altLang="en-US" sz="700" dirty="0"/>
          </a:p>
          <a:p>
            <a:pPr>
              <a:lnSpc>
                <a:spcPts val="850"/>
              </a:lnSpc>
            </a:pPr>
            <a:r>
              <a:rPr lang="ko-KR" altLang="en-US" sz="700" dirty="0"/>
              <a:t>2012 DEC</a:t>
            </a:r>
            <a:r>
              <a:rPr lang="en-US" altLang="ko-KR" sz="700" dirty="0"/>
              <a:t>	</a:t>
            </a:r>
            <a:r>
              <a:rPr lang="ko-KR" altLang="en-US" sz="700"/>
              <a:t>스마트앱어워드 </a:t>
            </a:r>
            <a:r>
              <a:rPr lang="ko-KR" altLang="en-US" sz="700" dirty="0"/>
              <a:t>2012 부문별 대상 / Web Award Korea 2012 부문별 최우수상 수상 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2010 APR</a:t>
            </a:r>
            <a:r>
              <a:rPr lang="en-US" altLang="ko-KR" sz="700" dirty="0"/>
              <a:t>	</a:t>
            </a:r>
            <a:r>
              <a:rPr lang="ko-KR" altLang="en-US" sz="700"/>
              <a:t>The </a:t>
            </a:r>
            <a:r>
              <a:rPr lang="ko-KR" altLang="en-US" sz="700" dirty="0"/>
              <a:t>14th Webby Awards 2010 Offical Honoree 수상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2009 DEC</a:t>
            </a:r>
            <a:r>
              <a:rPr lang="en-US" altLang="ko-KR" sz="700" dirty="0"/>
              <a:t>	</a:t>
            </a:r>
            <a:r>
              <a:rPr lang="ko-KR" altLang="en-US" sz="700"/>
              <a:t>Web </a:t>
            </a:r>
            <a:r>
              <a:rPr lang="ko-KR" altLang="en-US" sz="700" dirty="0"/>
              <a:t>Award Korea 2009 부문별 최우수상 및 우수상 수상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2007 JUL</a:t>
            </a:r>
            <a:r>
              <a:rPr lang="en-US" altLang="ko-KR" sz="700" dirty="0"/>
              <a:t>	</a:t>
            </a:r>
            <a:r>
              <a:rPr lang="ko-KR" altLang="en-US" sz="700"/>
              <a:t>Web </a:t>
            </a:r>
            <a:r>
              <a:rPr lang="ko-KR" altLang="en-US" sz="700" dirty="0"/>
              <a:t>Award Korea 2007 부문별 대상 및 우수상 수상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APR</a:t>
            </a:r>
            <a:r>
              <a:rPr lang="en-US" altLang="ko-KR" sz="700" dirty="0"/>
              <a:t>	</a:t>
            </a:r>
            <a:r>
              <a:rPr lang="ko-KR" altLang="en-US" sz="700"/>
              <a:t>기술혁신형 </a:t>
            </a:r>
            <a:r>
              <a:rPr lang="ko-KR" altLang="en-US" sz="700" dirty="0"/>
              <a:t>중소기업 (INNO-BIZ) 인증</a:t>
            </a:r>
          </a:p>
          <a:p>
            <a:pPr>
              <a:lnSpc>
                <a:spcPts val="850"/>
              </a:lnSpc>
            </a:pPr>
            <a:r>
              <a:rPr lang="en-US" altLang="ko-KR" sz="700" dirty="0"/>
              <a:t>	</a:t>
            </a:r>
            <a:r>
              <a:rPr lang="ko-KR" altLang="en-US" sz="700"/>
              <a:t>ISO </a:t>
            </a:r>
            <a:r>
              <a:rPr lang="ko-KR" altLang="en-US" sz="700" dirty="0"/>
              <a:t>9001:2000 품질경영 시스템 인증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2005 MAY</a:t>
            </a:r>
            <a:r>
              <a:rPr lang="en-US" altLang="ko-KR" sz="700" dirty="0"/>
              <a:t>	</a:t>
            </a:r>
            <a:r>
              <a:rPr lang="ko-KR" altLang="en-US" sz="700"/>
              <a:t>소프트웨어 </a:t>
            </a:r>
            <a:r>
              <a:rPr lang="ko-KR" altLang="en-US" sz="700" dirty="0"/>
              <a:t>산업협회 사업자 재등록 (2005-02213)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2004 SEP</a:t>
            </a:r>
            <a:r>
              <a:rPr lang="en-US" altLang="ko-KR" sz="700" dirty="0"/>
              <a:t>	</a:t>
            </a:r>
            <a:r>
              <a:rPr lang="ko-KR" altLang="en-US" sz="700"/>
              <a:t>통신판매업 </a:t>
            </a:r>
            <a:r>
              <a:rPr lang="ko-KR" altLang="en-US" sz="700" dirty="0"/>
              <a:t>신고 (강남-6240호)</a:t>
            </a:r>
          </a:p>
          <a:p>
            <a:pPr>
              <a:lnSpc>
                <a:spcPts val="850"/>
              </a:lnSpc>
            </a:pPr>
            <a:r>
              <a:rPr lang="en-US" altLang="ko-KR" sz="700" dirty="0"/>
              <a:t>	</a:t>
            </a:r>
            <a:r>
              <a:rPr lang="ko-KR" altLang="en-US" sz="700"/>
              <a:t>AUG</a:t>
            </a:r>
            <a:r>
              <a:rPr lang="ko-KR" altLang="en-US" sz="700" dirty="0"/>
              <a:t>프로그램 저작권 이전 XEDICS XML MESSAGING SOLUTION (2000-01-110-005390)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2002 JUN</a:t>
            </a:r>
            <a:r>
              <a:rPr lang="en-US" altLang="ko-KR" sz="700" dirty="0"/>
              <a:t>	</a:t>
            </a:r>
            <a:r>
              <a:rPr lang="ko-KR" altLang="en-US" sz="700"/>
              <a:t>프로그램 </a:t>
            </a:r>
            <a:r>
              <a:rPr lang="ko-KR" altLang="en-US" sz="700" dirty="0"/>
              <a:t>등록 : </a:t>
            </a:r>
            <a:r>
              <a:rPr lang="ko-KR" altLang="en-US" sz="700" dirty="0" err="1"/>
              <a:t>모블로그</a:t>
            </a:r>
            <a:r>
              <a:rPr lang="ko-KR" altLang="en-US" sz="700" dirty="0"/>
              <a:t> (2003-01-11-3110)</a:t>
            </a:r>
          </a:p>
          <a:p>
            <a:pPr>
              <a:lnSpc>
                <a:spcPts val="850"/>
              </a:lnSpc>
            </a:pPr>
            <a:r>
              <a:rPr lang="en-US" altLang="ko-KR" sz="700" dirty="0"/>
              <a:t>	</a:t>
            </a:r>
            <a:r>
              <a:rPr lang="ko-KR" altLang="en-US" sz="700"/>
              <a:t>이벤트 </a:t>
            </a:r>
            <a:r>
              <a:rPr lang="ko-KR" altLang="en-US" sz="700" dirty="0"/>
              <a:t>경매 시스템 특허등록 특허 제0343921호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FEB</a:t>
            </a:r>
            <a:r>
              <a:rPr lang="en-US" altLang="ko-KR" sz="700" dirty="0"/>
              <a:t>	</a:t>
            </a:r>
            <a:r>
              <a:rPr lang="ko-KR" altLang="en-US" sz="700"/>
              <a:t>게임물제작업신고</a:t>
            </a:r>
            <a:endParaRPr lang="ko-KR" altLang="en-US" sz="700" dirty="0"/>
          </a:p>
          <a:p>
            <a:pPr>
              <a:lnSpc>
                <a:spcPts val="850"/>
              </a:lnSpc>
            </a:pPr>
            <a:r>
              <a:rPr lang="ko-KR" altLang="en-US" sz="700" dirty="0"/>
              <a:t>2001 SEP</a:t>
            </a:r>
            <a:r>
              <a:rPr lang="en-US" altLang="ko-KR" sz="700" dirty="0"/>
              <a:t>	</a:t>
            </a:r>
            <a:r>
              <a:rPr lang="ko-KR" altLang="en-US" sz="700"/>
              <a:t>신개념 </a:t>
            </a:r>
            <a:r>
              <a:rPr lang="ko-KR" altLang="en-US" sz="700" dirty="0"/>
              <a:t>Contents Solution[3 Happy(가칭)] 특허출원</a:t>
            </a:r>
          </a:p>
          <a:p>
            <a:pPr>
              <a:lnSpc>
                <a:spcPts val="850"/>
              </a:lnSpc>
            </a:pPr>
            <a:r>
              <a:rPr lang="en-US" altLang="ko-KR" sz="700" dirty="0"/>
              <a:t>	</a:t>
            </a:r>
            <a:r>
              <a:rPr lang="ko-KR" altLang="en-US" sz="700"/>
              <a:t>APR</a:t>
            </a:r>
            <a:r>
              <a:rPr lang="ko-KR" altLang="en-US" sz="700" dirty="0"/>
              <a:t>벤처기업인증, 기업부설연구소 설립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2000 JUL</a:t>
            </a:r>
            <a:r>
              <a:rPr lang="en-US" altLang="ko-KR" sz="700" dirty="0"/>
              <a:t>	</a:t>
            </a:r>
            <a:r>
              <a:rPr lang="ko-KR" altLang="en-US" sz="700"/>
              <a:t>나우온플레이닷컴 </a:t>
            </a:r>
            <a:r>
              <a:rPr lang="ko-KR" altLang="en-US" sz="700" dirty="0"/>
              <a:t>설립</a:t>
            </a:r>
          </a:p>
        </p:txBody>
      </p:sp>
      <p:sp>
        <p:nvSpPr>
          <p:cNvPr id="13" name="Rectangle 157"/>
          <p:cNvSpPr>
            <a:spLocks noChangeArrowheads="1"/>
          </p:cNvSpPr>
          <p:nvPr/>
        </p:nvSpPr>
        <p:spPr bwMode="auto">
          <a:xfrm>
            <a:off x="415925" y="892053"/>
            <a:ext cx="8376138" cy="66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프로젝트의 성공적 수행을 위하여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477" b="1">
                <a:solidFill>
                  <a:srgbClr val="000000"/>
                </a:solidFill>
                <a:ea typeface="맑은 고딕" pitchFamily="50" charset="-127"/>
              </a:rPr>
              <a:t>본 서비스에서 요구되는 기능에 특화된 전문개발기업 간 협력을 통하여 개발을 진행할 예정입니다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. </a:t>
            </a:r>
            <a:endParaRPr kumimoji="0" lang="ko-KR" altLang="en-US" sz="1477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39945" y="1611801"/>
            <a:ext cx="143501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defRPr/>
            </a:pP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협력개발사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6274" y="1909848"/>
            <a:ext cx="1461104" cy="9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289" y="1988840"/>
            <a:ext cx="1362237" cy="943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5560" y="2989969"/>
            <a:ext cx="1362237" cy="9430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044" y="2984215"/>
            <a:ext cx="1362237" cy="94308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5368" y="1988840"/>
            <a:ext cx="1362237" cy="943087"/>
          </a:xfrm>
          <a:prstGeom prst="rect">
            <a:avLst/>
          </a:prstGeom>
        </p:spPr>
      </p:pic>
      <p:pic>
        <p:nvPicPr>
          <p:cNvPr id="60" name="그림 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231" y="2845902"/>
            <a:ext cx="1266217" cy="10272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344488" y="4043508"/>
            <a:ext cx="4953000" cy="239059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850"/>
              </a:lnSpc>
            </a:pPr>
            <a:r>
              <a:rPr lang="ko-KR" altLang="en-US" sz="700" dirty="0"/>
              <a:t>2014 </a:t>
            </a:r>
            <a:r>
              <a:rPr lang="en-US" altLang="ko-KR" sz="700" dirty="0"/>
              <a:t>JUN	</a:t>
            </a:r>
            <a:r>
              <a:rPr lang="ko-KR" altLang="en-US" sz="700"/>
              <a:t>LG </a:t>
            </a:r>
            <a:r>
              <a:rPr lang="ko-KR" altLang="en-US" sz="700" dirty="0"/>
              <a:t>U+ 홈CCTV </a:t>
            </a:r>
            <a:r>
              <a:rPr lang="ko-KR" altLang="en-US" sz="700" dirty="0" err="1"/>
              <a:t>스트리밍</a:t>
            </a:r>
            <a:r>
              <a:rPr lang="ko-KR" altLang="en-US" sz="700" dirty="0"/>
              <a:t> </a:t>
            </a:r>
            <a:r>
              <a:rPr lang="ko-KR" altLang="en-US" sz="700" dirty="0" err="1"/>
              <a:t>뷰어</a:t>
            </a:r>
            <a:r>
              <a:rPr lang="ko-KR" altLang="en-US" sz="700" dirty="0"/>
              <a:t> 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</a:t>
            </a:r>
            <a:r>
              <a:rPr lang="en-US" altLang="ko-KR" sz="700" dirty="0"/>
              <a:t>FEB	</a:t>
            </a:r>
            <a:r>
              <a:rPr lang="ko-KR" altLang="en-US" sz="700">
                <a:solidFill>
                  <a:srgbClr val="C00000"/>
                </a:solidFill>
              </a:rPr>
              <a:t>SK </a:t>
            </a:r>
            <a:r>
              <a:rPr lang="ko-KR" altLang="en-US" sz="700" dirty="0">
                <a:solidFill>
                  <a:srgbClr val="C00000"/>
                </a:solidFill>
              </a:rPr>
              <a:t>Planet 통합CMS </a:t>
            </a:r>
            <a:r>
              <a:rPr lang="ko-KR" altLang="en-US" sz="700" dirty="0" err="1">
                <a:solidFill>
                  <a:srgbClr val="C00000"/>
                </a:solidFill>
              </a:rPr>
              <a:t>리팩토링</a:t>
            </a:r>
            <a:r>
              <a:rPr lang="ko-KR" altLang="en-US" sz="700" dirty="0">
                <a:solidFill>
                  <a:srgbClr val="C00000"/>
                </a:solidFill>
              </a:rPr>
              <a:t>/이북코믹, Hoppin/T-store </a:t>
            </a:r>
            <a:r>
              <a:rPr lang="ko-KR" altLang="en-US" sz="700">
                <a:solidFill>
                  <a:srgbClr val="C00000"/>
                </a:solidFill>
              </a:rPr>
              <a:t>서비스운영 </a:t>
            </a:r>
            <a:endParaRPr lang="en-US" altLang="ko-KR" sz="700" dirty="0">
              <a:solidFill>
                <a:srgbClr val="C00000"/>
              </a:solidFill>
            </a:endParaRPr>
          </a:p>
          <a:p>
            <a:pPr>
              <a:lnSpc>
                <a:spcPts val="850"/>
              </a:lnSpc>
            </a:pPr>
            <a:r>
              <a:rPr lang="ko-KR" altLang="en-US" sz="700" dirty="0"/>
              <a:t>2013 </a:t>
            </a:r>
            <a:r>
              <a:rPr lang="en-US" altLang="ko-KR" sz="700" dirty="0"/>
              <a:t>DEC	</a:t>
            </a:r>
            <a:r>
              <a:rPr lang="ko-KR" altLang="en-US" sz="700">
                <a:solidFill>
                  <a:srgbClr val="C00000"/>
                </a:solidFill>
              </a:rPr>
              <a:t>SKP </a:t>
            </a:r>
            <a:r>
              <a:rPr lang="ko-KR" altLang="en-US" sz="700" dirty="0">
                <a:solidFill>
                  <a:srgbClr val="C00000"/>
                </a:solidFill>
              </a:rPr>
              <a:t>캐시정액제 서비스 개발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</a:t>
            </a:r>
            <a:r>
              <a:rPr lang="en-US" altLang="ko-KR" sz="700" dirty="0"/>
              <a:t>NOV	</a:t>
            </a:r>
            <a:r>
              <a:rPr lang="ko-KR" altLang="en-US" sz="700"/>
              <a:t>삼성전자 </a:t>
            </a:r>
            <a:r>
              <a:rPr lang="ko-KR" altLang="en-US" sz="700" dirty="0"/>
              <a:t>CHS2.0 / CHP 개발 </a:t>
            </a:r>
            <a:r>
              <a:rPr lang="en-US" altLang="ko-KR" sz="700" dirty="0"/>
              <a:t>/</a:t>
            </a:r>
            <a:r>
              <a:rPr lang="ko-KR" altLang="en-US" sz="700"/>
              <a:t> </a:t>
            </a:r>
            <a:r>
              <a:rPr lang="ko-KR" altLang="en-US" sz="700" dirty="0"/>
              <a:t>Recommendation2.0 개발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</a:t>
            </a:r>
            <a:r>
              <a:rPr lang="en-US" altLang="ko-KR" sz="700" dirty="0"/>
              <a:t>OCT	</a:t>
            </a:r>
            <a:r>
              <a:rPr lang="ko-KR" altLang="en-US" sz="700">
                <a:solidFill>
                  <a:srgbClr val="C00000"/>
                </a:solidFill>
              </a:rPr>
              <a:t>SKP </a:t>
            </a:r>
            <a:r>
              <a:rPr lang="ko-KR" altLang="en-US" sz="700" dirty="0">
                <a:solidFill>
                  <a:srgbClr val="C00000"/>
                </a:solidFill>
              </a:rPr>
              <a:t>통합 CMS/</a:t>
            </a:r>
            <a:r>
              <a:rPr lang="ko-KR" altLang="en-US" sz="700" dirty="0" err="1">
                <a:solidFill>
                  <a:srgbClr val="C00000"/>
                </a:solidFill>
              </a:rPr>
              <a:t>리팩토링</a:t>
            </a:r>
            <a:r>
              <a:rPr lang="ko-KR" altLang="en-US" sz="700" dirty="0">
                <a:solidFill>
                  <a:srgbClr val="C00000"/>
                </a:solidFill>
              </a:rPr>
              <a:t>, SKP Hoppin 운영/개발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2012 </a:t>
            </a:r>
            <a:r>
              <a:rPr lang="en-US" altLang="ko-KR" sz="700" dirty="0"/>
              <a:t>OCT	</a:t>
            </a:r>
            <a:r>
              <a:rPr lang="ko-KR" altLang="en-US" sz="700"/>
              <a:t>삼성전자 </a:t>
            </a:r>
            <a:r>
              <a:rPr lang="ko-KR" altLang="en-US" sz="700" dirty="0"/>
              <a:t>ChatON LIVE </a:t>
            </a:r>
            <a:r>
              <a:rPr lang="ko-KR" altLang="en-US" sz="700"/>
              <a:t>Portal 개발 </a:t>
            </a:r>
            <a:r>
              <a:rPr lang="en-US" altLang="ko-KR" sz="700" dirty="0"/>
              <a:t>/</a:t>
            </a:r>
            <a:r>
              <a:rPr lang="ko-KR" altLang="en-US" sz="700"/>
              <a:t> </a:t>
            </a:r>
            <a:r>
              <a:rPr lang="ko-KR" altLang="en-US" sz="700" dirty="0"/>
              <a:t>ChatON </a:t>
            </a:r>
            <a:r>
              <a:rPr lang="ko-KR" altLang="en-US" sz="700" dirty="0" err="1"/>
              <a:t>콘텐츠</a:t>
            </a:r>
            <a:r>
              <a:rPr lang="ko-KR" altLang="en-US" sz="700" dirty="0"/>
              <a:t> 플랫폼 구축 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</a:t>
            </a:r>
            <a:r>
              <a:rPr lang="en-US" altLang="ko-KR" sz="700" dirty="0"/>
              <a:t>APR	</a:t>
            </a:r>
            <a:r>
              <a:rPr lang="ko-KR" altLang="en-US" sz="700"/>
              <a:t>삼성전자 </a:t>
            </a:r>
            <a:r>
              <a:rPr lang="ko-KR" altLang="en-US" sz="700" dirty="0"/>
              <a:t>S</a:t>
            </a:r>
            <a:r>
              <a:rPr lang="ko-KR" altLang="en-US" sz="700" dirty="0" err="1"/>
              <a:t>클라우드</a:t>
            </a:r>
            <a:r>
              <a:rPr lang="ko-KR" altLang="en-US" sz="700" dirty="0"/>
              <a:t> 스토리지 플랫폼 구축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2011 </a:t>
            </a:r>
            <a:r>
              <a:rPr lang="en-US" altLang="ko-KR" sz="700" dirty="0"/>
              <a:t>DEC	</a:t>
            </a:r>
            <a:r>
              <a:rPr lang="ko-KR" altLang="en-US" sz="700">
                <a:solidFill>
                  <a:srgbClr val="C00000"/>
                </a:solidFill>
              </a:rPr>
              <a:t>SK </a:t>
            </a:r>
            <a:r>
              <a:rPr lang="ko-KR" altLang="en-US" sz="700" dirty="0">
                <a:solidFill>
                  <a:srgbClr val="C00000"/>
                </a:solidFill>
              </a:rPr>
              <a:t>Planet </a:t>
            </a:r>
            <a:r>
              <a:rPr lang="ko-KR" altLang="en-US" sz="700" dirty="0" err="1">
                <a:solidFill>
                  <a:srgbClr val="C00000"/>
                </a:solidFill>
              </a:rPr>
              <a:t>인코딩</a:t>
            </a:r>
            <a:r>
              <a:rPr lang="ko-KR" altLang="en-US" sz="700" dirty="0">
                <a:solidFill>
                  <a:srgbClr val="C00000"/>
                </a:solidFill>
              </a:rPr>
              <a:t> 자동화 개발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</a:t>
            </a:r>
            <a:r>
              <a:rPr lang="en-US" altLang="ko-KR" sz="700" dirty="0"/>
              <a:t>OCT	</a:t>
            </a:r>
            <a:r>
              <a:rPr lang="ko-KR" altLang="en-US" sz="700">
                <a:solidFill>
                  <a:srgbClr val="C00000"/>
                </a:solidFill>
              </a:rPr>
              <a:t>SK </a:t>
            </a:r>
            <a:r>
              <a:rPr lang="ko-KR" altLang="en-US" sz="700" dirty="0">
                <a:solidFill>
                  <a:srgbClr val="C00000"/>
                </a:solidFill>
              </a:rPr>
              <a:t>Planet T-Store Global Portal </a:t>
            </a:r>
            <a:r>
              <a:rPr lang="en-US" altLang="ko-KR" sz="700" dirty="0">
                <a:solidFill>
                  <a:srgbClr val="C00000"/>
                </a:solidFill>
              </a:rPr>
              <a:t>/</a:t>
            </a:r>
            <a:r>
              <a:rPr lang="ko-KR" altLang="en-US" sz="700">
                <a:solidFill>
                  <a:srgbClr val="C00000"/>
                </a:solidFill>
              </a:rPr>
              <a:t> </a:t>
            </a:r>
            <a:r>
              <a:rPr lang="ko-KR" altLang="en-US" sz="700" dirty="0">
                <a:solidFill>
                  <a:srgbClr val="C00000"/>
                </a:solidFill>
              </a:rPr>
              <a:t>통합메타 개발 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</a:t>
            </a:r>
            <a:r>
              <a:rPr lang="en-US" altLang="ko-KR" sz="700" dirty="0"/>
              <a:t>AUG	</a:t>
            </a:r>
            <a:r>
              <a:rPr lang="ko-KR" altLang="en-US" sz="700">
                <a:solidFill>
                  <a:srgbClr val="C00000"/>
                </a:solidFill>
              </a:rPr>
              <a:t>SK </a:t>
            </a:r>
            <a:r>
              <a:rPr lang="ko-KR" altLang="en-US" sz="700" dirty="0">
                <a:solidFill>
                  <a:srgbClr val="C00000"/>
                </a:solidFill>
              </a:rPr>
              <a:t>Telecom PA (Personal Assistant; 개인화) 개발 </a:t>
            </a:r>
          </a:p>
          <a:p>
            <a:pPr>
              <a:lnSpc>
                <a:spcPts val="850"/>
              </a:lnSpc>
            </a:pPr>
            <a:r>
              <a:rPr lang="en-US" altLang="ko-KR" sz="700" dirty="0"/>
              <a:t>       MAY	</a:t>
            </a:r>
            <a:r>
              <a:rPr lang="ko-KR" altLang="en-US" sz="700"/>
              <a:t>벤처기업인증, 중소기업기술혁신기업 (</a:t>
            </a:r>
            <a:r>
              <a:rPr lang="ko-KR" altLang="en-US" sz="700" dirty="0" err="1"/>
              <a:t>이노비즈기업</a:t>
            </a:r>
            <a:r>
              <a:rPr lang="ko-KR" altLang="en-US" sz="700" dirty="0"/>
              <a:t>)인증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2010 </a:t>
            </a:r>
            <a:r>
              <a:rPr lang="en-US" altLang="ko-KR" sz="700" dirty="0"/>
              <a:t>SEP	</a:t>
            </a:r>
            <a:r>
              <a:rPr lang="ko-KR" altLang="en-US" sz="700">
                <a:solidFill>
                  <a:srgbClr val="C00000"/>
                </a:solidFill>
              </a:rPr>
              <a:t>SK </a:t>
            </a:r>
            <a:r>
              <a:rPr lang="ko-KR" altLang="en-US" sz="700" dirty="0">
                <a:solidFill>
                  <a:srgbClr val="C00000"/>
                </a:solidFill>
              </a:rPr>
              <a:t>Telecom Personal Media Portal CMS/DFS 개발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</a:t>
            </a:r>
            <a:r>
              <a:rPr lang="en-US" altLang="ko-KR" sz="700" dirty="0"/>
              <a:t>MAY	</a:t>
            </a:r>
            <a:r>
              <a:rPr lang="ko-KR" altLang="en-US" sz="700">
                <a:solidFill>
                  <a:srgbClr val="C00000"/>
                </a:solidFill>
              </a:rPr>
              <a:t>SK </a:t>
            </a:r>
            <a:r>
              <a:rPr lang="ko-KR" altLang="en-US" sz="700" dirty="0">
                <a:solidFill>
                  <a:srgbClr val="C00000"/>
                </a:solidFill>
              </a:rPr>
              <a:t>Telecom </a:t>
            </a:r>
            <a:r>
              <a:rPr lang="ko-KR" altLang="en-US" sz="700">
                <a:solidFill>
                  <a:srgbClr val="C00000"/>
                </a:solidFill>
              </a:rPr>
              <a:t>PE 개발 </a:t>
            </a:r>
            <a:r>
              <a:rPr lang="en-US" altLang="ko-KR" sz="700" dirty="0">
                <a:solidFill>
                  <a:srgbClr val="C00000"/>
                </a:solidFill>
              </a:rPr>
              <a:t>/ </a:t>
            </a:r>
            <a:r>
              <a:rPr lang="ko-KR" altLang="en-US" sz="700">
                <a:solidFill>
                  <a:srgbClr val="C00000"/>
                </a:solidFill>
              </a:rPr>
              <a:t>분산파일 </a:t>
            </a:r>
            <a:r>
              <a:rPr lang="ko-KR" altLang="en-US" sz="700" dirty="0">
                <a:solidFill>
                  <a:srgbClr val="C00000"/>
                </a:solidFill>
              </a:rPr>
              <a:t>시스템 (Mogile FS) PoC 구축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2009 </a:t>
            </a:r>
            <a:r>
              <a:rPr lang="en-US" altLang="ko-KR" sz="700" dirty="0"/>
              <a:t>MAY	</a:t>
            </a:r>
            <a:r>
              <a:rPr lang="ko-KR" altLang="en-US" sz="700"/>
              <a:t>벤처기업 </a:t>
            </a:r>
            <a:r>
              <a:rPr lang="ko-KR" altLang="en-US" sz="700" dirty="0"/>
              <a:t>인증 (기술신용보증기금)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</a:t>
            </a:r>
            <a:r>
              <a:rPr lang="en-US" altLang="ko-KR" sz="700" dirty="0"/>
              <a:t>FEB	</a:t>
            </a:r>
            <a:r>
              <a:rPr lang="ko-KR" altLang="en-US" sz="700">
                <a:solidFill>
                  <a:srgbClr val="C00000"/>
                </a:solidFill>
              </a:rPr>
              <a:t>SK </a:t>
            </a:r>
            <a:r>
              <a:rPr lang="ko-KR" altLang="en-US" sz="700" dirty="0">
                <a:solidFill>
                  <a:srgbClr val="C00000"/>
                </a:solidFill>
              </a:rPr>
              <a:t>Telecom Personal Media Portal 구축 CMS 개발계약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2008 </a:t>
            </a:r>
            <a:r>
              <a:rPr lang="en-US" altLang="ko-KR" sz="700" dirty="0"/>
              <a:t>OCT	</a:t>
            </a:r>
            <a:r>
              <a:rPr lang="ko-KR" altLang="en-US" sz="700"/>
              <a:t>삼성전자 </a:t>
            </a:r>
            <a:r>
              <a:rPr lang="ko-KR" altLang="en-US" sz="700" dirty="0"/>
              <a:t>Open Service Portal(바다)  </a:t>
            </a:r>
            <a:r>
              <a:rPr lang="ko-KR" altLang="en-US" sz="700"/>
              <a:t>구축 </a:t>
            </a:r>
            <a:r>
              <a:rPr lang="en-US" altLang="ko-KR" sz="700" dirty="0"/>
              <a:t>/ </a:t>
            </a:r>
            <a:r>
              <a:rPr lang="ko-KR" altLang="en-US" sz="700"/>
              <a:t>CMS </a:t>
            </a:r>
            <a:r>
              <a:rPr lang="ko-KR" altLang="en-US" sz="700" dirty="0"/>
              <a:t>공급계약</a:t>
            </a:r>
          </a:p>
          <a:p>
            <a:pPr>
              <a:lnSpc>
                <a:spcPts val="850"/>
              </a:lnSpc>
            </a:pPr>
            <a:r>
              <a:rPr lang="en-US" altLang="ko-KR" sz="700" dirty="0"/>
              <a:t>       MAY	</a:t>
            </a:r>
            <a:r>
              <a:rPr lang="ko-KR" altLang="en-US" sz="700">
                <a:solidFill>
                  <a:srgbClr val="C00000"/>
                </a:solidFill>
              </a:rPr>
              <a:t>SKT </a:t>
            </a:r>
            <a:r>
              <a:rPr lang="ko-KR" altLang="en-US" sz="700" dirty="0">
                <a:solidFill>
                  <a:srgbClr val="C00000"/>
                </a:solidFill>
              </a:rPr>
              <a:t>China 베이징 올림픽 24시 Web Portal 공급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2007 </a:t>
            </a:r>
            <a:r>
              <a:rPr lang="en-US" altLang="ko-KR" sz="700" dirty="0"/>
              <a:t>DEC	</a:t>
            </a:r>
            <a:r>
              <a:rPr lang="ko-KR" altLang="en-US" sz="700">
                <a:solidFill>
                  <a:srgbClr val="C00000"/>
                </a:solidFill>
              </a:rPr>
              <a:t>SKT </a:t>
            </a:r>
            <a:r>
              <a:rPr lang="ko-KR" altLang="en-US" sz="700" dirty="0">
                <a:solidFill>
                  <a:srgbClr val="C00000"/>
                </a:solidFill>
              </a:rPr>
              <a:t>BMA Travel Portal 구축 컨설팅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</a:t>
            </a:r>
            <a:r>
              <a:rPr lang="en-US" altLang="ko-KR" sz="700" dirty="0"/>
              <a:t>AUG	</a:t>
            </a:r>
            <a:r>
              <a:rPr lang="ko-KR" altLang="en-US" sz="700">
                <a:solidFill>
                  <a:srgbClr val="C00000"/>
                </a:solidFill>
              </a:rPr>
              <a:t>SKT </a:t>
            </a:r>
            <a:r>
              <a:rPr lang="ko-KR" altLang="en-US" sz="700" dirty="0">
                <a:solidFill>
                  <a:srgbClr val="C00000"/>
                </a:solidFill>
              </a:rPr>
              <a:t>Infra Portal Innovation 컨설팅</a:t>
            </a:r>
          </a:p>
          <a:p>
            <a:pPr>
              <a:lnSpc>
                <a:spcPts val="850"/>
              </a:lnSpc>
            </a:pPr>
            <a:r>
              <a:rPr lang="ko-KR" altLang="en-US" sz="700" dirty="0"/>
              <a:t>       </a:t>
            </a:r>
            <a:r>
              <a:rPr lang="en-US" altLang="ko-KR" sz="700" dirty="0"/>
              <a:t>JUL	</a:t>
            </a:r>
            <a:r>
              <a:rPr lang="ko-KR" altLang="en-US" sz="700"/>
              <a:t>주식회사 </a:t>
            </a:r>
            <a:r>
              <a:rPr lang="ko-KR" altLang="en-US" sz="700" dirty="0" err="1"/>
              <a:t>엠앤엘솔루션</a:t>
            </a:r>
            <a:r>
              <a:rPr lang="ko-KR" altLang="en-US" sz="700" dirty="0"/>
              <a:t>(MNL Solution co., Ltd) 설립</a:t>
            </a:r>
          </a:p>
        </p:txBody>
      </p:sp>
      <p:pic>
        <p:nvPicPr>
          <p:cNvPr id="62" name="Picture 2" descr="http://kscom.kr/xe/files/attach/images/184/675/037/e048f093c597737dbe60ace36ba110b3.pn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6946" y="3109128"/>
            <a:ext cx="684309" cy="6828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그림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8413" y="2984215"/>
            <a:ext cx="730462" cy="8077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43376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79600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5. </a:t>
            </a:r>
            <a:r>
              <a:rPr lang="ko-KR" altLang="en-US" sz="1800">
                <a:solidFill>
                  <a:schemeClr val="tx1"/>
                </a:solidFill>
              </a:rPr>
              <a:t>투입 인력 </a:t>
            </a:r>
            <a:r>
              <a:rPr lang="en-US" altLang="ko-KR" sz="1800" dirty="0">
                <a:solidFill>
                  <a:schemeClr val="tx1"/>
                </a:solidFill>
              </a:rPr>
              <a:t>&gt; 5.1 </a:t>
            </a:r>
            <a:r>
              <a:rPr lang="ko-KR" altLang="en-US" sz="1800">
                <a:solidFill>
                  <a:schemeClr val="tx1"/>
                </a:solidFill>
              </a:rPr>
              <a:t>주요 투입 인력 상세 프로파일</a:t>
            </a:r>
            <a:r>
              <a:rPr lang="en-US" altLang="ko-KR" sz="1800" dirty="0">
                <a:solidFill>
                  <a:schemeClr val="tx1"/>
                </a:solidFill>
              </a:rPr>
              <a:t>(5/9)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15925" y="764704"/>
          <a:ext cx="9074152" cy="1152000"/>
        </p:xfrm>
        <a:graphic>
          <a:graphicData uri="http://schemas.openxmlformats.org/drawingml/2006/table">
            <a:tbl>
              <a:tblPr/>
              <a:tblGrid>
                <a:gridCol w="113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최원주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소속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엠앤엘솔루션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연령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부경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대학교 기계공학과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전공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해당분야 근무경력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자격증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정보처리기사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(‘2002.08)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 사업 참여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Interface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 참여 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참여율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100%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5925" y="2060976"/>
          <a:ext cx="9074152" cy="4032000"/>
        </p:xfrm>
        <a:graphic>
          <a:graphicData uri="http://schemas.openxmlformats.org/drawingml/2006/table">
            <a:tbl>
              <a:tblPr/>
              <a:tblGrid>
                <a:gridCol w="226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ChatON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Live Platform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13.05 ~ 14.06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SEC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 store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CMS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12.07 ~ 13.04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ChatON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Live Platform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12.04 ~ 12.07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SEC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hoppin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10.04 ~ 12.04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CMS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 u-City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Pkg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2.0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09.11 ~ 10.01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 Renovation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09.08 ~ 09.09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u-VLS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09.03 ~ 09.05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질병관리 시스템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09.01 ~ 09.04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질병관리본부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 u-City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Pkg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1.0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08.07 ~ 08.12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ILog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및 콩나물 맵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Roaming Portal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07.05 ~ 08.06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RFID &amp; NFC Common Platform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06.08 ~ 07.04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S-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fone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Web Portal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06.05 ~ 07.07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8504" y="6093296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※ 2006</a:t>
            </a:r>
            <a:r>
              <a:rPr lang="ko-KR" altLang="en-US">
                <a:latin typeface="+mn-ea"/>
                <a:ea typeface="+mn-ea"/>
              </a:rPr>
              <a:t>년 이전의 경력 생략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974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264696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5. </a:t>
            </a:r>
            <a:r>
              <a:rPr lang="ko-KR" altLang="en-US" sz="1800">
                <a:solidFill>
                  <a:schemeClr val="tx1"/>
                </a:solidFill>
              </a:rPr>
              <a:t>투입 인력 </a:t>
            </a:r>
            <a:r>
              <a:rPr lang="en-US" altLang="ko-KR" sz="1800" dirty="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5.1</a:t>
            </a:r>
            <a:r>
              <a:rPr lang="ko-KR" altLang="en-US" sz="1800"/>
              <a:t> </a:t>
            </a:r>
            <a:r>
              <a:rPr lang="ko-KR" altLang="en-US" sz="1800">
                <a:solidFill>
                  <a:schemeClr val="tx1"/>
                </a:solidFill>
              </a:rPr>
              <a:t>주요 투입 인력 상세 프로파일</a:t>
            </a:r>
            <a:r>
              <a:rPr lang="en-US" altLang="ko-KR" sz="1800" dirty="0">
                <a:solidFill>
                  <a:schemeClr val="tx1"/>
                </a:solidFill>
              </a:rPr>
              <a:t>(6/9)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15925" y="764704"/>
          <a:ext cx="9074152" cy="1152000"/>
        </p:xfrm>
        <a:graphic>
          <a:graphicData uri="http://schemas.openxmlformats.org/drawingml/2006/table">
            <a:tbl>
              <a:tblPr/>
              <a:tblGrid>
                <a:gridCol w="113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정진용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소속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엠앤엘솔루션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연령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44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ESMOD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디자인전공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해당분야 근무경력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자격증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 사업 참여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 참여 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참여율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75%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5925" y="2060976"/>
          <a:ext cx="9074152" cy="4136752"/>
        </p:xfrm>
        <a:graphic>
          <a:graphicData uri="http://schemas.openxmlformats.org/drawingml/2006/table">
            <a:tbl>
              <a:tblPr/>
              <a:tblGrid>
                <a:gridCol w="226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ChatON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Live 2.0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13.07 ~ 14.06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㈜삼성전자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/MSC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UI~UX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개선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서비스고도화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ChatON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Shop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고도화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14.01 ~ 14.02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기획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디자인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PM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㈜삼성전자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/MSC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Shop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고도화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Always CHP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13.11 ~ 14.01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㈜삼성전자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/MSC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Big data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위치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기반의 추천서비스 구축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ChatON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 Game(SDK)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구축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13.07 ~ 13.10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㈜삼성전자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/MSC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Mobile game platform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ChatON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Live 1.0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12.12 ~ 13.06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PL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㈜삼성전자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/MSC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고도화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이동통신사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IT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 제안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12.02 ~ 12.08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IST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이동통신사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IT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 기획 및 제안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이동통신사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IT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시스템 제안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11.05 ~ 12.02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PM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KMI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4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이동통신사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IT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시스템 기획 및 제안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Social shopping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솔루션 구축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10.04 ~ 11.03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㈜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SC company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소셜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쇼핑 솔루션 구축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글로벌 마켓 솔루션 구축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09.10 ~ 10.03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㈜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월드게이트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글로벌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마켓플레이스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@file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07.11 ~ 09.10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아트미디어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자료실 서비스 기획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제휴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Premium tailored union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04.12 ~ 07.03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PM</a:t>
                      </a: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CJ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홈쇼핑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CJ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홍쇼핑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4378" marR="84378" marT="42218" marB="42218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8504" y="6176337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※ 2004</a:t>
            </a:r>
            <a:r>
              <a:rPr lang="ko-KR" altLang="en-US">
                <a:latin typeface="+mn-ea"/>
                <a:ea typeface="+mn-ea"/>
              </a:rPr>
              <a:t>년 이전의 경력 생략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738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15925" y="764704"/>
          <a:ext cx="9074152" cy="1152000"/>
        </p:xfrm>
        <a:graphic>
          <a:graphicData uri="http://schemas.openxmlformats.org/drawingml/2006/table">
            <a:tbl>
              <a:tblPr/>
              <a:tblGrid>
                <a:gridCol w="113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백현일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소속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엠앤엘솔루션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연령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41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단국대학교 환경자원경제학과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전공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해당분야 근무경력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자격증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 사업 참여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 참여 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참여율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50%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5925" y="2060976"/>
          <a:ext cx="9074152" cy="3456000"/>
        </p:xfrm>
        <a:graphic>
          <a:graphicData uri="http://schemas.openxmlformats.org/drawingml/2006/table">
            <a:tbl>
              <a:tblPr/>
              <a:tblGrid>
                <a:gridCol w="2268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49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제안 업무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14.05 ~ 14.09    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엠엔엘솔루션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그린영수증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/ O2O 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Always CHP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14.01 ~ 14.04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삼성전자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Admin Site UI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HD Decoder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관련 상품 기획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11.02 ~ 13.12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데일리카트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개발 기획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UI, UX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SNS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쇼핑 앱 서비스 기획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10.03 ~ 11.01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에스씨컴퍼니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Commerce 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UI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Bluetooth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Application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09.02 ~ 10.02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유니즈커머스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 / Mobile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응용 프로그램 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Mobile Application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08.02 ~ 09.01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 팬택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Mobile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Application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기획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(WIPI)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3G /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Wibro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Application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06.11 ~ 07.12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Wibro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/ HSDPA MODEM  Application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제안 작업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VOD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사이트 기획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03.07 ~ 06.10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기획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SBS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SBS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프로덕션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VOD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사이트 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컨텐츠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사이트 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02.11 ~ 03.04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조이링크코리아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이동통신사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SMS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상품 사이트 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쇼핑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사이트 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00.10 ~ 02.10 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위캔미디어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B2B, B2C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쇼핑 사이트 운영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264696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5. </a:t>
            </a:r>
            <a:r>
              <a:rPr lang="ko-KR" altLang="en-US" sz="1800">
                <a:solidFill>
                  <a:schemeClr val="tx1"/>
                </a:solidFill>
              </a:rPr>
              <a:t>투입 인력 </a:t>
            </a:r>
            <a:r>
              <a:rPr lang="en-US" altLang="ko-KR" sz="1800" dirty="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5.1</a:t>
            </a:r>
            <a:r>
              <a:rPr lang="ko-KR" altLang="en-US" sz="1800"/>
              <a:t> </a:t>
            </a:r>
            <a:r>
              <a:rPr lang="ko-KR" altLang="en-US" sz="1800">
                <a:solidFill>
                  <a:schemeClr val="tx1"/>
                </a:solidFill>
              </a:rPr>
              <a:t>주요 투입 인력 상세 프로파일</a:t>
            </a:r>
            <a:r>
              <a:rPr lang="en-US" altLang="ko-KR" sz="1800" dirty="0">
                <a:solidFill>
                  <a:schemeClr val="tx1"/>
                </a:solidFill>
              </a:rPr>
              <a:t>(7/9)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0361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375057"/>
              </p:ext>
            </p:extLst>
          </p:nvPr>
        </p:nvGraphicFramePr>
        <p:xfrm>
          <a:off x="415925" y="764704"/>
          <a:ext cx="9074152" cy="1152000"/>
        </p:xfrm>
        <a:graphic>
          <a:graphicData uri="http://schemas.openxmlformats.org/drawingml/2006/table">
            <a:tbl>
              <a:tblPr/>
              <a:tblGrid>
                <a:gridCol w="113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이희성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소속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나우온플레이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연령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청주대학교 산업디자인 전공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해당분야 근무경력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자격증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 사업 참여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 참여 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참여율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75%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442366"/>
              </p:ext>
            </p:extLst>
          </p:nvPr>
        </p:nvGraphicFramePr>
        <p:xfrm>
          <a:off x="415925" y="2060976"/>
          <a:ext cx="9071492" cy="3966976"/>
        </p:xfrm>
        <a:graphic>
          <a:graphicData uri="http://schemas.openxmlformats.org/drawingml/2006/table">
            <a:tbl>
              <a:tblPr/>
              <a:tblGrid>
                <a:gridCol w="2262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2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신세계 면세점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14.01 ~ 14.03    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이벤트 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신세계 조선호텔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하유미팩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쇼핑몰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13.10 ~ 13.11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제국그룹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해피포인트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태블릿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APP</a:t>
                      </a:r>
                      <a:endParaRPr kumimoji="1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13.08 ~ 13.08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UI </a:t>
                      </a:r>
                      <a:r>
                        <a:rPr kumimoji="1" lang="ko-KR" altLang="en-US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디자인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홍인인터네날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피닉스다트 글로벌 서비스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13.06 ~ 13.07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SBS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윤익 이미지 인터넷 서비스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13.03 ~ 13.07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윤익주식회사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SBS SOTY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12.09 ~ 12.09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웹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현대자동차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AVA APP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12.07 ~ 12.07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APP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디자인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청와대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52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개부처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SNS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12.05 ~ 12.06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청와대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 T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스토어 통합검진 시스템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12.04 ~ 12.05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전체 디자인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1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19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19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264696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5. </a:t>
            </a:r>
            <a:r>
              <a:rPr lang="ko-KR" altLang="en-US" sz="1800">
                <a:solidFill>
                  <a:schemeClr val="tx1"/>
                </a:solidFill>
              </a:rPr>
              <a:t>투입 인력 </a:t>
            </a:r>
            <a:r>
              <a:rPr lang="en-US" altLang="ko-KR" sz="1800" dirty="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5.1</a:t>
            </a:r>
            <a:r>
              <a:rPr lang="ko-KR" altLang="en-US" sz="1800"/>
              <a:t> </a:t>
            </a:r>
            <a:r>
              <a:rPr lang="ko-KR" altLang="en-US" sz="1800">
                <a:solidFill>
                  <a:schemeClr val="tx1"/>
                </a:solidFill>
              </a:rPr>
              <a:t>주요 투입 인력 상세 프로파일</a:t>
            </a:r>
            <a:r>
              <a:rPr lang="en-US" altLang="ko-KR" sz="1800" dirty="0">
                <a:solidFill>
                  <a:schemeClr val="tx1"/>
                </a:solidFill>
              </a:rPr>
              <a:t>(8/9)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9803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7587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880998"/>
              </p:ext>
            </p:extLst>
          </p:nvPr>
        </p:nvGraphicFramePr>
        <p:xfrm>
          <a:off x="415925" y="764704"/>
          <a:ext cx="9074152" cy="1152000"/>
        </p:xfrm>
        <a:graphic>
          <a:graphicData uri="http://schemas.openxmlformats.org/drawingml/2006/table">
            <a:tbl>
              <a:tblPr/>
              <a:tblGrid>
                <a:gridCol w="1134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342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원종훈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소속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나우온플레이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직책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연령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38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학력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관동대학교 교통공학 전공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해당분야 근무경력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건국대학교 대학원 광고홍보 전공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자격증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본 사업 참여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 참여 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참여율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50%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735614"/>
              </p:ext>
            </p:extLst>
          </p:nvPr>
        </p:nvGraphicFramePr>
        <p:xfrm>
          <a:off x="415925" y="2060976"/>
          <a:ext cx="9071492" cy="3966976"/>
        </p:xfrm>
        <a:graphic>
          <a:graphicData uri="http://schemas.openxmlformats.org/drawingml/2006/table">
            <a:tbl>
              <a:tblPr/>
              <a:tblGrid>
                <a:gridCol w="2262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2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0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경력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사업명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참여기간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담당 업무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발주처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신세계 인터넷 면세점 중문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14.04 ~ 14.07    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메인 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신세계 조선호텔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베니키아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예약시스템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리뉴얼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13.12 ~ 14.02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메인 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한국관광공사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피닉스다트 글로벌 서비스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13.07 ~ 13.10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홍인터네셔날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윤익 이미지 인터넷 서비스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13.03 ~ 13.07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UI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윤익주식회사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R&amp;D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센터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Concept Movie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12.12 ~ 13.01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CJ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삼성닷컴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12.08 ~ 12.12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제일기획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RCS for Android &amp; </a:t>
                      </a:r>
                      <a:r>
                        <a:rPr kumimoji="1" lang="en-US" altLang="ko-KR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12.02 ~ 12.06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디자인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SKT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1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19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19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264696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5. </a:t>
            </a:r>
            <a:r>
              <a:rPr lang="ko-KR" altLang="en-US" sz="1800">
                <a:solidFill>
                  <a:schemeClr val="tx1"/>
                </a:solidFill>
              </a:rPr>
              <a:t>투입 인력 </a:t>
            </a:r>
            <a:r>
              <a:rPr lang="en-US" altLang="ko-KR" sz="1800" dirty="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5.1</a:t>
            </a:r>
            <a:r>
              <a:rPr lang="ko-KR" altLang="en-US" sz="1800"/>
              <a:t> </a:t>
            </a:r>
            <a:r>
              <a:rPr lang="ko-KR" altLang="en-US" sz="1800">
                <a:solidFill>
                  <a:schemeClr val="tx1"/>
                </a:solidFill>
              </a:rPr>
              <a:t>주요 투입 인력 상세 프로파일</a:t>
            </a:r>
            <a:r>
              <a:rPr lang="en-US" altLang="ko-KR" sz="1800" dirty="0">
                <a:solidFill>
                  <a:schemeClr val="tx1"/>
                </a:solidFill>
              </a:rPr>
              <a:t>(9/9)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969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본 프로젝트를 위한 유지보수는 무상 하자보수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유상 유지보수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추가 계약부분의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3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개 영역으로 구분됩니다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6. </a:t>
            </a: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유지보수</a:t>
            </a: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(1/2)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38"/>
          <p:cNvSpPr>
            <a:spLocks noChangeArrowheads="1"/>
          </p:cNvSpPr>
          <p:nvPr/>
        </p:nvSpPr>
        <p:spPr bwMode="auto">
          <a:xfrm>
            <a:off x="776536" y="2304231"/>
            <a:ext cx="1728000" cy="980752"/>
          </a:xfrm>
          <a:prstGeom prst="roundRect">
            <a:avLst>
              <a:gd name="adj" fmla="val 7739"/>
            </a:avLst>
          </a:prstGeom>
          <a:solidFill>
            <a:srgbClr val="9B9B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rIns="7200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1600" b="1" dirty="0">
                <a:solidFill>
                  <a:schemeClr val="bg1"/>
                </a:solidFill>
              </a:rPr>
              <a:t>무상 하자보수</a:t>
            </a:r>
          </a:p>
        </p:txBody>
      </p:sp>
      <p:sp>
        <p:nvSpPr>
          <p:cNvPr id="8" name="모서리가 둥근 직사각형 220"/>
          <p:cNvSpPr>
            <a:spLocks noChangeArrowheads="1"/>
          </p:cNvSpPr>
          <p:nvPr/>
        </p:nvSpPr>
        <p:spPr bwMode="auto">
          <a:xfrm>
            <a:off x="2706048" y="2303436"/>
            <a:ext cx="6444000" cy="981547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Futura Md" pitchFamily="34" charset="0"/>
              </a:rPr>
              <a:t>납품된 소프트웨어 및 하드웨어에서 무상하자보수 기간 내 발견된 결함 수정</a:t>
            </a:r>
            <a:endParaRPr lang="en-US" altLang="ko-KR" dirty="0">
              <a:solidFill>
                <a:srgbClr val="000000"/>
              </a:solidFill>
              <a:latin typeface="Futura Md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Futura Md" pitchFamily="34" charset="0"/>
              </a:rPr>
              <a:t>상세설계에 반영된 요구사항이 충족되지 않았을 경우의 보완</a:t>
            </a:r>
            <a:endParaRPr lang="en-US" altLang="ko-KR" dirty="0">
              <a:solidFill>
                <a:srgbClr val="000000"/>
              </a:solidFill>
              <a:latin typeface="Futura Md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Futura Md" pitchFamily="34" charset="0"/>
            </a:endParaRPr>
          </a:p>
          <a:p>
            <a:pPr eaLnBrk="1" hangingPunct="1"/>
            <a:r>
              <a:rPr lang="en-US" altLang="ko-KR" dirty="0">
                <a:solidFill>
                  <a:srgbClr val="000000"/>
                </a:solidFill>
                <a:latin typeface="Futura Md" pitchFamily="34" charset="0"/>
              </a:rPr>
              <a:t>※  </a:t>
            </a:r>
            <a:r>
              <a:rPr lang="ko-KR" altLang="ko-KR">
                <a:solidFill>
                  <a:srgbClr val="000000"/>
                </a:solidFill>
                <a:latin typeface="Futura Md" pitchFamily="34" charset="0"/>
              </a:rPr>
              <a:t>사용자의 </a:t>
            </a:r>
            <a:r>
              <a:rPr lang="ko-KR" altLang="ko-KR" dirty="0">
                <a:solidFill>
                  <a:srgbClr val="000000"/>
                </a:solidFill>
                <a:latin typeface="Futura Md" pitchFamily="34" charset="0"/>
              </a:rPr>
              <a:t>고의/과실 및 천재지변에 의한 하자사항 제외</a:t>
            </a:r>
            <a:endParaRPr lang="en-US" altLang="ko-KR" dirty="0">
              <a:solidFill>
                <a:srgbClr val="000000"/>
              </a:solidFill>
              <a:latin typeface="Futura Md" pitchFamily="34" charset="0"/>
            </a:endParaRPr>
          </a:p>
          <a:p>
            <a:pPr eaLnBrk="1" hangingPunct="1"/>
            <a:r>
              <a:rPr lang="en-US" altLang="ko-KR" dirty="0">
                <a:solidFill>
                  <a:srgbClr val="000000"/>
                </a:solidFill>
                <a:latin typeface="Futura Md" pitchFamily="34" charset="0"/>
              </a:rPr>
              <a:t>※  </a:t>
            </a:r>
            <a:r>
              <a:rPr lang="ko-KR" altLang="ko-KR">
                <a:solidFill>
                  <a:srgbClr val="000000"/>
                </a:solidFill>
                <a:latin typeface="Futura Md" pitchFamily="34" charset="0"/>
              </a:rPr>
              <a:t>시스템 </a:t>
            </a:r>
            <a:r>
              <a:rPr lang="ko-KR" altLang="ko-KR" dirty="0">
                <a:solidFill>
                  <a:srgbClr val="000000"/>
                </a:solidFill>
                <a:latin typeface="Futura Md" pitchFamily="34" charset="0"/>
              </a:rPr>
              <a:t>인도 후 요구사항 변경 및 기능의 변화는 포함하지 않음</a:t>
            </a:r>
            <a:endParaRPr lang="ko-KR" altLang="en-US" dirty="0"/>
          </a:p>
        </p:txBody>
      </p:sp>
      <p:sp>
        <p:nvSpPr>
          <p:cNvPr id="10" name="직사각형 40"/>
          <p:cNvSpPr>
            <a:spLocks noChangeArrowheads="1"/>
          </p:cNvSpPr>
          <p:nvPr/>
        </p:nvSpPr>
        <p:spPr bwMode="auto">
          <a:xfrm>
            <a:off x="415925" y="1560385"/>
            <a:ext cx="6985000" cy="34156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유지보수 분류</a:t>
            </a:r>
          </a:p>
        </p:txBody>
      </p:sp>
      <p:sp>
        <p:nvSpPr>
          <p:cNvPr id="11" name="Rectangle 330"/>
          <p:cNvSpPr>
            <a:spLocks noChangeArrowheads="1"/>
          </p:cNvSpPr>
          <p:nvPr/>
        </p:nvSpPr>
        <p:spPr bwMode="auto">
          <a:xfrm>
            <a:off x="415925" y="1916113"/>
            <a:ext cx="9072563" cy="4537075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776536" y="3600376"/>
            <a:ext cx="1728000" cy="980752"/>
          </a:xfrm>
          <a:prstGeom prst="roundRect">
            <a:avLst>
              <a:gd name="adj" fmla="val 7739"/>
            </a:avLst>
          </a:prstGeom>
          <a:solidFill>
            <a:srgbClr val="9B9B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rIns="7200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1600" b="1" dirty="0">
                <a:solidFill>
                  <a:schemeClr val="bg1"/>
                </a:solidFill>
              </a:rPr>
              <a:t>유상 하자보수</a:t>
            </a:r>
          </a:p>
        </p:txBody>
      </p:sp>
      <p:sp>
        <p:nvSpPr>
          <p:cNvPr id="13" name="모서리가 둥근 직사각형 220"/>
          <p:cNvSpPr>
            <a:spLocks noChangeArrowheads="1"/>
          </p:cNvSpPr>
          <p:nvPr/>
        </p:nvSpPr>
        <p:spPr bwMode="auto">
          <a:xfrm>
            <a:off x="2708777" y="3599581"/>
            <a:ext cx="6444000" cy="981547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Futura Md" pitchFamily="34" charset="0"/>
              </a:rPr>
              <a:t>무상하자기간 만료 후 발견된 시스템 결함에 대한 보수</a:t>
            </a:r>
            <a:endParaRPr lang="en-US" altLang="ko-KR" dirty="0">
              <a:solidFill>
                <a:srgbClr val="000000"/>
              </a:solidFill>
              <a:latin typeface="Futura Md" pitchFamily="34" charset="0"/>
            </a:endParaRP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Futura Md" pitchFamily="34" charset="0"/>
              </a:rPr>
              <a:t>운영환경 변화에 대응하기 위한 프로그램 수정 및 보수</a:t>
            </a:r>
            <a:endParaRPr lang="en-US" altLang="ko-KR" dirty="0">
              <a:solidFill>
                <a:srgbClr val="000000"/>
              </a:solidFill>
              <a:latin typeface="Futura Md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00000"/>
              </a:solidFill>
              <a:latin typeface="Futura Md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Futura Md" pitchFamily="34" charset="0"/>
              </a:rPr>
              <a:t>※  </a:t>
            </a:r>
            <a:r>
              <a:rPr lang="ko-KR" altLang="ko-KR">
                <a:solidFill>
                  <a:srgbClr val="000000"/>
                </a:solidFill>
                <a:latin typeface="Futura Md" pitchFamily="34" charset="0"/>
              </a:rPr>
              <a:t>유상 </a:t>
            </a:r>
            <a:r>
              <a:rPr lang="ko-KR" altLang="ko-KR" dirty="0">
                <a:solidFill>
                  <a:srgbClr val="000000"/>
                </a:solidFill>
                <a:latin typeface="Futura Md" pitchFamily="34" charset="0"/>
              </a:rPr>
              <a:t>유지보수계약의 상세내역은 추후 협의함</a:t>
            </a:r>
            <a:endParaRPr lang="en-US" altLang="ko-KR" dirty="0">
              <a:solidFill>
                <a:srgbClr val="000000"/>
              </a:solidFill>
              <a:latin typeface="Futura Md" pitchFamily="34" charset="0"/>
            </a:endParaRPr>
          </a:p>
        </p:txBody>
      </p:sp>
      <p:sp>
        <p:nvSpPr>
          <p:cNvPr id="14" name="Rectangle 38"/>
          <p:cNvSpPr>
            <a:spLocks noChangeArrowheads="1"/>
          </p:cNvSpPr>
          <p:nvPr/>
        </p:nvSpPr>
        <p:spPr bwMode="auto">
          <a:xfrm>
            <a:off x="776536" y="4968528"/>
            <a:ext cx="1728000" cy="980752"/>
          </a:xfrm>
          <a:prstGeom prst="roundRect">
            <a:avLst>
              <a:gd name="adj" fmla="val 7739"/>
            </a:avLst>
          </a:prstGeom>
          <a:solidFill>
            <a:srgbClr val="9B9B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rIns="7200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1600" b="1" dirty="0">
                <a:solidFill>
                  <a:schemeClr val="bg1"/>
                </a:solidFill>
              </a:rPr>
              <a:t>추가 계약부분</a:t>
            </a:r>
          </a:p>
        </p:txBody>
      </p:sp>
      <p:sp>
        <p:nvSpPr>
          <p:cNvPr id="15" name="모서리가 둥근 직사각형 220"/>
          <p:cNvSpPr>
            <a:spLocks noChangeArrowheads="1"/>
          </p:cNvSpPr>
          <p:nvPr/>
        </p:nvSpPr>
        <p:spPr bwMode="auto">
          <a:xfrm>
            <a:off x="2708777" y="4967733"/>
            <a:ext cx="6444000" cy="981547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Futura Md" pitchFamily="34" charset="0"/>
              </a:rPr>
              <a:t>유지보수 범위를 초과하는 일부 시스템의 개발, 기능추가, 변경</a:t>
            </a:r>
            <a:endParaRPr lang="en-US" altLang="ko-KR" dirty="0">
              <a:solidFill>
                <a:srgbClr val="000000"/>
              </a:solidFill>
              <a:latin typeface="Futura Md" pitchFamily="34" charset="0"/>
            </a:endParaRP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Futura Md" pitchFamily="34" charset="0"/>
              </a:rPr>
              <a:t>기존 시스템의 내용을 참조하여 기능이 다른 신규시스템 개발</a:t>
            </a:r>
            <a:endParaRPr lang="en-US" altLang="ko-KR" dirty="0">
              <a:solidFill>
                <a:srgbClr val="000000"/>
              </a:solidFill>
              <a:latin typeface="Futura Md" pitchFamily="34" charset="0"/>
            </a:endParaRPr>
          </a:p>
          <a:p>
            <a:pPr marL="171450" indent="-1714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>
                <a:solidFill>
                  <a:srgbClr val="000000"/>
                </a:solidFill>
                <a:latin typeface="Futura Md" pitchFamily="34" charset="0"/>
              </a:rPr>
              <a:t>신규 기능추가 또는 기존 기능 변경</a:t>
            </a:r>
            <a:endParaRPr lang="en-US" altLang="ko-KR" dirty="0">
              <a:solidFill>
                <a:srgbClr val="000000"/>
              </a:solidFill>
              <a:latin typeface="Futura Md" pitchFamily="34" charset="0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16422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예방활동 및 긴급지원을 위하여 </a:t>
            </a:r>
            <a:r>
              <a:rPr kumimoji="0" lang="ko-KR" altLang="en-US" sz="1600" b="1" dirty="0" err="1">
                <a:solidFill>
                  <a:srgbClr val="000000"/>
                </a:solidFill>
                <a:ea typeface="맑은 고딕" pitchFamily="50" charset="-127"/>
              </a:rPr>
              <a:t>제안사에서는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아래와 같은 방법으로 유지보수를 시행합니다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 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 latinLnBrk="1">
              <a:defRPr/>
            </a:pP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6. </a:t>
            </a:r>
            <a:r>
              <a:rPr kumimoji="1" lang="ko-KR" altLang="en-US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유지보수</a:t>
            </a:r>
            <a:r>
              <a:rPr lang="en-US" altLang="ko-KR" sz="1800" b="1" kern="0" dirty="0"/>
              <a:t>(2/2)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유지보수 활동</a:t>
            </a:r>
          </a:p>
        </p:txBody>
      </p:sp>
      <p:sp>
        <p:nvSpPr>
          <p:cNvPr id="11" name="Rectangle 330"/>
          <p:cNvSpPr>
            <a:spLocks noChangeArrowheads="1"/>
          </p:cNvSpPr>
          <p:nvPr/>
        </p:nvSpPr>
        <p:spPr bwMode="auto">
          <a:xfrm>
            <a:off x="415925" y="1916113"/>
            <a:ext cx="9072563" cy="4537075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37039"/>
              </p:ext>
            </p:extLst>
          </p:nvPr>
        </p:nvGraphicFramePr>
        <p:xfrm>
          <a:off x="529544" y="2191088"/>
          <a:ext cx="5143536" cy="3902208"/>
        </p:xfrm>
        <a:graphic>
          <a:graphicData uri="http://schemas.openxmlformats.org/drawingml/2006/table">
            <a:tbl>
              <a:tblPr/>
              <a:tblGrid>
                <a:gridCol w="571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3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 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지원 유형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활동  내용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208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예방 활동</a:t>
                      </a: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정기 점검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5738" marR="0" lvl="0" indent="-1857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 최적 운용을 위한 정기 점검</a:t>
                      </a:r>
                      <a:endParaRPr lang="en-US" altLang="ko-KR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800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aseline="0" dirty="0">
                          <a:latin typeface="맑은 고딕" pitchFamily="50" charset="-127"/>
                          <a:ea typeface="맑은 고딕" pitchFamily="50" charset="-127"/>
                        </a:rPr>
                        <a:t>특별 점검</a:t>
                      </a:r>
                      <a:endParaRPr lang="en-US" altLang="ko-KR" sz="120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200" baseline="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ahoma" pitchFamily="34" charset="0"/>
                        </a:rPr>
                        <a:t>고객사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ahoma" pitchFamily="34" charset="0"/>
                        </a:rPr>
                        <a:t> 요청에 의한 중점 점검</a:t>
                      </a:r>
                    </a:p>
                    <a:p>
                      <a:pPr marL="268288" marR="0" lvl="1" indent="-17621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ahoma" pitchFamily="34" charset="0"/>
                        </a:rPr>
                        <a:t>동일 고장 반복 시 점검 실시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ahoma" pitchFamily="34" charset="0"/>
                      </a:endParaRPr>
                    </a:p>
                    <a:p>
                      <a:pPr marL="268288" marR="0" lvl="1" indent="-176213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ahoma" pitchFamily="34" charset="0"/>
                        </a:rPr>
                        <a:t>유사 사례 장애 발생 시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ahoma" pitchFamily="34" charset="0"/>
                      </a:endParaRPr>
                    </a:p>
                    <a:p>
                      <a:pPr marL="268288" lvl="1" indent="-176213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ahoma" pitchFamily="34" charset="0"/>
                        </a:rPr>
                        <a:t>고장분석 결과 이상 징후 발견 시</a:t>
                      </a:r>
                      <a:endParaRPr lang="en-US" altLang="ko-KR" sz="120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aseline="0" dirty="0">
                          <a:latin typeface="맑은 고딕" pitchFamily="50" charset="-127"/>
                          <a:ea typeface="맑은 고딕" pitchFamily="50" charset="-127"/>
                        </a:rPr>
                        <a:t>부 정기 점검</a:t>
                      </a:r>
                      <a:endParaRPr lang="en-US" altLang="ko-KR" sz="120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latin typeface="맑은 고딕" pitchFamily="50" charset="-127"/>
                          <a:ea typeface="맑은 고딕" pitchFamily="50" charset="-127"/>
                        </a:rPr>
                        <a:t>각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종 장애 발생 시 고장 처리 체계에 따른 점검</a:t>
                      </a:r>
                      <a:endParaRPr lang="en-US" altLang="ko-KR" sz="120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일반 활동</a:t>
                      </a: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Wingdings" pitchFamily="2" charset="2"/>
                        <a:buNone/>
                      </a:pPr>
                      <a:r>
                        <a:rPr lang="ko-KR" altLang="en-US" sz="1200" baseline="0" dirty="0">
                          <a:latin typeface="맑은 고딕" pitchFamily="50" charset="-127"/>
                          <a:ea typeface="맑은 고딕" pitchFamily="50" charset="-127"/>
                        </a:rPr>
                        <a:t>긴급 지원</a:t>
                      </a:r>
                      <a:endParaRPr lang="en-US" altLang="ko-KR" sz="120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ahoma" pitchFamily="34" charset="0"/>
                        </a:rPr>
                        <a:t> 24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ahoma" pitchFamily="34" charset="0"/>
                        </a:rPr>
                        <a:t>시간 고장 접수</a:t>
                      </a: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긴급 장애 시 현장 지원 및 조치</a:t>
                      </a:r>
                      <a:endParaRPr lang="en-US" altLang="ko-KR" sz="1200" kern="1200" baseline="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algn="l" defTabSz="914400" rtl="0" eaLnBrk="1" latin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lang="en-US" altLang="ko-KR" sz="1200" kern="1200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baseline="0" dirty="0">
                          <a:solidFill>
                            <a:schemeClr val="dk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임시 복구 후 정해진 기간 내 원인 분석 및 조치</a:t>
                      </a:r>
                      <a:endParaRPr lang="en-US" altLang="ko-KR" sz="1200" kern="1200" baseline="0" dirty="0">
                        <a:solidFill>
                          <a:schemeClr val="dk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" name="모서리가 둥근 직사각형 220"/>
          <p:cNvSpPr>
            <a:spLocks noChangeArrowheads="1"/>
          </p:cNvSpPr>
          <p:nvPr/>
        </p:nvSpPr>
        <p:spPr bwMode="auto">
          <a:xfrm>
            <a:off x="5881694" y="2135706"/>
            <a:ext cx="1546899" cy="35719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/>
          <a:p>
            <a:r>
              <a:rPr lang="ko-KR" altLang="en-US" sz="1400" b="1" dirty="0">
                <a:ea typeface="맑은 고딕" pitchFamily="50" charset="-127"/>
              </a:rPr>
              <a:t>고장 처리 체계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5810256" y="2639192"/>
            <a:ext cx="1071570" cy="28575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chemeClr val="bg1"/>
                </a:solidFill>
                <a:ea typeface="맑은 고딕" pitchFamily="50" charset="-127"/>
              </a:rPr>
              <a:t>고객 운영 조직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7096140" y="2639192"/>
            <a:ext cx="2286016" cy="285752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chemeClr val="bg1"/>
                </a:solidFill>
                <a:ea typeface="맑은 고딕" pitchFamily="50" charset="-127"/>
              </a:rPr>
              <a:t>유지보수 </a:t>
            </a:r>
            <a:r>
              <a:rPr kumimoji="0" lang="ko-KR" altLang="en-US" sz="1000" kern="0" dirty="0" err="1">
                <a:solidFill>
                  <a:schemeClr val="bg1"/>
                </a:solidFill>
                <a:ea typeface="맑은 고딕" pitchFamily="50" charset="-127"/>
              </a:rPr>
              <a:t>지원팀</a:t>
            </a:r>
            <a:endParaRPr kumimoji="0" lang="ko-KR" altLang="en-US" sz="1000" kern="0" dirty="0">
              <a:solidFill>
                <a:schemeClr val="bg1"/>
              </a:solidFill>
              <a:ea typeface="맑은 고딕" pitchFamily="50" charset="-127"/>
            </a:endParaRPr>
          </a:p>
        </p:txBody>
      </p:sp>
      <p:sp>
        <p:nvSpPr>
          <p:cNvPr id="38" name="순서도: 수행의 시작/종료 37"/>
          <p:cNvSpPr/>
          <p:nvPr/>
        </p:nvSpPr>
        <p:spPr bwMode="auto">
          <a:xfrm>
            <a:off x="5810256" y="2999232"/>
            <a:ext cx="1071570" cy="285752"/>
          </a:xfrm>
          <a:prstGeom prst="flowChartTerminator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장애 발생</a:t>
            </a:r>
          </a:p>
        </p:txBody>
      </p:sp>
      <p:sp>
        <p:nvSpPr>
          <p:cNvPr id="39" name="순서도: 판단 38"/>
          <p:cNvSpPr/>
          <p:nvPr/>
        </p:nvSpPr>
        <p:spPr bwMode="auto">
          <a:xfrm>
            <a:off x="5770501" y="3511268"/>
            <a:ext cx="1143008" cy="428628"/>
          </a:xfrm>
          <a:prstGeom prst="flowChartDecision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rtlCol="0" anchor="ctr" anchorCtr="1"/>
          <a:lstStyle/>
          <a:p>
            <a:pPr marL="185738" indent="-185738" algn="ctr" fontAlgn="auto" latinLnBrk="0">
              <a:lnSpc>
                <a:spcPts val="600"/>
              </a:lnSpc>
              <a:spcBef>
                <a:spcPct val="50000"/>
              </a:spcBef>
              <a:spcAft>
                <a:spcPts val="0"/>
              </a:spcAft>
            </a:pPr>
            <a:endParaRPr kumimoji="0" lang="ko-KR" altLang="en-US" sz="800" kern="0" dirty="0">
              <a:solidFill>
                <a:srgbClr val="080808"/>
              </a:solidFill>
              <a:ea typeface="맑은 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84815" y="3543072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a typeface="맑은 고딕" pitchFamily="50" charset="-127"/>
              </a:rPr>
              <a:t>장애조치</a:t>
            </a:r>
            <a:endParaRPr lang="en-US" altLang="ko-KR" sz="1000" dirty="0">
              <a:ea typeface="맑은 고딕" pitchFamily="50" charset="-127"/>
            </a:endParaRPr>
          </a:p>
          <a:p>
            <a:pPr algn="ctr"/>
            <a:r>
              <a:rPr lang="ko-KR" altLang="en-US" sz="1000" dirty="0">
                <a:ea typeface="맑은 고딕" pitchFamily="50" charset="-127"/>
              </a:rPr>
              <a:t>판단</a:t>
            </a:r>
          </a:p>
        </p:txBody>
      </p:sp>
      <p:sp>
        <p:nvSpPr>
          <p:cNvPr id="41" name="직사각형 40"/>
          <p:cNvSpPr/>
          <p:nvPr/>
        </p:nvSpPr>
        <p:spPr bwMode="auto">
          <a:xfrm>
            <a:off x="7167578" y="3582706"/>
            <a:ext cx="928694" cy="28575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장애원인분석</a:t>
            </a:r>
            <a:endParaRPr kumimoji="0" lang="en-US" altLang="ko-KR" sz="1000" kern="0" dirty="0">
              <a:solidFill>
                <a:srgbClr val="080808"/>
              </a:solidFill>
              <a:ea typeface="맑은 고딕" pitchFamily="50" charset="-127"/>
            </a:endParaRPr>
          </a:p>
        </p:txBody>
      </p:sp>
      <p:cxnSp>
        <p:nvCxnSpPr>
          <p:cNvPr id="43" name="직선 화살표 연결선 42"/>
          <p:cNvCxnSpPr>
            <a:stCxn id="39" idx="3"/>
            <a:endCxn id="41" idx="1"/>
          </p:cNvCxnSpPr>
          <p:nvPr/>
        </p:nvCxnSpPr>
        <p:spPr bwMode="auto">
          <a:xfrm>
            <a:off x="6913509" y="3725582"/>
            <a:ext cx="254069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44" name="순서도: 판단 43"/>
          <p:cNvSpPr/>
          <p:nvPr/>
        </p:nvSpPr>
        <p:spPr bwMode="auto">
          <a:xfrm>
            <a:off x="7064336" y="4154210"/>
            <a:ext cx="1143008" cy="428628"/>
          </a:xfrm>
          <a:prstGeom prst="flowChartDecision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rtlCol="0" anchor="ctr" anchorCtr="1"/>
          <a:lstStyle/>
          <a:p>
            <a:pPr marL="185738" indent="-185738" algn="ctr" fontAlgn="auto" latinLnBrk="0">
              <a:lnSpc>
                <a:spcPts val="600"/>
              </a:lnSpc>
              <a:spcBef>
                <a:spcPct val="50000"/>
              </a:spcBef>
              <a:spcAft>
                <a:spcPts val="0"/>
              </a:spcAft>
            </a:pPr>
            <a:endParaRPr kumimoji="0" lang="ko-KR" altLang="en-US" sz="800" kern="0" dirty="0">
              <a:solidFill>
                <a:srgbClr val="080808"/>
              </a:solidFill>
              <a:ea typeface="맑은 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78650" y="4186014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ea typeface="맑은 고딕" pitchFamily="50" charset="-127"/>
              </a:rPr>
              <a:t>장애조치</a:t>
            </a:r>
            <a:endParaRPr lang="en-US" altLang="ko-KR" sz="1000" dirty="0">
              <a:ea typeface="맑은 고딕" pitchFamily="50" charset="-127"/>
            </a:endParaRPr>
          </a:p>
          <a:p>
            <a:pPr algn="ctr"/>
            <a:r>
              <a:rPr lang="ko-KR" altLang="en-US" sz="1000" dirty="0">
                <a:ea typeface="맑은 고딕" pitchFamily="50" charset="-127"/>
              </a:rPr>
              <a:t>판단</a:t>
            </a:r>
          </a:p>
        </p:txBody>
      </p:sp>
      <p:cxnSp>
        <p:nvCxnSpPr>
          <p:cNvPr id="50" name="직선 화살표 연결선 49"/>
          <p:cNvCxnSpPr>
            <a:stCxn id="41" idx="2"/>
            <a:endCxn id="44" idx="0"/>
          </p:cNvCxnSpPr>
          <p:nvPr/>
        </p:nvCxnSpPr>
        <p:spPr bwMode="auto">
          <a:xfrm>
            <a:off x="7631925" y="3868458"/>
            <a:ext cx="3915" cy="285752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51" name="직사각형 50"/>
          <p:cNvSpPr/>
          <p:nvPr/>
        </p:nvSpPr>
        <p:spPr bwMode="auto">
          <a:xfrm>
            <a:off x="7175529" y="4943448"/>
            <a:ext cx="928694" cy="28575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현장적용조치</a:t>
            </a:r>
            <a:endParaRPr kumimoji="0" lang="en-US" altLang="ko-KR" sz="1000" kern="0" dirty="0">
              <a:solidFill>
                <a:srgbClr val="080808"/>
              </a:solidFill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7175529" y="5519512"/>
            <a:ext cx="928694" cy="28575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조치 후 기록</a:t>
            </a:r>
            <a:endParaRPr kumimoji="0" lang="en-US" altLang="ko-KR" sz="1000" kern="0" dirty="0">
              <a:solidFill>
                <a:srgbClr val="080808"/>
              </a:solidFill>
              <a:ea typeface="맑은 고딕" pitchFamily="50" charset="-127"/>
            </a:endParaRPr>
          </a:p>
        </p:txBody>
      </p:sp>
      <p:sp>
        <p:nvSpPr>
          <p:cNvPr id="54" name="순서도: 수행의 시작/종료 53"/>
          <p:cNvSpPr/>
          <p:nvPr/>
        </p:nvSpPr>
        <p:spPr bwMode="auto">
          <a:xfrm>
            <a:off x="7104091" y="6024138"/>
            <a:ext cx="1071570" cy="285752"/>
          </a:xfrm>
          <a:prstGeom prst="flowChartTerminator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종료</a:t>
            </a:r>
          </a:p>
        </p:txBody>
      </p:sp>
      <p:cxnSp>
        <p:nvCxnSpPr>
          <p:cNvPr id="56" name="직선 화살표 연결선 55"/>
          <p:cNvCxnSpPr>
            <a:stCxn id="45" idx="2"/>
            <a:endCxn id="51" idx="0"/>
          </p:cNvCxnSpPr>
          <p:nvPr/>
        </p:nvCxnSpPr>
        <p:spPr bwMode="auto">
          <a:xfrm flipH="1">
            <a:off x="7639876" y="4601512"/>
            <a:ext cx="412" cy="341936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7" name="직선 화살표 연결선 56"/>
          <p:cNvCxnSpPr>
            <a:stCxn id="51" idx="2"/>
            <a:endCxn id="52" idx="0"/>
          </p:cNvCxnSpPr>
          <p:nvPr/>
        </p:nvCxnSpPr>
        <p:spPr bwMode="auto">
          <a:xfrm>
            <a:off x="7639876" y="5229200"/>
            <a:ext cx="0" cy="290312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8" name="직선 화살표 연결선 57"/>
          <p:cNvCxnSpPr>
            <a:stCxn id="52" idx="2"/>
            <a:endCxn id="54" idx="0"/>
          </p:cNvCxnSpPr>
          <p:nvPr/>
        </p:nvCxnSpPr>
        <p:spPr bwMode="auto">
          <a:xfrm>
            <a:off x="7639876" y="5805264"/>
            <a:ext cx="0" cy="218874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60" name="직사각형 59"/>
          <p:cNvSpPr/>
          <p:nvPr/>
        </p:nvSpPr>
        <p:spPr bwMode="auto">
          <a:xfrm>
            <a:off x="8453462" y="4225648"/>
            <a:ext cx="928694" cy="285752"/>
          </a:xfrm>
          <a:prstGeom prst="rect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rIns="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ea typeface="맑은 고딕" pitchFamily="50" charset="-127"/>
              </a:rPr>
              <a:t>분석 및 보완</a:t>
            </a:r>
            <a:endParaRPr kumimoji="0" lang="en-US" altLang="ko-KR" sz="1000" kern="0" dirty="0">
              <a:solidFill>
                <a:srgbClr val="080808"/>
              </a:solidFill>
              <a:ea typeface="맑은 고딕" pitchFamily="50" charset="-127"/>
            </a:endParaRPr>
          </a:p>
        </p:txBody>
      </p:sp>
      <p:cxnSp>
        <p:nvCxnSpPr>
          <p:cNvPr id="61" name="직선 화살표 연결선 60"/>
          <p:cNvCxnSpPr>
            <a:stCxn id="44" idx="3"/>
            <a:endCxn id="60" idx="1"/>
          </p:cNvCxnSpPr>
          <p:nvPr/>
        </p:nvCxnSpPr>
        <p:spPr bwMode="auto">
          <a:xfrm>
            <a:off x="8207344" y="4368524"/>
            <a:ext cx="246118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62" name="Shape 50"/>
          <p:cNvCxnSpPr>
            <a:stCxn id="60" idx="2"/>
            <a:endCxn id="51" idx="3"/>
          </p:cNvCxnSpPr>
          <p:nvPr/>
        </p:nvCxnSpPr>
        <p:spPr bwMode="auto">
          <a:xfrm rot="5400000">
            <a:off x="8223554" y="4392069"/>
            <a:ext cx="574924" cy="813586"/>
          </a:xfrm>
          <a:prstGeom prst="bentConnector2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63" name="TextBox 62"/>
          <p:cNvSpPr txBox="1"/>
          <p:nvPr/>
        </p:nvSpPr>
        <p:spPr>
          <a:xfrm>
            <a:off x="6810388" y="3511268"/>
            <a:ext cx="3417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No</a:t>
            </a:r>
            <a:endParaRPr lang="ko-KR" altLang="en-US" sz="900" dirty="0"/>
          </a:p>
        </p:txBody>
      </p:sp>
      <p:sp>
        <p:nvSpPr>
          <p:cNvPr id="64" name="TextBox 63"/>
          <p:cNvSpPr txBox="1"/>
          <p:nvPr/>
        </p:nvSpPr>
        <p:spPr>
          <a:xfrm>
            <a:off x="6381760" y="4011334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Yes</a:t>
            </a:r>
            <a:endParaRPr lang="ko-KR" altLang="en-US" sz="900" dirty="0"/>
          </a:p>
        </p:txBody>
      </p:sp>
      <p:cxnSp>
        <p:nvCxnSpPr>
          <p:cNvPr id="66" name="Shape 53"/>
          <p:cNvCxnSpPr>
            <a:stCxn id="40" idx="2"/>
            <a:endCxn id="51" idx="1"/>
          </p:cNvCxnSpPr>
          <p:nvPr/>
        </p:nvCxnSpPr>
        <p:spPr bwMode="auto">
          <a:xfrm rot="16200000" flipH="1">
            <a:off x="6197114" y="4107909"/>
            <a:ext cx="1127754" cy="829076"/>
          </a:xfrm>
          <a:prstGeom prst="bentConnector2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67" name="TextBox 66"/>
          <p:cNvSpPr txBox="1"/>
          <p:nvPr/>
        </p:nvSpPr>
        <p:spPr>
          <a:xfrm>
            <a:off x="8111702" y="4154210"/>
            <a:ext cx="3417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No</a:t>
            </a:r>
            <a:endParaRPr lang="ko-KR" altLang="en-US" sz="900" dirty="0"/>
          </a:p>
        </p:txBody>
      </p:sp>
      <p:sp>
        <p:nvSpPr>
          <p:cNvPr id="68" name="TextBox 67"/>
          <p:cNvSpPr txBox="1"/>
          <p:nvPr/>
        </p:nvSpPr>
        <p:spPr>
          <a:xfrm>
            <a:off x="7596206" y="4566320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Yes</a:t>
            </a:r>
            <a:endParaRPr lang="ko-KR" altLang="en-US" sz="900" dirty="0"/>
          </a:p>
        </p:txBody>
      </p:sp>
      <p:cxnSp>
        <p:nvCxnSpPr>
          <p:cNvPr id="69" name="직선 화살표 연결선 68"/>
          <p:cNvCxnSpPr>
            <a:stCxn id="38" idx="2"/>
            <a:endCxn id="40" idx="0"/>
          </p:cNvCxnSpPr>
          <p:nvPr/>
        </p:nvCxnSpPr>
        <p:spPr bwMode="auto">
          <a:xfrm>
            <a:off x="6346041" y="3284984"/>
            <a:ext cx="412" cy="258088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3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111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LBS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안심서비스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통합 개발의 제공 기능인 단말 어플리케이션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Server Platform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의 교육 계획은 다음과 같습니다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7. </a:t>
            </a:r>
            <a:r>
              <a:rPr lang="ko-KR" altLang="en-US" sz="1800" b="1" kern="0">
                <a:latin typeface="+mj-lt"/>
                <a:ea typeface="+mj-ea"/>
                <a:cs typeface="+mj-cs"/>
              </a:rPr>
              <a:t>교육 </a:t>
            </a:r>
            <a:r>
              <a:rPr lang="ko-KR" altLang="en-US" sz="1800" b="1" kern="0" dirty="0">
                <a:latin typeface="+mj-lt"/>
                <a:ea typeface="+mj-ea"/>
                <a:cs typeface="+mj-cs"/>
              </a:rPr>
              <a:t>계획</a:t>
            </a:r>
            <a:endParaRPr kumimoji="1" lang="ko-KR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9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671518"/>
              </p:ext>
            </p:extLst>
          </p:nvPr>
        </p:nvGraphicFramePr>
        <p:xfrm>
          <a:off x="416496" y="1657838"/>
          <a:ext cx="9073008" cy="4411214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92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교육 명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교육 내용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교육 대상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예상 시기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교육 장소</a:t>
                      </a:r>
                    </a:p>
                  </a:txBody>
                  <a:tcPr marL="91444" marR="91444" marT="45701" marB="4570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Application</a:t>
                      </a:r>
                      <a:r>
                        <a:rPr lang="en-US" altLang="ko-KR" sz="1200" baseline="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aseline="0">
                          <a:latin typeface="맑은 고딕" pitchFamily="50" charset="-127"/>
                          <a:ea typeface="맑은 고딕" pitchFamily="50" charset="-127"/>
                        </a:rPr>
                        <a:t>교육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Smartphone Application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기능 소개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프로젝트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TFT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구현 완료 후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협의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4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Server Platform </a:t>
                      </a: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교육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LBS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안심서비스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시스템 아키텍처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소개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Legacy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시스템과의 연동 인터페이스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BackOffice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  및 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시스템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운용에 관한 세부 기술사항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프로젝트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TFT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구현 완료 후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협의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2000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운영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lnSpc>
                          <a:spcPct val="150000"/>
                        </a:lnSpc>
                        <a:buClr>
                          <a:srgbClr val="003399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설치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운용 관련 제반 사항</a:t>
                      </a:r>
                    </a:p>
                    <a:p>
                      <a:pPr marL="171450" indent="-171450" algn="l" defTabSz="914400" rtl="0" eaLnBrk="1" latinLnBrk="1" hangingPunct="1">
                        <a:lnSpc>
                          <a:spcPct val="150000"/>
                        </a:lnSpc>
                        <a:buClr>
                          <a:srgbClr val="003399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설치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운용 관련 실습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200">
                          <a:latin typeface="맑은 고딕" pitchFamily="50" charset="-127"/>
                          <a:ea typeface="맑은 고딕" pitchFamily="50" charset="-127"/>
                        </a:rPr>
                        <a:t>프로젝트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TFT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구현 완료 후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협의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dirty="0">
                          <a:ea typeface="맑은 고딕" pitchFamily="50" charset="-127"/>
                        </a:rPr>
                        <a:t>Troubleshooting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10000"/>
                        </a:lnSpc>
                        <a:buClr>
                          <a:srgbClr val="003399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Troubleshooting</a:t>
                      </a:r>
                      <a:r>
                        <a:rPr lang="ko-KR" altLang="en-US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을 위한 다양한 사례 및 실습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프로젝트 </a:t>
                      </a:r>
                      <a:r>
                        <a:rPr lang="en-US" altLang="ko-KR" sz="1200" dirty="0">
                          <a:latin typeface="맑은 고딕" pitchFamily="50" charset="-127"/>
                          <a:ea typeface="맑은 고딕" pitchFamily="50" charset="-127"/>
                        </a:rPr>
                        <a:t>TFT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itchFamily="50" charset="-127"/>
                          <a:ea typeface="맑은 고딕" pitchFamily="50" charset="-127"/>
                        </a:rPr>
                        <a:t>구현 완료 후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협의</a:t>
                      </a:r>
                    </a:p>
                  </a:txBody>
                  <a:tcPr marL="91444" marR="91444" marT="45701" marB="4570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VI. </a:t>
            </a:r>
            <a:r>
              <a:rPr lang="ko-KR" altLang="en-US">
                <a:solidFill>
                  <a:schemeClr val="tx1"/>
                </a:solidFill>
              </a:rPr>
              <a:t>프로젝트 추진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0192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VII. Appendix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42389"/>
              </p:ext>
            </p:extLst>
          </p:nvPr>
        </p:nvGraphicFramePr>
        <p:xfrm>
          <a:off x="5529064" y="1939925"/>
          <a:ext cx="3672086" cy="3983038"/>
        </p:xfrm>
        <a:graphic>
          <a:graphicData uri="http://schemas.openxmlformats.org/drawingml/2006/table">
            <a:tbl>
              <a:tblPr/>
              <a:tblGrid>
                <a:gridCol w="3672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회사 소개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치정보의 보호 및 이용 등에 관한 법률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스토리보드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9543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VII. Appendix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56072"/>
              </p:ext>
            </p:extLst>
          </p:nvPr>
        </p:nvGraphicFramePr>
        <p:xfrm>
          <a:off x="5529064" y="1939925"/>
          <a:ext cx="3672086" cy="3983038"/>
        </p:xfrm>
        <a:graphic>
          <a:graphicData uri="http://schemas.openxmlformats.org/drawingml/2006/table">
            <a:tbl>
              <a:tblPr/>
              <a:tblGrid>
                <a:gridCol w="3672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회사 소개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일반 사행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회사 연혁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1.3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인력 현황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1.4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주요 사업 소개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1.5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협력사 소개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</a:t>
                      </a:r>
                      <a:r>
                        <a:rPr lang="ko-KR" altLang="en-US" sz="14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치정보의 보호 및 이용 등에 관한 법률</a:t>
                      </a:r>
                      <a:endParaRPr lang="en-US" altLang="ko-KR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스토리보드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34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II. Design Strategy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997628"/>
              </p:ext>
            </p:extLst>
          </p:nvPr>
        </p:nvGraphicFramePr>
        <p:xfrm>
          <a:off x="6254750" y="1939925"/>
          <a:ext cx="2946400" cy="768995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6899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Strategy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App Mockup</a:t>
                      </a: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40051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8611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8612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5435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일반 사항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8613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㈜ </a:t>
            </a:r>
            <a:r>
              <a:rPr kumimoji="0" lang="ko-KR" altLang="en-US" sz="1600" b="1" dirty="0" err="1">
                <a:solidFill>
                  <a:srgbClr val="000000"/>
                </a:solidFill>
                <a:latin typeface="+mn-ea"/>
                <a:ea typeface="+mn-ea"/>
              </a:rPr>
              <a:t>엠앤엘솔루션</a:t>
            </a:r>
            <a:endParaRPr kumimoji="0"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7" name="Line 81"/>
          <p:cNvSpPr>
            <a:spLocks noChangeShapeType="1"/>
          </p:cNvSpPr>
          <p:nvPr/>
        </p:nvSpPr>
        <p:spPr bwMode="auto">
          <a:xfrm>
            <a:off x="630251" y="1499254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38" name="Rectangle 82"/>
          <p:cNvSpPr>
            <a:spLocks noChangeArrowheads="1"/>
          </p:cNvSpPr>
          <p:nvPr/>
        </p:nvSpPr>
        <p:spPr bwMode="auto">
          <a:xfrm>
            <a:off x="625489" y="1210329"/>
            <a:ext cx="17272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기업 개요</a:t>
            </a:r>
          </a:p>
        </p:txBody>
      </p:sp>
      <p:sp>
        <p:nvSpPr>
          <p:cNvPr id="40" name="AutoShape 5"/>
          <p:cNvSpPr>
            <a:spLocks noChangeArrowheads="1"/>
          </p:cNvSpPr>
          <p:nvPr/>
        </p:nvSpPr>
        <p:spPr bwMode="auto">
          <a:xfrm>
            <a:off x="632520" y="1629642"/>
            <a:ext cx="3632015" cy="2806279"/>
          </a:xfrm>
          <a:prstGeom prst="roundRect">
            <a:avLst>
              <a:gd name="adj" fmla="val 0"/>
            </a:avLst>
          </a:prstGeom>
          <a:noFill/>
          <a:ln w="635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kumimoji="1" lang="en-US" altLang="ko-KR" sz="12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71876" y="4581970"/>
            <a:ext cx="4195397" cy="18722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kern="0">
              <a:solidFill>
                <a:sysClr val="window" lastClr="FFFFFF"/>
              </a:solidFill>
              <a:latin typeface="+mn-ea"/>
              <a:ea typeface="+mn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083" y="4778402"/>
            <a:ext cx="406222" cy="40622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012" y="4642757"/>
            <a:ext cx="429796" cy="27129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4021" y="4657652"/>
            <a:ext cx="653255" cy="19597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2682" y="5433289"/>
            <a:ext cx="406222" cy="216923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3058" y="4894204"/>
            <a:ext cx="638329" cy="27129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304" y="5136976"/>
            <a:ext cx="701519" cy="32937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9102" y="5210756"/>
            <a:ext cx="856392" cy="23666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3982" y="5954352"/>
            <a:ext cx="675864" cy="36865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5400" y="5112616"/>
            <a:ext cx="605578" cy="34593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2905" y="4650217"/>
            <a:ext cx="548987" cy="39039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7609" y="5990784"/>
            <a:ext cx="676369" cy="25138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187" y="6078216"/>
            <a:ext cx="789036" cy="16641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917" y="5558158"/>
            <a:ext cx="675793" cy="2987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1606" y="5818289"/>
            <a:ext cx="519855" cy="51985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0847" y="5582382"/>
            <a:ext cx="520759" cy="371971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8475" y="4746989"/>
            <a:ext cx="506878" cy="19684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9930" y="5498109"/>
            <a:ext cx="648071" cy="32018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7390" y="5041928"/>
            <a:ext cx="596414" cy="395124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123" y="5084021"/>
            <a:ext cx="614281" cy="10591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8092" y="4828717"/>
            <a:ext cx="700393" cy="170659"/>
          </a:xfrm>
          <a:prstGeom prst="rect">
            <a:avLst/>
          </a:prstGeom>
        </p:spPr>
      </p:pic>
      <p:graphicFrame>
        <p:nvGraphicFramePr>
          <p:cNvPr id="62" name="Object 2"/>
          <p:cNvGraphicFramePr>
            <a:graphicFrameLocks noChangeAspect="1"/>
          </p:cNvGraphicFramePr>
          <p:nvPr/>
        </p:nvGraphicFramePr>
        <p:xfrm>
          <a:off x="625488" y="4509962"/>
          <a:ext cx="3639047" cy="1900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63" name="Line 81"/>
          <p:cNvSpPr>
            <a:spLocks noChangeShapeType="1"/>
          </p:cNvSpPr>
          <p:nvPr/>
        </p:nvSpPr>
        <p:spPr bwMode="auto">
          <a:xfrm>
            <a:off x="4966780" y="1485677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4" name="Rectangle 82"/>
          <p:cNvSpPr>
            <a:spLocks noChangeArrowheads="1"/>
          </p:cNvSpPr>
          <p:nvPr/>
        </p:nvSpPr>
        <p:spPr bwMode="auto">
          <a:xfrm>
            <a:off x="4962018" y="1196752"/>
            <a:ext cx="17272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지식재산권</a:t>
            </a:r>
          </a:p>
        </p:txBody>
      </p:sp>
      <p:sp>
        <p:nvSpPr>
          <p:cNvPr id="65" name="Line 81"/>
          <p:cNvSpPr>
            <a:spLocks noChangeShapeType="1"/>
          </p:cNvSpPr>
          <p:nvPr/>
        </p:nvSpPr>
        <p:spPr bwMode="auto">
          <a:xfrm>
            <a:off x="4975441" y="4437954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6" name="Rectangle 82"/>
          <p:cNvSpPr>
            <a:spLocks noChangeArrowheads="1"/>
          </p:cNvSpPr>
          <p:nvPr/>
        </p:nvSpPr>
        <p:spPr bwMode="auto">
          <a:xfrm>
            <a:off x="4970679" y="4149029"/>
            <a:ext cx="17272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고객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파트너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사</a:t>
            </a:r>
          </a:p>
        </p:txBody>
      </p:sp>
      <p:sp>
        <p:nvSpPr>
          <p:cNvPr id="68" name="AutoShape 5"/>
          <p:cNvSpPr>
            <a:spLocks noChangeArrowheads="1"/>
          </p:cNvSpPr>
          <p:nvPr/>
        </p:nvSpPr>
        <p:spPr bwMode="auto">
          <a:xfrm>
            <a:off x="4962018" y="1634724"/>
            <a:ext cx="4205255" cy="2380408"/>
          </a:xfrm>
          <a:prstGeom prst="roundRect">
            <a:avLst>
              <a:gd name="adj" fmla="val 0"/>
            </a:avLst>
          </a:prstGeom>
          <a:noFill/>
          <a:ln w="635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kumimoji="1" lang="en-US" altLang="ko-KR" sz="12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0998" y="5520008"/>
            <a:ext cx="658414" cy="38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12017"/>
              </p:ext>
            </p:extLst>
          </p:nvPr>
        </p:nvGraphicFramePr>
        <p:xfrm>
          <a:off x="652023" y="1646184"/>
          <a:ext cx="3612512" cy="2789739"/>
        </p:xfrm>
        <a:graphic>
          <a:graphicData uri="http://schemas.openxmlformats.org/drawingml/2006/table">
            <a:tbl>
              <a:tblPr/>
              <a:tblGrid>
                <a:gridCol w="76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7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법인명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주식회사 엠앤엘솔루션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(www.mnlsolution.com)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설립일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2007</a:t>
                      </a:r>
                      <a:r>
                        <a:rPr kumimoji="1" lang="ko-KR" altLang="en-US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kumimoji="1" lang="en-US" altLang="ko-KR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kumimoji="1" lang="ko-KR" altLang="en-US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kumimoji="1" lang="en-US" altLang="ko-KR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</a:t>
                      </a:r>
                      <a:r>
                        <a:rPr kumimoji="1" lang="ko-KR" altLang="en-US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자본금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300 </a:t>
                      </a:r>
                      <a:r>
                        <a:rPr kumimoji="1" lang="ko-KR" altLang="en-US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 만원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065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종업원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42</a:t>
                      </a:r>
                      <a:r>
                        <a:rPr kumimoji="1" lang="ko-KR" altLang="en-US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 </a:t>
                      </a:r>
                      <a:r>
                        <a:rPr kumimoji="1" lang="en-US" altLang="ko-KR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연구</a:t>
                      </a:r>
                      <a:r>
                        <a:rPr kumimoji="1" lang="en-US" altLang="ko-KR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kumimoji="1" lang="ko-KR" altLang="en-US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  <a:r>
                        <a:rPr kumimoji="1" lang="en-US" altLang="ko-KR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30</a:t>
                      </a:r>
                      <a:r>
                        <a:rPr kumimoji="1" lang="ko-KR" altLang="en-US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명</a:t>
                      </a:r>
                      <a:r>
                        <a:rPr kumimoji="1" lang="en-US" altLang="ko-KR" sz="9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02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사업영역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△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모바일 미디어 솔루션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△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시스템 통합 </a:t>
                      </a:r>
                      <a:endParaRPr lang="en-US" altLang="ko-KR" sz="9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△ ICT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컨설팅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(ISP/BPR/SBC/FPA)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360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주요제품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△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유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무선 콘텐츠 포탈 플랫폼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(CMS)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△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클라우드 서비스 플랫폼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스토리지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스트리밍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△ N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스크린 플랫폼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85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사업장</a:t>
                      </a: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서울시 구로구 구로동 </a:t>
                      </a:r>
                      <a:r>
                        <a:rPr kumimoji="1" lang="en-US" altLang="ko-KR" sz="9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212-8 </a:t>
                      </a:r>
                      <a:r>
                        <a:rPr kumimoji="1" lang="ko-KR" altLang="en-US" sz="9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대륭포스트 </a:t>
                      </a:r>
                      <a:r>
                        <a:rPr kumimoji="1" lang="en-US" altLang="ko-KR" sz="9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9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차 </a:t>
                      </a:r>
                      <a:r>
                        <a:rPr kumimoji="1" lang="en-US" altLang="ko-KR" sz="9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1806</a:t>
                      </a:r>
                      <a:r>
                        <a:rPr kumimoji="1" lang="ko-KR" altLang="en-US" sz="9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호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/>
        </p:nvGraphicFramePr>
        <p:xfrm>
          <a:off x="4985701" y="1646185"/>
          <a:ext cx="4143763" cy="2368946"/>
        </p:xfrm>
        <a:graphic>
          <a:graphicData uri="http://schemas.openxmlformats.org/drawingml/2006/table">
            <a:tbl>
              <a:tblPr/>
              <a:tblGrid>
                <a:gridCol w="975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93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10-2013-0050507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kumimoji="1" lang="ko-KR" altLang="en-US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서비스기반 실시간 매출 </a:t>
                      </a:r>
                      <a:r>
                        <a:rPr kumimoji="1" lang="ko-KR" altLang="en-US" sz="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정보트래킹</a:t>
                      </a:r>
                      <a:r>
                        <a:rPr kumimoji="1" lang="ko-KR" altLang="en-US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장치</a:t>
                      </a: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방법 및 시스템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93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10-2013-0056354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kumimoji="1" lang="ko-KR" altLang="en-US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서비스기반 문서 인식 및 개인정보 공유 서비스 장치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93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10-2013-0059560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kumimoji="1" lang="ko-KR" altLang="en-US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서비스기반 </a:t>
                      </a: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2D </a:t>
                      </a:r>
                      <a:r>
                        <a:rPr kumimoji="1" lang="ko-KR" altLang="en-US" sz="8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제공방법 및 휴대용 </a:t>
                      </a: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2D </a:t>
                      </a:r>
                      <a:r>
                        <a:rPr kumimoji="1" lang="ko-KR" altLang="en-US" sz="800" b="0" i="0" u="none" strike="noStrike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콘텐츠 재생장치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93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10-2013-0082776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매출정보처리장치</a:t>
                      </a:r>
                      <a:endParaRPr kumimoji="1" lang="en-US" altLang="ko-KR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93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10-2013-0111012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매출정보처리장치 및 영수증정보 무선전송 방법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43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10-2013-0136330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스마트 원격 제어장치 및 어플리케이션 원격제어 방법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939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10-2014-0012154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음성기반 이미지 파일 </a:t>
                      </a:r>
                      <a:r>
                        <a:rPr kumimoji="1" lang="ko-KR" altLang="en-US" sz="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태깅</a:t>
                      </a:r>
                      <a:r>
                        <a:rPr kumimoji="1" lang="ko-KR" altLang="en-US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장치 및 이미지 파일 검색방법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9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10-2014-0063715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전자기기의 긴급 상황 알림 장치 및 방법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9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10-2014-0064942</a:t>
                      </a:r>
                      <a:endParaRPr kumimoji="1" lang="ko-KR" altLang="en-US" sz="8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3995" marR="53995" marT="46811" marB="46811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kumimoji="1" lang="ko-KR" altLang="en-US" sz="8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기반 댁내 미디어 서비스 장치 및 방법</a:t>
                      </a:r>
                    </a:p>
                  </a:txBody>
                  <a:tcPr marL="28800" marR="53995" marT="46811" marB="4681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5982" y="5560262"/>
            <a:ext cx="342067" cy="309252"/>
          </a:xfrm>
          <a:prstGeom prst="rect">
            <a:avLst/>
          </a:prstGeom>
        </p:spPr>
      </p:pic>
      <p:pic>
        <p:nvPicPr>
          <p:cNvPr id="68608" name="그림 68607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068" y="6263880"/>
            <a:ext cx="515347" cy="103069"/>
          </a:xfrm>
          <a:prstGeom prst="rect">
            <a:avLst/>
          </a:prstGeom>
        </p:spPr>
      </p:pic>
      <p:pic>
        <p:nvPicPr>
          <p:cNvPr id="68609" name="그림 68608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5611" y="6193851"/>
            <a:ext cx="763733" cy="152747"/>
          </a:xfrm>
          <a:prstGeom prst="rect">
            <a:avLst/>
          </a:prstGeom>
        </p:spPr>
      </p:pic>
      <p:sp>
        <p:nvSpPr>
          <p:cNvPr id="67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806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8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8611" name="Text Box 30"/>
          <p:cNvSpPr txBox="1">
            <a:spLocks noChangeArrowheads="1"/>
          </p:cNvSpPr>
          <p:nvPr/>
        </p:nvSpPr>
        <p:spPr bwMode="auto">
          <a:xfrm>
            <a:off x="2990850" y="32737425"/>
            <a:ext cx="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39" name="Line 81"/>
          <p:cNvSpPr>
            <a:spLocks noChangeShapeType="1"/>
          </p:cNvSpPr>
          <p:nvPr/>
        </p:nvSpPr>
        <p:spPr bwMode="auto">
          <a:xfrm>
            <a:off x="782982" y="1289033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67" name="Rectangle 82"/>
          <p:cNvSpPr>
            <a:spLocks noChangeArrowheads="1"/>
          </p:cNvSpPr>
          <p:nvPr/>
        </p:nvSpPr>
        <p:spPr bwMode="auto">
          <a:xfrm>
            <a:off x="778220" y="1000108"/>
            <a:ext cx="17272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주요 연혁</a:t>
            </a:r>
          </a:p>
        </p:txBody>
      </p:sp>
      <p:sp>
        <p:nvSpPr>
          <p:cNvPr id="70" name="TextBox 45"/>
          <p:cNvSpPr txBox="1"/>
          <p:nvPr/>
        </p:nvSpPr>
        <p:spPr>
          <a:xfrm>
            <a:off x="5640179" y="1342242"/>
            <a:ext cx="3823942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10 LG</a:t>
            </a:r>
            <a:r>
              <a:rPr lang="ko-KR" altLang="en-US" sz="800" b="0" dirty="0">
                <a:latin typeface="+mn-ea"/>
                <a:ea typeface="+mn-ea"/>
              </a:rPr>
              <a:t>전자 스마트</a:t>
            </a:r>
            <a:r>
              <a:rPr lang="en-US" altLang="ko-KR" sz="800" b="0" dirty="0">
                <a:latin typeface="+mn-ea"/>
                <a:ea typeface="+mn-ea"/>
              </a:rPr>
              <a:t>TV </a:t>
            </a:r>
            <a:r>
              <a:rPr lang="ko-KR" altLang="en-US" sz="800" b="0" dirty="0">
                <a:latin typeface="+mn-ea"/>
                <a:ea typeface="+mn-ea"/>
              </a:rPr>
              <a:t>구축 컨설팅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09 SK Telecom Personal Media Portal CMS/DFS 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개발</a:t>
            </a:r>
            <a:endParaRPr lang="en-US" altLang="ko-KR" sz="800" b="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07 </a:t>
            </a:r>
            <a:r>
              <a:rPr lang="en-US" altLang="ko-KR" sz="800" b="0" dirty="0" err="1">
                <a:latin typeface="+mn-ea"/>
                <a:ea typeface="+mn-ea"/>
              </a:rPr>
              <a:t>eMATE</a:t>
            </a:r>
            <a:r>
              <a:rPr lang="en-US" altLang="ko-KR" sz="800" b="0" dirty="0">
                <a:latin typeface="+mn-ea"/>
                <a:ea typeface="+mn-ea"/>
              </a:rPr>
              <a:t> WMOBILE (</a:t>
            </a:r>
            <a:r>
              <a:rPr lang="ko-KR" altLang="en-US" sz="800" b="0" dirty="0" err="1">
                <a:latin typeface="+mn-ea"/>
                <a:ea typeface="+mn-ea"/>
              </a:rPr>
              <a:t>모바일</a:t>
            </a:r>
            <a:r>
              <a:rPr lang="ko-KR" altLang="en-US" sz="800" b="0" dirty="0">
                <a:latin typeface="+mn-ea"/>
                <a:ea typeface="+mn-ea"/>
              </a:rPr>
              <a:t> 오피스</a:t>
            </a:r>
            <a:r>
              <a:rPr lang="en-US" altLang="ko-KR" sz="800" b="0" dirty="0">
                <a:latin typeface="+mn-ea"/>
                <a:ea typeface="+mn-ea"/>
              </a:rPr>
              <a:t>) </a:t>
            </a:r>
            <a:r>
              <a:rPr lang="ko-KR" altLang="en-US" sz="800" b="0">
                <a:latin typeface="+mn-ea"/>
                <a:ea typeface="+mn-ea"/>
              </a:rPr>
              <a:t>솔루션 개발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06 </a:t>
            </a:r>
            <a:r>
              <a:rPr lang="ko-KR" altLang="en-US" sz="800" b="0" dirty="0" err="1">
                <a:latin typeface="+mn-ea"/>
                <a:ea typeface="+mn-ea"/>
              </a:rPr>
              <a:t>포스코</a:t>
            </a:r>
            <a:r>
              <a:rPr lang="ko-KR" altLang="en-US" sz="800" b="0" dirty="0">
                <a:latin typeface="+mn-ea"/>
                <a:ea typeface="+mn-ea"/>
              </a:rPr>
              <a:t> </a:t>
            </a:r>
            <a:r>
              <a:rPr lang="ko-KR" altLang="en-US" sz="800" b="0" dirty="0" err="1">
                <a:latin typeface="+mn-ea"/>
                <a:ea typeface="+mn-ea"/>
              </a:rPr>
              <a:t>그룹사</a:t>
            </a:r>
            <a:r>
              <a:rPr lang="ko-KR" altLang="en-US" sz="800" b="0" dirty="0">
                <a:latin typeface="+mn-ea"/>
                <a:ea typeface="+mn-ea"/>
              </a:rPr>
              <a:t> 통합 메일 </a:t>
            </a:r>
            <a:r>
              <a:rPr lang="ko-KR" altLang="en-US" sz="800" b="0">
                <a:latin typeface="+mn-ea"/>
                <a:ea typeface="+mn-ea"/>
              </a:rPr>
              <a:t>시스템 구축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06 </a:t>
            </a:r>
            <a:r>
              <a:rPr lang="ko-KR" altLang="en-US" sz="800" b="0" dirty="0" err="1">
                <a:latin typeface="+mn-ea"/>
                <a:ea typeface="+mn-ea"/>
              </a:rPr>
              <a:t>트윗배틀</a:t>
            </a:r>
            <a:r>
              <a:rPr lang="ko-KR" altLang="en-US" sz="800" b="0" dirty="0">
                <a:latin typeface="+mn-ea"/>
                <a:ea typeface="+mn-ea"/>
              </a:rPr>
              <a:t> </a:t>
            </a:r>
            <a:r>
              <a:rPr lang="en-US" altLang="ko-KR" sz="800" b="0" dirty="0">
                <a:latin typeface="+mn-ea"/>
                <a:ea typeface="+mn-ea"/>
              </a:rPr>
              <a:t>(Twitbattle.com) </a:t>
            </a:r>
            <a:r>
              <a:rPr lang="ko-KR" altLang="en-US" sz="800" b="0" dirty="0">
                <a:latin typeface="+mn-ea"/>
                <a:ea typeface="+mn-ea"/>
              </a:rPr>
              <a:t>서비스 오픈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05 SK Telecom PE 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개발</a:t>
            </a:r>
            <a:endParaRPr lang="en-US" altLang="ko-KR" sz="800" b="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04 SK Telecom </a:t>
            </a:r>
            <a:r>
              <a:rPr lang="ko-KR" altLang="en-US" sz="800" b="0" dirty="0">
                <a:solidFill>
                  <a:srgbClr val="0000FF"/>
                </a:solidFill>
                <a:latin typeface="+mn-ea"/>
                <a:ea typeface="+mn-ea"/>
              </a:rPr>
              <a:t>분산파일 시스템 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ko-KR" sz="800" b="0" dirty="0" err="1">
                <a:solidFill>
                  <a:srgbClr val="0000FF"/>
                </a:solidFill>
                <a:latin typeface="+mn-ea"/>
                <a:ea typeface="+mn-ea"/>
              </a:rPr>
              <a:t>Mogile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 FS) PoC 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구축</a:t>
            </a:r>
            <a:endParaRPr lang="en-US" altLang="ko-KR" sz="800" b="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01</a:t>
            </a:r>
            <a:r>
              <a:rPr lang="ko-KR" altLang="en-US" sz="800" b="0" dirty="0">
                <a:solidFill>
                  <a:srgbClr val="0000FF"/>
                </a:solidFill>
                <a:latin typeface="+mn-ea"/>
                <a:ea typeface="+mn-ea"/>
              </a:rPr>
              <a:t> 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SK Telecom Personal Media Portal 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구축</a:t>
            </a:r>
            <a:endParaRPr lang="ko-KR" altLang="en-US" sz="800" b="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71" name="TextBox 53"/>
          <p:cNvSpPr txBox="1"/>
          <p:nvPr/>
        </p:nvSpPr>
        <p:spPr>
          <a:xfrm>
            <a:off x="4973226" y="151692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2010</a:t>
            </a:r>
          </a:p>
        </p:txBody>
      </p:sp>
      <p:sp>
        <p:nvSpPr>
          <p:cNvPr id="72" name="TextBox 54"/>
          <p:cNvSpPr txBox="1"/>
          <p:nvPr/>
        </p:nvSpPr>
        <p:spPr>
          <a:xfrm>
            <a:off x="1424607" y="5280563"/>
            <a:ext cx="3474117" cy="120032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12 SK Planet 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인코딩 자동화 </a:t>
            </a:r>
            <a:r>
              <a:rPr lang="ko-KR" altLang="en-US" sz="800" b="0" dirty="0">
                <a:solidFill>
                  <a:srgbClr val="0000FF"/>
                </a:solidFill>
                <a:latin typeface="+mn-ea"/>
                <a:ea typeface="+mn-ea"/>
              </a:rPr>
              <a:t>개발</a:t>
            </a:r>
            <a:endParaRPr lang="en-US" altLang="ko-KR" sz="800" b="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10 SK Planet T-Store Global Portal </a:t>
            </a:r>
            <a:r>
              <a:rPr lang="ko-KR" altLang="en-US" sz="800" b="0" dirty="0">
                <a:solidFill>
                  <a:srgbClr val="0000FF"/>
                </a:solidFill>
                <a:latin typeface="+mn-ea"/>
                <a:ea typeface="+mn-ea"/>
              </a:rPr>
              <a:t>개발 </a:t>
            </a:r>
            <a:endParaRPr lang="en-US" altLang="ko-KR" sz="800" b="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10 SK Planet </a:t>
            </a:r>
            <a:r>
              <a:rPr lang="ko-KR" altLang="en-US" sz="800" b="0" dirty="0">
                <a:solidFill>
                  <a:srgbClr val="0000FF"/>
                </a:solidFill>
                <a:latin typeface="+mn-ea"/>
                <a:ea typeface="+mn-ea"/>
              </a:rPr>
              <a:t>통합메타 개발 </a:t>
            </a:r>
            <a:endParaRPr lang="en-US" altLang="ko-KR" sz="800" b="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08</a:t>
            </a:r>
            <a:r>
              <a:rPr lang="en-US" altLang="ko-KR" sz="800" b="0" dirty="0">
                <a:solidFill>
                  <a:srgbClr val="FF0000"/>
                </a:solidFill>
                <a:latin typeface="+mn-ea"/>
                <a:ea typeface="+mn-ea"/>
              </a:rPr>
              <a:t> </a:t>
            </a:r>
            <a:r>
              <a:rPr lang="en-US" altLang="ko-KR" sz="800" b="0" dirty="0">
                <a:latin typeface="+mn-ea"/>
                <a:ea typeface="+mn-ea"/>
              </a:rPr>
              <a:t>SK Telecom PA (Personal Assistant; </a:t>
            </a:r>
            <a:r>
              <a:rPr lang="ko-KR" altLang="en-US" sz="800" b="0">
                <a:latin typeface="+mn-ea"/>
                <a:ea typeface="+mn-ea"/>
              </a:rPr>
              <a:t>개인화</a:t>
            </a:r>
            <a:r>
              <a:rPr lang="en-US" altLang="ko-KR" sz="800" b="0" dirty="0">
                <a:latin typeface="+mn-ea"/>
                <a:ea typeface="+mn-ea"/>
              </a:rPr>
              <a:t>) </a:t>
            </a:r>
            <a:r>
              <a:rPr lang="ko-KR" altLang="en-US" sz="800" b="0" dirty="0">
                <a:latin typeface="+mn-ea"/>
                <a:ea typeface="+mn-ea"/>
              </a:rPr>
              <a:t>개발 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06 </a:t>
            </a:r>
            <a:r>
              <a:rPr lang="ko-KR" altLang="en-US" sz="800" b="0" dirty="0">
                <a:latin typeface="+mn-ea"/>
                <a:ea typeface="+mn-ea"/>
              </a:rPr>
              <a:t>제</a:t>
            </a:r>
            <a:r>
              <a:rPr lang="en-US" altLang="ko-KR" sz="800" b="0" dirty="0">
                <a:latin typeface="+mn-ea"/>
                <a:ea typeface="+mn-ea"/>
              </a:rPr>
              <a:t>4</a:t>
            </a:r>
            <a:r>
              <a:rPr lang="ko-KR" altLang="en-US" sz="800" b="0" dirty="0">
                <a:latin typeface="+mn-ea"/>
                <a:ea typeface="+mn-ea"/>
              </a:rPr>
              <a:t>이동통신</a:t>
            </a:r>
            <a:r>
              <a:rPr lang="en-US" altLang="ko-KR" sz="800" b="0" dirty="0">
                <a:latin typeface="+mn-ea"/>
                <a:ea typeface="+mn-ea"/>
              </a:rPr>
              <a:t>(KMI) </a:t>
            </a:r>
            <a:r>
              <a:rPr lang="ko-KR" altLang="en-US" sz="800" b="0" dirty="0">
                <a:latin typeface="+mn-ea"/>
                <a:ea typeface="+mn-ea"/>
              </a:rPr>
              <a:t>서비스 개발 컨설팅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05 </a:t>
            </a:r>
            <a:r>
              <a:rPr lang="ko-KR" altLang="en-US" sz="800" b="0">
                <a:latin typeface="+mn-ea"/>
                <a:ea typeface="+mn-ea"/>
              </a:rPr>
              <a:t>벤처기업인증</a:t>
            </a:r>
            <a:r>
              <a:rPr lang="en-US" altLang="ko-KR" sz="800" b="0" dirty="0">
                <a:latin typeface="+mn-ea"/>
                <a:ea typeface="+mn-ea"/>
              </a:rPr>
              <a:t>, </a:t>
            </a:r>
            <a:r>
              <a:rPr lang="ko-KR" altLang="en-US" sz="800" b="0">
                <a:latin typeface="+mn-ea"/>
                <a:ea typeface="+mn-ea"/>
              </a:rPr>
              <a:t>중소기업기술혁신기업</a:t>
            </a:r>
            <a:r>
              <a:rPr lang="en-US" altLang="ko-KR" sz="800" b="0" dirty="0">
                <a:latin typeface="+mn-ea"/>
                <a:ea typeface="+mn-ea"/>
              </a:rPr>
              <a:t>(</a:t>
            </a:r>
            <a:r>
              <a:rPr lang="ko-KR" altLang="en-US" sz="800" b="0" dirty="0" err="1">
                <a:latin typeface="+mn-ea"/>
                <a:ea typeface="+mn-ea"/>
              </a:rPr>
              <a:t>이노비즈기업</a:t>
            </a:r>
            <a:r>
              <a:rPr lang="en-US" altLang="ko-KR" sz="800" b="0" dirty="0">
                <a:latin typeface="+mn-ea"/>
                <a:ea typeface="+mn-ea"/>
              </a:rPr>
              <a:t>)</a:t>
            </a:r>
            <a:r>
              <a:rPr lang="ko-KR" altLang="en-US" sz="800" b="0" dirty="0">
                <a:latin typeface="+mn-ea"/>
                <a:ea typeface="+mn-ea"/>
              </a:rPr>
              <a:t>인증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73" name="TextBox 55"/>
          <p:cNvSpPr txBox="1"/>
          <p:nvPr/>
        </p:nvSpPr>
        <p:spPr>
          <a:xfrm>
            <a:off x="779414" y="5511395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2011</a:t>
            </a:r>
          </a:p>
        </p:txBody>
      </p:sp>
      <p:sp>
        <p:nvSpPr>
          <p:cNvPr id="74" name="TextBox 56"/>
          <p:cNvSpPr txBox="1"/>
          <p:nvPr/>
        </p:nvSpPr>
        <p:spPr>
          <a:xfrm>
            <a:off x="1424607" y="4321958"/>
            <a:ext cx="347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10 </a:t>
            </a:r>
            <a:r>
              <a:rPr lang="ko-KR" altLang="en-US" sz="800" b="0">
                <a:latin typeface="+mn-ea"/>
                <a:ea typeface="+mn-ea"/>
              </a:rPr>
              <a:t>삼성전자 </a:t>
            </a:r>
            <a:r>
              <a:rPr lang="en-US" altLang="ko-KR" sz="800" b="0" dirty="0">
                <a:latin typeface="+mn-ea"/>
                <a:ea typeface="+mn-ea"/>
              </a:rPr>
              <a:t>ChatON LIVE Portal </a:t>
            </a:r>
            <a:r>
              <a:rPr lang="ko-KR" altLang="en-US" sz="800" b="0">
                <a:latin typeface="+mn-ea"/>
                <a:ea typeface="+mn-ea"/>
              </a:rPr>
              <a:t>개발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06 </a:t>
            </a:r>
            <a:r>
              <a:rPr lang="ko-KR" altLang="en-US" sz="800" b="0">
                <a:latin typeface="+mn-ea"/>
                <a:ea typeface="+mn-ea"/>
              </a:rPr>
              <a:t>중소기업청</a:t>
            </a:r>
            <a:r>
              <a:rPr lang="en-US" altLang="ko-KR" sz="800" b="0" dirty="0">
                <a:latin typeface="+mn-ea"/>
                <a:ea typeface="+mn-ea"/>
              </a:rPr>
              <a:t>/</a:t>
            </a:r>
            <a:r>
              <a:rPr lang="ko-KR" altLang="en-US" sz="800" b="0">
                <a:latin typeface="+mn-ea"/>
                <a:ea typeface="+mn-ea"/>
              </a:rPr>
              <a:t>기술혁신개발사업 미래선도과제 </a:t>
            </a:r>
            <a:r>
              <a:rPr lang="en-US" altLang="ko-KR" sz="800" b="0" dirty="0">
                <a:latin typeface="+mn-ea"/>
                <a:ea typeface="+mn-ea"/>
              </a:rPr>
              <a:t>(</a:t>
            </a:r>
            <a:r>
              <a:rPr lang="ko-KR" altLang="en-US" sz="800" b="0">
                <a:latin typeface="+mn-ea"/>
                <a:ea typeface="+mn-ea"/>
              </a:rPr>
              <a:t>이기종 클라우드</a:t>
            </a:r>
            <a:r>
              <a:rPr lang="en-US" altLang="ko-KR" sz="800" b="0" dirty="0">
                <a:latin typeface="+mn-ea"/>
                <a:ea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06</a:t>
            </a:r>
            <a:r>
              <a:rPr lang="ko-KR" altLang="en-US" sz="800" b="0" dirty="0">
                <a:latin typeface="+mn-ea"/>
                <a:ea typeface="+mn-ea"/>
              </a:rPr>
              <a:t> 지식경제부 </a:t>
            </a:r>
            <a:r>
              <a:rPr lang="ko-KR" altLang="en-US" sz="800" b="0">
                <a:latin typeface="+mn-ea"/>
                <a:ea typeface="+mn-ea"/>
              </a:rPr>
              <a:t>산업융합원천기술개발사업 </a:t>
            </a:r>
            <a:r>
              <a:rPr lang="en-US" altLang="ko-KR" sz="800" b="0" dirty="0">
                <a:latin typeface="+mn-ea"/>
                <a:ea typeface="+mn-ea"/>
              </a:rPr>
              <a:t>(</a:t>
            </a:r>
            <a:r>
              <a:rPr lang="ko-KR" altLang="en-US" sz="800" b="0">
                <a:latin typeface="+mn-ea"/>
                <a:ea typeface="+mn-ea"/>
              </a:rPr>
              <a:t>홈클라우드</a:t>
            </a:r>
            <a:r>
              <a:rPr lang="en-US" altLang="ko-KR" sz="800" b="0" dirty="0">
                <a:latin typeface="+mn-ea"/>
                <a:ea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05</a:t>
            </a:r>
            <a:r>
              <a:rPr lang="ko-KR" altLang="en-US" sz="800" b="0" dirty="0">
                <a:latin typeface="+mn-ea"/>
                <a:ea typeface="+mn-ea"/>
              </a:rPr>
              <a:t> </a:t>
            </a:r>
            <a:r>
              <a:rPr lang="ko-KR" altLang="en-US" sz="800" b="0">
                <a:latin typeface="+mn-ea"/>
                <a:ea typeface="+mn-ea"/>
              </a:rPr>
              <a:t>삼성전자 </a:t>
            </a:r>
            <a:r>
              <a:rPr lang="en-US" altLang="ko-KR" sz="800" b="0" dirty="0">
                <a:latin typeface="+mn-ea"/>
                <a:ea typeface="+mn-ea"/>
              </a:rPr>
              <a:t>ChatON </a:t>
            </a:r>
            <a:r>
              <a:rPr lang="ko-KR" altLang="en-US" sz="800" b="0">
                <a:latin typeface="+mn-ea"/>
                <a:ea typeface="+mn-ea"/>
              </a:rPr>
              <a:t>콘텐츠 플랫폼</a:t>
            </a:r>
            <a:r>
              <a:rPr lang="en-US" altLang="ko-KR" sz="800" b="0" dirty="0">
                <a:latin typeface="+mn-ea"/>
                <a:ea typeface="+mn-ea"/>
              </a:rPr>
              <a:t> </a:t>
            </a:r>
            <a:r>
              <a:rPr lang="ko-KR" altLang="en-US" sz="800" b="0" dirty="0">
                <a:latin typeface="+mn-ea"/>
                <a:ea typeface="+mn-ea"/>
              </a:rPr>
              <a:t>구축</a:t>
            </a:r>
            <a:r>
              <a:rPr lang="en-US" altLang="ko-KR" sz="800" b="0" dirty="0">
                <a:latin typeface="+mn-ea"/>
                <a:ea typeface="+mn-ea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04 </a:t>
            </a:r>
            <a:r>
              <a:rPr lang="ko-KR" altLang="en-US" sz="800" b="0">
                <a:latin typeface="+mn-ea"/>
                <a:ea typeface="+mn-ea"/>
              </a:rPr>
              <a:t>삼성전자 </a:t>
            </a:r>
            <a:r>
              <a:rPr lang="en-US" altLang="ko-KR" sz="800" b="0" dirty="0">
                <a:latin typeface="+mn-ea"/>
                <a:ea typeface="+mn-ea"/>
              </a:rPr>
              <a:t>S</a:t>
            </a:r>
            <a:r>
              <a:rPr lang="ko-KR" altLang="en-US" sz="800" b="0">
                <a:latin typeface="+mn-ea"/>
                <a:ea typeface="+mn-ea"/>
              </a:rPr>
              <a:t>클라우드</a:t>
            </a:r>
            <a:r>
              <a:rPr lang="en-US" altLang="ko-KR" sz="800" b="0" dirty="0">
                <a:latin typeface="+mn-ea"/>
                <a:ea typeface="+mn-ea"/>
              </a:rPr>
              <a:t> </a:t>
            </a:r>
            <a:r>
              <a:rPr lang="ko-KR" altLang="en-US" sz="800" b="0">
                <a:latin typeface="+mn-ea"/>
                <a:ea typeface="+mn-ea"/>
              </a:rPr>
              <a:t>스토리지 플랫폼</a:t>
            </a:r>
            <a:r>
              <a:rPr lang="en-US" altLang="ko-KR" sz="800" b="0" dirty="0">
                <a:latin typeface="+mn-ea"/>
                <a:ea typeface="+mn-ea"/>
              </a:rPr>
              <a:t> </a:t>
            </a:r>
            <a:r>
              <a:rPr lang="ko-KR" altLang="en-US" sz="800" b="0" dirty="0">
                <a:latin typeface="+mn-ea"/>
                <a:ea typeface="+mn-ea"/>
              </a:rPr>
              <a:t>구축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75" name="TextBox 57"/>
          <p:cNvSpPr txBox="1"/>
          <p:nvPr/>
        </p:nvSpPr>
        <p:spPr>
          <a:xfrm>
            <a:off x="770711" y="454636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2012</a:t>
            </a:r>
          </a:p>
        </p:txBody>
      </p:sp>
      <p:sp>
        <p:nvSpPr>
          <p:cNvPr id="76" name="TextBox 58"/>
          <p:cNvSpPr txBox="1"/>
          <p:nvPr/>
        </p:nvSpPr>
        <p:spPr>
          <a:xfrm>
            <a:off x="5630416" y="3877330"/>
            <a:ext cx="3833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10 </a:t>
            </a:r>
            <a:r>
              <a:rPr lang="ko-KR" altLang="en-US" sz="800" b="0" dirty="0">
                <a:latin typeface="+mn-ea"/>
                <a:ea typeface="+mn-ea"/>
              </a:rPr>
              <a:t>삼성전자 </a:t>
            </a:r>
            <a:r>
              <a:rPr lang="en-US" altLang="ko-KR" sz="800" b="0" dirty="0">
                <a:latin typeface="+mn-ea"/>
                <a:ea typeface="+mn-ea"/>
              </a:rPr>
              <a:t>Open Service Portal(</a:t>
            </a:r>
            <a:r>
              <a:rPr lang="ko-KR" altLang="en-US" sz="800" b="0" dirty="0">
                <a:latin typeface="+mn-ea"/>
                <a:ea typeface="+mn-ea"/>
              </a:rPr>
              <a:t>바다</a:t>
            </a:r>
            <a:r>
              <a:rPr lang="en-US" altLang="ko-KR" sz="800" b="0" dirty="0">
                <a:latin typeface="+mn-ea"/>
                <a:ea typeface="+mn-ea"/>
              </a:rPr>
              <a:t>)  CMS </a:t>
            </a:r>
            <a:r>
              <a:rPr lang="ko-KR" altLang="en-US" sz="800" b="0" dirty="0">
                <a:latin typeface="+mn-ea"/>
                <a:ea typeface="+mn-ea"/>
              </a:rPr>
              <a:t>공급계약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10 </a:t>
            </a:r>
            <a:r>
              <a:rPr lang="ko-KR" altLang="en-US" sz="800" b="0" dirty="0">
                <a:latin typeface="+mn-ea"/>
                <a:ea typeface="+mn-ea"/>
              </a:rPr>
              <a:t>삼성전자 </a:t>
            </a:r>
            <a:r>
              <a:rPr lang="en-US" altLang="ko-KR" sz="800" b="0" dirty="0">
                <a:latin typeface="+mn-ea"/>
                <a:ea typeface="+mn-ea"/>
              </a:rPr>
              <a:t>Open Service Portal(</a:t>
            </a:r>
            <a:r>
              <a:rPr lang="ko-KR" altLang="en-US" sz="800" b="0" dirty="0">
                <a:latin typeface="+mn-ea"/>
                <a:ea typeface="+mn-ea"/>
              </a:rPr>
              <a:t>바다</a:t>
            </a:r>
            <a:r>
              <a:rPr lang="en-US" altLang="ko-KR" sz="800" b="0" dirty="0">
                <a:latin typeface="+mn-ea"/>
                <a:ea typeface="+mn-ea"/>
              </a:rPr>
              <a:t>)  </a:t>
            </a:r>
            <a:r>
              <a:rPr lang="ko-KR" altLang="en-US" sz="800" b="0" dirty="0">
                <a:latin typeface="+mn-ea"/>
                <a:ea typeface="+mn-ea"/>
              </a:rPr>
              <a:t>구축계약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07 </a:t>
            </a:r>
            <a:r>
              <a:rPr lang="ko-KR" altLang="en-US" sz="800" b="0" dirty="0">
                <a:latin typeface="+mn-ea"/>
                <a:ea typeface="+mn-ea"/>
              </a:rPr>
              <a:t>미국 </a:t>
            </a:r>
            <a:r>
              <a:rPr lang="en-US" altLang="ko-KR" sz="800" b="0" dirty="0">
                <a:latin typeface="+mn-ea"/>
                <a:ea typeface="+mn-ea"/>
              </a:rPr>
              <a:t>Helio Wireless Data Portal </a:t>
            </a:r>
            <a:r>
              <a:rPr lang="ko-KR" altLang="en-US" sz="800" b="0">
                <a:latin typeface="+mn-ea"/>
                <a:ea typeface="+mn-ea"/>
              </a:rPr>
              <a:t>운영</a:t>
            </a:r>
            <a:r>
              <a:rPr lang="en-US" altLang="ko-KR" sz="800" b="0" dirty="0">
                <a:latin typeface="+mn-ea"/>
                <a:ea typeface="+mn-ea"/>
              </a:rPr>
              <a:t>/</a:t>
            </a:r>
            <a:r>
              <a:rPr lang="ko-KR" altLang="en-US" sz="800" b="0">
                <a:latin typeface="+mn-ea"/>
                <a:ea typeface="+mn-ea"/>
              </a:rPr>
              <a:t>개발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05</a:t>
            </a:r>
            <a:r>
              <a:rPr lang="ko-KR" altLang="en-US" sz="800" b="0" dirty="0">
                <a:latin typeface="+mn-ea"/>
                <a:ea typeface="+mn-ea"/>
              </a:rPr>
              <a:t> </a:t>
            </a:r>
            <a:r>
              <a:rPr lang="en-US" altLang="ko-KR" sz="800" b="0" dirty="0">
                <a:latin typeface="+mn-ea"/>
                <a:ea typeface="+mn-ea"/>
              </a:rPr>
              <a:t>SKT China Web Application(RSS &amp; Widget) </a:t>
            </a:r>
            <a:r>
              <a:rPr lang="ko-KR" altLang="en-US" sz="800" b="0">
                <a:latin typeface="+mn-ea"/>
                <a:ea typeface="+mn-ea"/>
              </a:rPr>
              <a:t>공급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05</a:t>
            </a:r>
            <a:r>
              <a:rPr lang="ko-KR" altLang="en-US" sz="800" b="0" dirty="0">
                <a:latin typeface="+mn-ea"/>
                <a:ea typeface="+mn-ea"/>
              </a:rPr>
              <a:t> </a:t>
            </a:r>
            <a:r>
              <a:rPr lang="en-US" altLang="ko-KR" sz="800" b="0" dirty="0">
                <a:latin typeface="+mn-ea"/>
                <a:ea typeface="+mn-ea"/>
              </a:rPr>
              <a:t>SKT China </a:t>
            </a:r>
            <a:r>
              <a:rPr lang="ko-KR" altLang="en-US" sz="800" b="0" dirty="0">
                <a:latin typeface="+mn-ea"/>
                <a:ea typeface="+mn-ea"/>
              </a:rPr>
              <a:t>베이징 올림픽 </a:t>
            </a:r>
            <a:r>
              <a:rPr lang="en-US" altLang="ko-KR" sz="800" b="0" dirty="0">
                <a:latin typeface="+mn-ea"/>
                <a:ea typeface="+mn-ea"/>
              </a:rPr>
              <a:t>24</a:t>
            </a:r>
            <a:r>
              <a:rPr lang="ko-KR" altLang="en-US" sz="800" b="0" dirty="0">
                <a:latin typeface="+mn-ea"/>
                <a:ea typeface="+mn-ea"/>
              </a:rPr>
              <a:t>시 </a:t>
            </a:r>
            <a:r>
              <a:rPr lang="en-US" altLang="ko-KR" sz="800" b="0" dirty="0">
                <a:latin typeface="+mn-ea"/>
                <a:ea typeface="+mn-ea"/>
              </a:rPr>
              <a:t>Web Portal </a:t>
            </a:r>
            <a:r>
              <a:rPr lang="ko-KR" altLang="en-US" sz="800" b="0">
                <a:latin typeface="+mn-ea"/>
                <a:ea typeface="+mn-ea"/>
              </a:rPr>
              <a:t>공급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03</a:t>
            </a:r>
            <a:r>
              <a:rPr lang="ko-KR" altLang="en-US" sz="800" b="0" dirty="0">
                <a:latin typeface="+mn-ea"/>
                <a:ea typeface="+mn-ea"/>
              </a:rPr>
              <a:t> 미국 </a:t>
            </a:r>
            <a:r>
              <a:rPr lang="en-US" altLang="ko-KR" sz="800" b="0" dirty="0">
                <a:latin typeface="+mn-ea"/>
                <a:ea typeface="+mn-ea"/>
              </a:rPr>
              <a:t>Helio Wireless Data Portal System Offshore </a:t>
            </a:r>
            <a:r>
              <a:rPr lang="ko-KR" altLang="en-US" sz="800" b="0">
                <a:latin typeface="+mn-ea"/>
                <a:ea typeface="+mn-ea"/>
              </a:rPr>
              <a:t>운영</a:t>
            </a:r>
            <a:r>
              <a:rPr lang="en-US" altLang="ko-KR" sz="800" b="0" dirty="0">
                <a:latin typeface="+mn-ea"/>
                <a:ea typeface="+mn-ea"/>
              </a:rPr>
              <a:t>/</a:t>
            </a:r>
            <a:r>
              <a:rPr lang="ko-KR" altLang="en-US" sz="800" b="0">
                <a:latin typeface="+mn-ea"/>
                <a:ea typeface="+mn-ea"/>
              </a:rPr>
              <a:t>개발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77" name="TextBox 59"/>
          <p:cNvSpPr txBox="1"/>
          <p:nvPr/>
        </p:nvSpPr>
        <p:spPr>
          <a:xfrm>
            <a:off x="5630416" y="5237207"/>
            <a:ext cx="3833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12 SKT BMA Travel Portal </a:t>
            </a:r>
            <a:r>
              <a:rPr lang="ko-KR" altLang="en-US" sz="800" b="0">
                <a:latin typeface="+mn-ea"/>
                <a:ea typeface="+mn-ea"/>
              </a:rPr>
              <a:t>구축 컨설팅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10</a:t>
            </a:r>
            <a:r>
              <a:rPr lang="ko-KR" altLang="en-US" sz="800" b="0" dirty="0">
                <a:latin typeface="+mn-ea"/>
                <a:ea typeface="+mn-ea"/>
              </a:rPr>
              <a:t> </a:t>
            </a:r>
            <a:r>
              <a:rPr lang="en-US" altLang="ko-KR" sz="800" b="0" dirty="0">
                <a:latin typeface="+mn-ea"/>
                <a:ea typeface="+mn-ea"/>
              </a:rPr>
              <a:t>CHS India(</a:t>
            </a:r>
            <a:r>
              <a:rPr lang="ko-KR" altLang="en-US" sz="800" b="0" dirty="0">
                <a:latin typeface="+mn-ea"/>
                <a:ea typeface="+mn-ea"/>
              </a:rPr>
              <a:t>인도 방갈로 소재</a:t>
            </a:r>
            <a:r>
              <a:rPr lang="en-US" altLang="ko-KR" sz="800" b="0" dirty="0">
                <a:latin typeface="+mn-ea"/>
                <a:ea typeface="+mn-ea"/>
              </a:rPr>
              <a:t>)</a:t>
            </a:r>
            <a:r>
              <a:rPr lang="ko-KR" altLang="en-US" sz="800" b="0" dirty="0">
                <a:latin typeface="+mn-ea"/>
                <a:ea typeface="+mn-ea"/>
              </a:rPr>
              <a:t>사 모바일 </a:t>
            </a:r>
            <a:r>
              <a:rPr lang="ko-KR" altLang="en-US" sz="800" b="0">
                <a:latin typeface="+mn-ea"/>
                <a:ea typeface="+mn-ea"/>
              </a:rPr>
              <a:t>솔루션 컨설팅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09 </a:t>
            </a:r>
            <a:r>
              <a:rPr lang="en-US" altLang="ko-KR" sz="800" b="0" dirty="0" err="1">
                <a:latin typeface="+mn-ea"/>
                <a:ea typeface="+mn-ea"/>
              </a:rPr>
              <a:t>Telibrahma</a:t>
            </a:r>
            <a:r>
              <a:rPr lang="en-US" altLang="ko-KR" sz="800" b="0" dirty="0">
                <a:latin typeface="+mn-ea"/>
                <a:ea typeface="+mn-ea"/>
              </a:rPr>
              <a:t>(</a:t>
            </a:r>
            <a:r>
              <a:rPr lang="ko-KR" altLang="en-US" sz="800" b="0" dirty="0">
                <a:latin typeface="+mn-ea"/>
                <a:ea typeface="+mn-ea"/>
              </a:rPr>
              <a:t>인도 방갈로 소재</a:t>
            </a:r>
            <a:r>
              <a:rPr lang="en-US" altLang="ko-KR" sz="800" b="0" dirty="0">
                <a:latin typeface="+mn-ea"/>
                <a:ea typeface="+mn-ea"/>
              </a:rPr>
              <a:t>)</a:t>
            </a:r>
            <a:r>
              <a:rPr lang="ko-KR" altLang="en-US" sz="800" b="0" dirty="0">
                <a:latin typeface="+mn-ea"/>
                <a:ea typeface="+mn-ea"/>
              </a:rPr>
              <a:t>사 </a:t>
            </a:r>
            <a:r>
              <a:rPr lang="ko-KR" altLang="en-US" sz="800" b="0">
                <a:latin typeface="+mn-ea"/>
                <a:ea typeface="+mn-ea"/>
              </a:rPr>
              <a:t>솔루션 공급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08</a:t>
            </a:r>
            <a:r>
              <a:rPr lang="ko-KR" altLang="en-US" sz="800" b="0" dirty="0">
                <a:latin typeface="+mn-ea"/>
                <a:ea typeface="+mn-ea"/>
              </a:rPr>
              <a:t> </a:t>
            </a:r>
            <a:r>
              <a:rPr lang="en-US" altLang="ko-KR" sz="800" b="0" dirty="0">
                <a:latin typeface="+mn-ea"/>
                <a:ea typeface="+mn-ea"/>
              </a:rPr>
              <a:t>SKT Infra Portal Innovation </a:t>
            </a:r>
            <a:r>
              <a:rPr lang="ko-KR" altLang="en-US" sz="800" b="0">
                <a:latin typeface="+mn-ea"/>
                <a:ea typeface="+mn-ea"/>
              </a:rPr>
              <a:t>컨설팅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07 </a:t>
            </a:r>
            <a:r>
              <a:rPr lang="ko-KR" altLang="en-US" sz="800" b="0" dirty="0">
                <a:latin typeface="+mn-ea"/>
                <a:ea typeface="+mn-ea"/>
              </a:rPr>
              <a:t>주식회사 엠앤엘솔루션</a:t>
            </a:r>
            <a:r>
              <a:rPr lang="en-US" altLang="ko-KR" sz="800" b="0" dirty="0">
                <a:latin typeface="+mn-ea"/>
                <a:ea typeface="+mn-ea"/>
              </a:rPr>
              <a:t>(MNL Solution co., Ltd)</a:t>
            </a:r>
          </a:p>
        </p:txBody>
      </p:sp>
      <p:sp>
        <p:nvSpPr>
          <p:cNvPr id="78" name="TextBox 60"/>
          <p:cNvSpPr txBox="1"/>
          <p:nvPr/>
        </p:nvSpPr>
        <p:spPr>
          <a:xfrm>
            <a:off x="4942552" y="411164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2008</a:t>
            </a:r>
          </a:p>
        </p:txBody>
      </p:sp>
      <p:sp>
        <p:nvSpPr>
          <p:cNvPr id="79" name="TextBox 61"/>
          <p:cNvSpPr txBox="1"/>
          <p:nvPr/>
        </p:nvSpPr>
        <p:spPr>
          <a:xfrm>
            <a:off x="4942552" y="543363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2007</a:t>
            </a:r>
          </a:p>
        </p:txBody>
      </p:sp>
      <p:sp>
        <p:nvSpPr>
          <p:cNvPr id="80" name="TextBox 62"/>
          <p:cNvSpPr txBox="1"/>
          <p:nvPr/>
        </p:nvSpPr>
        <p:spPr>
          <a:xfrm>
            <a:off x="5630416" y="2924676"/>
            <a:ext cx="3833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10 Virgin Mobile US Wireless Data Portal Dual SKU </a:t>
            </a:r>
            <a:r>
              <a:rPr lang="ko-KR" altLang="en-US" sz="800" b="0" dirty="0">
                <a:latin typeface="+mn-ea"/>
                <a:ea typeface="+mn-ea"/>
              </a:rPr>
              <a:t>개발계약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05 </a:t>
            </a:r>
            <a:r>
              <a:rPr lang="ko-KR" altLang="en-US" sz="800" b="0" dirty="0">
                <a:latin typeface="+mn-ea"/>
                <a:ea typeface="+mn-ea"/>
              </a:rPr>
              <a:t>벤처기업 인증 </a:t>
            </a:r>
            <a:r>
              <a:rPr lang="en-US" altLang="ko-KR" sz="800" b="0" dirty="0">
                <a:latin typeface="+mn-ea"/>
                <a:ea typeface="+mn-ea"/>
              </a:rPr>
              <a:t>(</a:t>
            </a:r>
            <a:r>
              <a:rPr lang="ko-KR" altLang="en-US" sz="800" b="0" dirty="0">
                <a:latin typeface="+mn-ea"/>
                <a:ea typeface="+mn-ea"/>
              </a:rPr>
              <a:t>기술신용보증기금</a:t>
            </a:r>
            <a:r>
              <a:rPr lang="en-US" altLang="ko-KR" sz="800" b="0" dirty="0">
                <a:latin typeface="+mn-ea"/>
                <a:ea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04 Virgin Mobile US Wireless Data Portal Offshore Support </a:t>
            </a:r>
            <a:r>
              <a:rPr lang="ko-KR" altLang="en-US" sz="800" b="0" dirty="0">
                <a:latin typeface="+mn-ea"/>
                <a:ea typeface="+mn-ea"/>
              </a:rPr>
              <a:t>계약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02</a:t>
            </a:r>
            <a:r>
              <a:rPr lang="ko-KR" altLang="en-US" sz="800" b="0" dirty="0">
                <a:solidFill>
                  <a:srgbClr val="0000FF"/>
                </a:solidFill>
                <a:latin typeface="+mn-ea"/>
                <a:ea typeface="+mn-ea"/>
              </a:rPr>
              <a:t> 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SK Telecom Personal Media Portal </a:t>
            </a:r>
            <a:r>
              <a:rPr lang="ko-KR" altLang="en-US" sz="800" b="0" dirty="0">
                <a:solidFill>
                  <a:srgbClr val="0000FF"/>
                </a:solidFill>
                <a:latin typeface="+mn-ea"/>
                <a:ea typeface="+mn-ea"/>
              </a:rPr>
              <a:t>구축 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CMS </a:t>
            </a:r>
            <a:r>
              <a:rPr lang="ko-KR" altLang="en-US" sz="800" b="0" dirty="0">
                <a:solidFill>
                  <a:srgbClr val="0000FF"/>
                </a:solidFill>
                <a:latin typeface="+mn-ea"/>
                <a:ea typeface="+mn-ea"/>
              </a:rPr>
              <a:t>개발계약</a:t>
            </a:r>
          </a:p>
        </p:txBody>
      </p:sp>
      <p:sp>
        <p:nvSpPr>
          <p:cNvPr id="81" name="TextBox 63"/>
          <p:cNvSpPr txBox="1"/>
          <p:nvPr/>
        </p:nvSpPr>
        <p:spPr>
          <a:xfrm>
            <a:off x="4942552" y="315512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2009</a:t>
            </a:r>
          </a:p>
        </p:txBody>
      </p:sp>
      <p:sp>
        <p:nvSpPr>
          <p:cNvPr id="82" name="TextBox 64"/>
          <p:cNvSpPr txBox="1"/>
          <p:nvPr/>
        </p:nvSpPr>
        <p:spPr>
          <a:xfrm>
            <a:off x="1437350" y="2247638"/>
            <a:ext cx="34741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12 SKP 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캐시정액제 서비스 개발</a:t>
            </a:r>
            <a:endParaRPr lang="en-US" altLang="ko-KR" sz="800" b="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11 </a:t>
            </a:r>
            <a:r>
              <a:rPr lang="ko-KR" altLang="en-US" sz="800" b="0">
                <a:latin typeface="+mn-ea"/>
                <a:ea typeface="+mn-ea"/>
              </a:rPr>
              <a:t>삼성전자 </a:t>
            </a:r>
            <a:r>
              <a:rPr lang="en-US" altLang="ko-KR" sz="800" b="0" dirty="0">
                <a:latin typeface="+mn-ea"/>
                <a:ea typeface="+mn-ea"/>
              </a:rPr>
              <a:t>CHS2.0 / CHP </a:t>
            </a:r>
            <a:r>
              <a:rPr lang="ko-KR" altLang="en-US" sz="800" b="0">
                <a:latin typeface="+mn-ea"/>
                <a:ea typeface="+mn-ea"/>
              </a:rPr>
              <a:t>개발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10 </a:t>
            </a:r>
            <a:r>
              <a:rPr lang="ko-KR" altLang="en-US" sz="800" b="0">
                <a:latin typeface="+mn-ea"/>
                <a:ea typeface="+mn-ea"/>
              </a:rPr>
              <a:t>삼성전자 </a:t>
            </a:r>
            <a:r>
              <a:rPr lang="en-US" altLang="ko-KR" sz="800" b="0" dirty="0">
                <a:latin typeface="+mn-ea"/>
                <a:ea typeface="+mn-ea"/>
              </a:rPr>
              <a:t>Recommendation2.0 </a:t>
            </a:r>
            <a:r>
              <a:rPr lang="ko-KR" altLang="en-US" sz="800" b="0">
                <a:latin typeface="+mn-ea"/>
                <a:ea typeface="+mn-ea"/>
              </a:rPr>
              <a:t>개발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10 SKP 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통합 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CMS/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리팩토링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, SKP Hoppin 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운영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개발</a:t>
            </a:r>
            <a:endParaRPr lang="en-US" altLang="ko-KR" sz="800" b="0" dirty="0">
              <a:solidFill>
                <a:srgbClr val="0000FF"/>
              </a:solidFill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08 </a:t>
            </a:r>
            <a:r>
              <a:rPr lang="ko-KR" altLang="en-US" sz="800" b="0">
                <a:latin typeface="+mn-ea"/>
                <a:ea typeface="+mn-ea"/>
              </a:rPr>
              <a:t>삼성전자 </a:t>
            </a:r>
            <a:r>
              <a:rPr lang="en-US" altLang="ko-KR" sz="800" b="0" dirty="0">
                <a:latin typeface="+mn-ea"/>
                <a:ea typeface="+mn-ea"/>
              </a:rPr>
              <a:t>Always </a:t>
            </a:r>
            <a:r>
              <a:rPr lang="ko-KR" altLang="en-US" sz="800" b="0">
                <a:latin typeface="+mn-ea"/>
                <a:ea typeface="+mn-ea"/>
              </a:rPr>
              <a:t>인프라 운영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08 ChatON LIVE </a:t>
            </a:r>
            <a:r>
              <a:rPr lang="ko-KR" altLang="en-US" sz="800" b="0">
                <a:latin typeface="+mn-ea"/>
                <a:ea typeface="+mn-ea"/>
              </a:rPr>
              <a:t>플랫폼 개발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07 </a:t>
            </a:r>
            <a:r>
              <a:rPr lang="ko-KR" altLang="en-US" sz="800" b="0">
                <a:latin typeface="+mn-ea"/>
                <a:ea typeface="+mn-ea"/>
              </a:rPr>
              <a:t>제일기획 삼성전자 </a:t>
            </a:r>
            <a:r>
              <a:rPr lang="en-US" altLang="ko-KR" sz="800" b="0" dirty="0">
                <a:latin typeface="+mn-ea"/>
                <a:ea typeface="+mn-ea"/>
              </a:rPr>
              <a:t>S-Health App </a:t>
            </a:r>
            <a:r>
              <a:rPr lang="ko-KR" altLang="en-US" sz="800" b="0">
                <a:latin typeface="+mn-ea"/>
                <a:ea typeface="+mn-ea"/>
              </a:rPr>
              <a:t>개발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05 KISA </a:t>
            </a:r>
            <a:r>
              <a:rPr lang="ko-KR" altLang="en-US" sz="800" b="0">
                <a:latin typeface="+mn-ea"/>
                <a:ea typeface="+mn-ea"/>
              </a:rPr>
              <a:t>미래융합시범서비스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03 </a:t>
            </a:r>
            <a:r>
              <a:rPr lang="ko-KR" altLang="en-US" sz="800" b="0">
                <a:latin typeface="+mn-ea"/>
                <a:ea typeface="+mn-ea"/>
              </a:rPr>
              <a:t>삼성전자 </a:t>
            </a:r>
            <a:r>
              <a:rPr lang="en-US" altLang="ko-KR" sz="800" b="0" dirty="0">
                <a:latin typeface="+mn-ea"/>
                <a:ea typeface="+mn-ea"/>
              </a:rPr>
              <a:t>Always </a:t>
            </a:r>
            <a:r>
              <a:rPr lang="ko-KR" altLang="en-US" sz="800" b="0">
                <a:latin typeface="+mn-ea"/>
                <a:ea typeface="+mn-ea"/>
              </a:rPr>
              <a:t>추천서비스 아키텍트</a:t>
            </a:r>
            <a:r>
              <a:rPr lang="en-US" altLang="ko-KR" sz="800" b="0" dirty="0">
                <a:latin typeface="+mn-ea"/>
                <a:ea typeface="+mn-ea"/>
              </a:rPr>
              <a:t>/</a:t>
            </a:r>
            <a:r>
              <a:rPr lang="ko-KR" altLang="en-US" sz="800" b="0">
                <a:latin typeface="+mn-ea"/>
                <a:ea typeface="+mn-ea"/>
              </a:rPr>
              <a:t>컨설팅 </a:t>
            </a:r>
            <a:r>
              <a:rPr lang="en-US" altLang="ko-KR" sz="800" b="0" dirty="0">
                <a:latin typeface="+mn-ea"/>
                <a:ea typeface="+mn-ea"/>
              </a:rPr>
              <a:t>(DA; </a:t>
            </a:r>
            <a:r>
              <a:rPr lang="ko-KR" altLang="en-US" sz="800" b="0">
                <a:latin typeface="+mn-ea"/>
                <a:ea typeface="+mn-ea"/>
              </a:rPr>
              <a:t>빅데이터</a:t>
            </a:r>
            <a:r>
              <a:rPr lang="en-US" altLang="ko-KR" sz="800" b="0" dirty="0">
                <a:latin typeface="+mn-ea"/>
                <a:ea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02 </a:t>
            </a:r>
            <a:r>
              <a:rPr lang="ko-KR" altLang="en-US" sz="800" b="0">
                <a:latin typeface="+mn-ea"/>
                <a:ea typeface="+mn-ea"/>
              </a:rPr>
              <a:t>삼성전자 </a:t>
            </a:r>
            <a:r>
              <a:rPr lang="en-US" altLang="ko-KR" sz="800" b="0" dirty="0">
                <a:latin typeface="+mn-ea"/>
                <a:ea typeface="+mn-ea"/>
              </a:rPr>
              <a:t>ChatON LIVE Portal / MOMT </a:t>
            </a:r>
            <a:r>
              <a:rPr lang="ko-KR" altLang="en-US" sz="800" b="0">
                <a:latin typeface="+mn-ea"/>
                <a:ea typeface="+mn-ea"/>
              </a:rPr>
              <a:t>개발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01 </a:t>
            </a:r>
            <a:r>
              <a:rPr lang="ko-KR" altLang="en-US" sz="800" b="0">
                <a:latin typeface="+mn-ea"/>
                <a:ea typeface="+mn-ea"/>
              </a:rPr>
              <a:t>삼성전자</a:t>
            </a:r>
            <a:r>
              <a:rPr lang="en-US" altLang="ko-KR" sz="800" b="0" dirty="0">
                <a:latin typeface="+mn-ea"/>
                <a:ea typeface="+mn-ea"/>
              </a:rPr>
              <a:t>(</a:t>
            </a:r>
            <a:r>
              <a:rPr lang="ko-KR" altLang="en-US" sz="800" b="0">
                <a:latin typeface="+mn-ea"/>
                <a:ea typeface="+mn-ea"/>
              </a:rPr>
              <a:t>싱가포르</a:t>
            </a:r>
            <a:r>
              <a:rPr lang="en-US" altLang="ko-KR" sz="800" b="0" dirty="0">
                <a:latin typeface="+mn-ea"/>
                <a:ea typeface="+mn-ea"/>
              </a:rPr>
              <a:t>, SFC)</a:t>
            </a:r>
            <a:r>
              <a:rPr lang="ko-KR" altLang="en-US" sz="800" b="0">
                <a:latin typeface="+mn-ea"/>
                <a:ea typeface="+mn-ea"/>
              </a:rPr>
              <a:t> </a:t>
            </a:r>
            <a:r>
              <a:rPr lang="en-US" altLang="ko-KR" sz="800" b="0" dirty="0">
                <a:latin typeface="+mn-ea"/>
                <a:ea typeface="+mn-ea"/>
              </a:rPr>
              <a:t>WMS </a:t>
            </a:r>
            <a:r>
              <a:rPr lang="ko-KR" altLang="en-US" sz="800" b="0">
                <a:latin typeface="+mn-ea"/>
                <a:ea typeface="+mn-ea"/>
              </a:rPr>
              <a:t>운영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83" name="TextBox 65"/>
          <p:cNvSpPr txBox="1"/>
          <p:nvPr/>
        </p:nvSpPr>
        <p:spPr>
          <a:xfrm>
            <a:off x="770711" y="242313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2013</a:t>
            </a:r>
          </a:p>
        </p:txBody>
      </p:sp>
      <p:sp>
        <p:nvSpPr>
          <p:cNvPr id="84" name="TextBox 56"/>
          <p:cNvSpPr txBox="1"/>
          <p:nvPr/>
        </p:nvSpPr>
        <p:spPr>
          <a:xfrm>
            <a:off x="1424607" y="1407504"/>
            <a:ext cx="3672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07 LG U+ </a:t>
            </a:r>
            <a:r>
              <a:rPr lang="ko-KR" altLang="en-US" sz="800" b="0">
                <a:latin typeface="+mn-ea"/>
                <a:ea typeface="+mn-ea"/>
              </a:rPr>
              <a:t>맘카</a:t>
            </a:r>
            <a:r>
              <a:rPr lang="en-US" altLang="ko-KR" sz="800" b="0" dirty="0">
                <a:latin typeface="+mn-ea"/>
                <a:ea typeface="+mn-ea"/>
              </a:rPr>
              <a:t>(</a:t>
            </a:r>
            <a:r>
              <a:rPr lang="ko-KR" altLang="en-US" sz="800" b="0">
                <a:latin typeface="+mn-ea"/>
                <a:ea typeface="+mn-ea"/>
              </a:rPr>
              <a:t>홈</a:t>
            </a:r>
            <a:r>
              <a:rPr lang="en-US" altLang="ko-KR" sz="800" b="0" dirty="0">
                <a:latin typeface="+mn-ea"/>
                <a:ea typeface="+mn-ea"/>
              </a:rPr>
              <a:t>CCTV)</a:t>
            </a:r>
            <a:r>
              <a:rPr lang="ko-KR" altLang="en-US" sz="800" b="0">
                <a:latin typeface="+mn-ea"/>
                <a:ea typeface="+mn-ea"/>
              </a:rPr>
              <a:t>서버 </a:t>
            </a:r>
            <a:r>
              <a:rPr lang="en-US" altLang="ko-KR" sz="800" b="0" dirty="0">
                <a:latin typeface="+mn-ea"/>
                <a:ea typeface="+mn-ea"/>
              </a:rPr>
              <a:t>/ </a:t>
            </a:r>
            <a:r>
              <a:rPr lang="ko-KR" altLang="en-US" sz="800" b="0">
                <a:latin typeface="+mn-ea"/>
                <a:ea typeface="+mn-ea"/>
              </a:rPr>
              <a:t>영상플랫폼</a:t>
            </a:r>
            <a:endParaRPr lang="en-US" altLang="ko-KR" sz="8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06 LG U+ </a:t>
            </a:r>
            <a:r>
              <a:rPr lang="ko-KR" altLang="en-US" sz="800" b="0">
                <a:latin typeface="+mn-ea"/>
                <a:ea typeface="+mn-ea"/>
              </a:rPr>
              <a:t>홈</a:t>
            </a:r>
            <a:r>
              <a:rPr lang="en-US" altLang="ko-KR" sz="800" b="0" dirty="0">
                <a:latin typeface="+mn-ea"/>
                <a:ea typeface="+mn-ea"/>
              </a:rPr>
              <a:t>CCTV </a:t>
            </a:r>
            <a:r>
              <a:rPr lang="ko-KR" altLang="en-US" sz="800" b="0">
                <a:latin typeface="+mn-ea"/>
                <a:ea typeface="+mn-ea"/>
              </a:rPr>
              <a:t>스트리밍 뷰어</a:t>
            </a:r>
            <a:r>
              <a:rPr lang="en-US" altLang="ko-KR" sz="800" b="0" dirty="0">
                <a:latin typeface="+mn-ea"/>
                <a:ea typeface="+mn-ea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02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 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SK Planet 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통합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CMS 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리팩토링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이북코믹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, Hoppin/T-store </a:t>
            </a:r>
            <a:r>
              <a:rPr lang="ko-KR" altLang="en-US" sz="800" b="0">
                <a:solidFill>
                  <a:srgbClr val="0000FF"/>
                </a:solidFill>
                <a:latin typeface="+mn-ea"/>
                <a:ea typeface="+mn-ea"/>
              </a:rPr>
              <a:t>서비스운영</a:t>
            </a:r>
            <a:r>
              <a:rPr lang="en-US" altLang="ko-KR" sz="800" b="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altLang="ko-KR" sz="800" b="0" dirty="0">
                <a:latin typeface="+mn-ea"/>
                <a:ea typeface="+mn-ea"/>
              </a:rPr>
              <a:t>01 </a:t>
            </a:r>
            <a:r>
              <a:rPr lang="ko-KR" altLang="en-US" sz="800" b="0">
                <a:latin typeface="+mn-ea"/>
                <a:ea typeface="+mn-ea"/>
              </a:rPr>
              <a:t>삼성전자 </a:t>
            </a:r>
            <a:r>
              <a:rPr lang="en-US" altLang="ko-KR" sz="800" b="0" dirty="0">
                <a:latin typeface="+mn-ea"/>
                <a:ea typeface="+mn-ea"/>
              </a:rPr>
              <a:t>ChatON LIVE</a:t>
            </a:r>
            <a:r>
              <a:rPr lang="ko-KR" altLang="en-US" sz="800" b="0">
                <a:latin typeface="+mn-ea"/>
                <a:ea typeface="+mn-ea"/>
              </a:rPr>
              <a:t> 플랫폼</a:t>
            </a:r>
            <a:r>
              <a:rPr lang="en-US" altLang="ko-KR" sz="800" b="0" dirty="0">
                <a:latin typeface="+mn-ea"/>
                <a:ea typeface="+mn-ea"/>
              </a:rPr>
              <a:t>, Shop </a:t>
            </a:r>
            <a:r>
              <a:rPr lang="ko-KR" altLang="en-US" sz="800" b="0" dirty="0">
                <a:latin typeface="+mn-ea"/>
                <a:ea typeface="+mn-ea"/>
              </a:rPr>
              <a:t>구축</a:t>
            </a:r>
            <a:endParaRPr lang="en-US" altLang="ko-KR" sz="800" b="0" dirty="0">
              <a:latin typeface="+mn-ea"/>
              <a:ea typeface="+mn-ea"/>
            </a:endParaRPr>
          </a:p>
        </p:txBody>
      </p:sp>
      <p:sp>
        <p:nvSpPr>
          <p:cNvPr id="85" name="TextBox 57"/>
          <p:cNvSpPr txBox="1"/>
          <p:nvPr/>
        </p:nvSpPr>
        <p:spPr>
          <a:xfrm>
            <a:off x="770712" y="154048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2014</a:t>
            </a:r>
          </a:p>
        </p:txBody>
      </p:sp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5435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회사 연혁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0378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/>
          <p:cNvSpPr txBox="1">
            <a:spLocks/>
          </p:cNvSpPr>
          <p:nvPr/>
        </p:nvSpPr>
        <p:spPr bwMode="auto"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 kern="0">
                <a:solidFill>
                  <a:schemeClr val="tx1"/>
                </a:solidFill>
                <a:latin typeface="+mn-ea"/>
                <a:ea typeface="+mn-ea"/>
              </a:rPr>
              <a:t>3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인력 현황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6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나눔명조" panose="02020603020101020101" pitchFamily="18" charset="-127"/>
            </a:endParaRPr>
          </a:p>
        </p:txBody>
      </p:sp>
      <p:sp>
        <p:nvSpPr>
          <p:cNvPr id="22" name="Rectangle 82"/>
          <p:cNvSpPr>
            <a:spLocks noChangeArrowheads="1"/>
          </p:cNvSpPr>
          <p:nvPr/>
        </p:nvSpPr>
        <p:spPr bwMode="auto">
          <a:xfrm>
            <a:off x="2541941" y="1334522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+mn-ea"/>
                <a:ea typeface="+mn-ea"/>
              </a:rPr>
              <a:t>대표이사</a:t>
            </a:r>
          </a:p>
        </p:txBody>
      </p:sp>
      <p:sp>
        <p:nvSpPr>
          <p:cNvPr id="23" name="Rectangle 82"/>
          <p:cNvSpPr>
            <a:spLocks noChangeArrowheads="1"/>
          </p:cNvSpPr>
          <p:nvPr/>
        </p:nvSpPr>
        <p:spPr bwMode="auto">
          <a:xfrm>
            <a:off x="2541940" y="1895869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en-US" altLang="ko-KR" sz="900" b="1" dirty="0">
                <a:solidFill>
                  <a:srgbClr val="000000"/>
                </a:solidFill>
                <a:latin typeface="+mn-ea"/>
                <a:ea typeface="+mn-ea"/>
              </a:rPr>
              <a:t>CS</a:t>
            </a:r>
            <a:r>
              <a:rPr lang="ko-KR" altLang="en-US" sz="900" b="1">
                <a:solidFill>
                  <a:srgbClr val="000000"/>
                </a:solidFill>
                <a:latin typeface="+mn-ea"/>
                <a:ea typeface="+mn-ea"/>
              </a:rPr>
              <a:t>사업본부</a:t>
            </a:r>
            <a:endParaRPr lang="ko-KR" altLang="en-US" sz="9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4" name="Rectangle 82"/>
          <p:cNvSpPr>
            <a:spLocks noChangeArrowheads="1"/>
          </p:cNvSpPr>
          <p:nvPr/>
        </p:nvSpPr>
        <p:spPr bwMode="auto">
          <a:xfrm>
            <a:off x="1374137" y="1895869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+mn-ea"/>
                <a:ea typeface="+mn-ea"/>
              </a:rPr>
              <a:t>기업부설연구소</a:t>
            </a:r>
          </a:p>
        </p:txBody>
      </p:sp>
      <p:sp>
        <p:nvSpPr>
          <p:cNvPr id="25" name="Rectangle 82"/>
          <p:cNvSpPr>
            <a:spLocks noChangeArrowheads="1"/>
          </p:cNvSpPr>
          <p:nvPr/>
        </p:nvSpPr>
        <p:spPr bwMode="auto">
          <a:xfrm>
            <a:off x="3709743" y="1896846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+mn-ea"/>
                <a:ea typeface="+mn-ea"/>
              </a:rPr>
              <a:t>경영지원팀</a:t>
            </a:r>
          </a:p>
        </p:txBody>
      </p:sp>
      <p:sp>
        <p:nvSpPr>
          <p:cNvPr id="26" name="Rectangle 82"/>
          <p:cNvSpPr>
            <a:spLocks noChangeArrowheads="1"/>
          </p:cNvSpPr>
          <p:nvPr/>
        </p:nvSpPr>
        <p:spPr bwMode="auto">
          <a:xfrm>
            <a:off x="2541941" y="2570597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+mn-ea"/>
                <a:ea typeface="+mn-ea"/>
              </a:rPr>
              <a:t>컨버전스 개발그룹</a:t>
            </a:r>
          </a:p>
        </p:txBody>
      </p:sp>
      <p:sp>
        <p:nvSpPr>
          <p:cNvPr id="27" name="Rectangle 82"/>
          <p:cNvSpPr>
            <a:spLocks noChangeArrowheads="1"/>
          </p:cNvSpPr>
          <p:nvPr/>
        </p:nvSpPr>
        <p:spPr bwMode="auto">
          <a:xfrm>
            <a:off x="917998" y="2570596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+mn-ea"/>
                <a:ea typeface="+mn-ea"/>
              </a:rPr>
              <a:t>기획 팀</a:t>
            </a:r>
          </a:p>
        </p:txBody>
      </p:sp>
      <p:sp>
        <p:nvSpPr>
          <p:cNvPr id="28" name="Rectangle 82"/>
          <p:cNvSpPr>
            <a:spLocks noChangeArrowheads="1"/>
          </p:cNvSpPr>
          <p:nvPr/>
        </p:nvSpPr>
        <p:spPr bwMode="auto">
          <a:xfrm>
            <a:off x="4161939" y="2570596"/>
            <a:ext cx="1080000" cy="288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pPr algn="ctr"/>
            <a:r>
              <a:rPr lang="ko-KR" altLang="en-US" sz="900" b="1" dirty="0">
                <a:solidFill>
                  <a:srgbClr val="000000"/>
                </a:solidFill>
                <a:latin typeface="+mn-ea"/>
                <a:ea typeface="+mn-ea"/>
              </a:rPr>
              <a:t>영업 팀</a:t>
            </a:r>
          </a:p>
        </p:txBody>
      </p:sp>
      <p:cxnSp>
        <p:nvCxnSpPr>
          <p:cNvPr id="4" name="꺾인 연결선 3"/>
          <p:cNvCxnSpPr>
            <a:stCxn id="22" idx="2"/>
            <a:endCxn id="25" idx="0"/>
          </p:cNvCxnSpPr>
          <p:nvPr/>
        </p:nvCxnSpPr>
        <p:spPr bwMode="auto">
          <a:xfrm rot="16200000" flipH="1">
            <a:off x="3529143" y="1176245"/>
            <a:ext cx="273399" cy="116780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꺾인 연결선 32"/>
          <p:cNvCxnSpPr>
            <a:stCxn id="22" idx="2"/>
            <a:endCxn id="24" idx="0"/>
          </p:cNvCxnSpPr>
          <p:nvPr/>
        </p:nvCxnSpPr>
        <p:spPr bwMode="auto">
          <a:xfrm rot="5400000">
            <a:off x="2361828" y="1175756"/>
            <a:ext cx="272422" cy="116780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꺾인 연결선 35"/>
          <p:cNvCxnSpPr>
            <a:stCxn id="22" idx="2"/>
            <a:endCxn id="23" idx="0"/>
          </p:cNvCxnSpPr>
          <p:nvPr/>
        </p:nvCxnSpPr>
        <p:spPr bwMode="auto">
          <a:xfrm flipH="1">
            <a:off x="3081940" y="1623447"/>
            <a:ext cx="1" cy="27242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꺾인 연결선 40"/>
          <p:cNvCxnSpPr>
            <a:stCxn id="23" idx="2"/>
            <a:endCxn id="28" idx="0"/>
          </p:cNvCxnSpPr>
          <p:nvPr/>
        </p:nvCxnSpPr>
        <p:spPr bwMode="auto">
          <a:xfrm rot="16200000" flipH="1">
            <a:off x="3699038" y="1567695"/>
            <a:ext cx="385802" cy="161999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꺾인 연결선 41"/>
          <p:cNvCxnSpPr>
            <a:stCxn id="23" idx="2"/>
            <a:endCxn id="27" idx="0"/>
          </p:cNvCxnSpPr>
          <p:nvPr/>
        </p:nvCxnSpPr>
        <p:spPr bwMode="auto">
          <a:xfrm rot="5400000">
            <a:off x="2077068" y="1565724"/>
            <a:ext cx="385802" cy="162394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꺾인 연결선 35"/>
          <p:cNvCxnSpPr>
            <a:stCxn id="23" idx="2"/>
            <a:endCxn id="26" idx="0"/>
          </p:cNvCxnSpPr>
          <p:nvPr/>
        </p:nvCxnSpPr>
        <p:spPr bwMode="auto">
          <a:xfrm>
            <a:off x="3081940" y="2184794"/>
            <a:ext cx="1" cy="38580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Rectangle 82"/>
          <p:cNvSpPr>
            <a:spLocks noChangeArrowheads="1"/>
          </p:cNvSpPr>
          <p:nvPr/>
        </p:nvSpPr>
        <p:spPr bwMode="auto">
          <a:xfrm>
            <a:off x="2541940" y="2958128"/>
            <a:ext cx="1080000" cy="972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t"/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rgbClr val="000000"/>
                </a:solidFill>
                <a:latin typeface="+mn-ea"/>
                <a:ea typeface="+mn-ea"/>
              </a:rPr>
              <a:t>PM/PL 7</a:t>
            </a:r>
            <a:r>
              <a:rPr lang="ko-KR" altLang="en-US" sz="900" b="1">
                <a:solidFill>
                  <a:srgbClr val="000000"/>
                </a:solidFill>
                <a:latin typeface="+mn-ea"/>
                <a:ea typeface="+mn-ea"/>
              </a:rPr>
              <a:t>명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000000"/>
                </a:solidFill>
                <a:latin typeface="+mn-ea"/>
                <a:ea typeface="+mn-ea"/>
              </a:rPr>
              <a:t>개발 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  <a:ea typeface="+mn-ea"/>
              </a:rPr>
              <a:t>20</a:t>
            </a:r>
            <a:r>
              <a:rPr lang="ko-KR" altLang="en-US" sz="900" b="1">
                <a:solidFill>
                  <a:srgbClr val="000000"/>
                </a:solidFill>
                <a:latin typeface="+mn-ea"/>
                <a:ea typeface="+mn-ea"/>
              </a:rPr>
              <a:t>명</a:t>
            </a:r>
            <a:endParaRPr lang="ko-KR" altLang="en-US" sz="9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0" name="Rectangle 82"/>
          <p:cNvSpPr>
            <a:spLocks noChangeArrowheads="1"/>
          </p:cNvSpPr>
          <p:nvPr/>
        </p:nvSpPr>
        <p:spPr bwMode="auto">
          <a:xfrm>
            <a:off x="925881" y="2956398"/>
            <a:ext cx="1080000" cy="972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t"/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000000"/>
                </a:solidFill>
                <a:latin typeface="+mn-ea"/>
                <a:ea typeface="+mn-ea"/>
              </a:rPr>
              <a:t>기획 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ko-KR" altLang="en-US" sz="900" b="1">
                <a:solidFill>
                  <a:srgbClr val="000000"/>
                </a:solidFill>
                <a:latin typeface="+mn-ea"/>
                <a:ea typeface="+mn-ea"/>
              </a:rPr>
              <a:t>명</a:t>
            </a:r>
            <a:endParaRPr lang="en-US" altLang="ko-KR" sz="9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rgbClr val="000000"/>
                </a:solidFill>
                <a:latin typeface="+mn-ea"/>
                <a:ea typeface="+mn-ea"/>
              </a:rPr>
              <a:t>디자인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  <a:ea typeface="+mn-ea"/>
              </a:rPr>
              <a:t> 1</a:t>
            </a:r>
            <a:r>
              <a:rPr lang="ko-KR" altLang="en-US" sz="900" b="1">
                <a:solidFill>
                  <a:srgbClr val="000000"/>
                </a:solidFill>
                <a:latin typeface="+mn-ea"/>
                <a:ea typeface="+mn-ea"/>
              </a:rPr>
              <a:t>명</a:t>
            </a:r>
            <a:endParaRPr lang="ko-KR" altLang="en-US" sz="9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1" name="Rectangle 82"/>
          <p:cNvSpPr>
            <a:spLocks noChangeArrowheads="1"/>
          </p:cNvSpPr>
          <p:nvPr/>
        </p:nvSpPr>
        <p:spPr bwMode="auto">
          <a:xfrm>
            <a:off x="4161939" y="2956399"/>
            <a:ext cx="1080000" cy="97200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t"/>
          <a:lstStyle/>
          <a:p>
            <a:pPr algn="ctr">
              <a:lnSpc>
                <a:spcPct val="150000"/>
              </a:lnSpc>
            </a:pPr>
            <a:r>
              <a:rPr lang="en-US" altLang="ko-KR" sz="900" b="1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900" b="1">
                <a:solidFill>
                  <a:srgbClr val="000000"/>
                </a:solidFill>
                <a:latin typeface="+mn-ea"/>
                <a:ea typeface="+mn-ea"/>
              </a:rPr>
              <a:t>본부장 겸임</a:t>
            </a:r>
            <a:r>
              <a:rPr lang="en-US" altLang="ko-KR" sz="900" b="1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9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81" name="차트 80"/>
          <p:cNvGraphicFramePr/>
          <p:nvPr/>
        </p:nvGraphicFramePr>
        <p:xfrm>
          <a:off x="5904412" y="1588438"/>
          <a:ext cx="2769910" cy="2355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4" name="직사각형 43"/>
          <p:cNvSpPr/>
          <p:nvPr/>
        </p:nvSpPr>
        <p:spPr>
          <a:xfrm>
            <a:off x="3875314" y="1334522"/>
            <a:ext cx="136662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000" b="1" dirty="0">
                <a:solidFill>
                  <a:srgbClr val="FF0000"/>
                </a:solidFill>
                <a:latin typeface="+mj-lt"/>
                <a:ea typeface="나눔명조" panose="02020603020101020101" pitchFamily="18" charset="-127"/>
              </a:rPr>
              <a:t>(2014</a:t>
            </a:r>
            <a:r>
              <a:rPr lang="en-US" altLang="ko-KR" sz="1000" b="1">
                <a:solidFill>
                  <a:srgbClr val="FF0000"/>
                </a:solidFill>
                <a:latin typeface="+mj-lt"/>
                <a:ea typeface="나눔명조" panose="02020603020101020101" pitchFamily="18" charset="-127"/>
              </a:rPr>
              <a:t>. 10. 23 </a:t>
            </a:r>
            <a:r>
              <a:rPr lang="ko-KR" altLang="en-US" sz="1000" b="1">
                <a:solidFill>
                  <a:srgbClr val="FF0000"/>
                </a:solidFill>
                <a:latin typeface="+mj-lt"/>
                <a:ea typeface="나눔명조" panose="02020603020101020101" pitchFamily="18" charset="-127"/>
              </a:rPr>
              <a:t>현재</a:t>
            </a:r>
            <a:r>
              <a:rPr lang="en-US" altLang="ko-KR" sz="1000" b="1" dirty="0">
                <a:solidFill>
                  <a:srgbClr val="FF0000"/>
                </a:solidFill>
                <a:latin typeface="+mj-lt"/>
                <a:ea typeface="나눔명조" panose="02020603020101020101" pitchFamily="18" charset="-127"/>
              </a:rPr>
              <a:t>)</a:t>
            </a:r>
            <a:endParaRPr lang="ko-KR" altLang="en-US" sz="1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2355249" y="2472741"/>
            <a:ext cx="1445623" cy="16200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kumimoji="0" lang="ko-KR" altLang="en-US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graphicFrame>
        <p:nvGraphicFramePr>
          <p:cNvPr id="82" name="차트 81"/>
          <p:cNvGraphicFramePr/>
          <p:nvPr/>
        </p:nvGraphicFramePr>
        <p:xfrm>
          <a:off x="1138174" y="4221088"/>
          <a:ext cx="3023765" cy="2204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3" name="차트 82"/>
          <p:cNvGraphicFramePr/>
          <p:nvPr/>
        </p:nvGraphicFramePr>
        <p:xfrm>
          <a:off x="4161939" y="4226319"/>
          <a:ext cx="3806335" cy="2203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0" name="Rectangle 82"/>
          <p:cNvSpPr>
            <a:spLocks noChangeArrowheads="1"/>
          </p:cNvSpPr>
          <p:nvPr/>
        </p:nvSpPr>
        <p:spPr bwMode="auto">
          <a:xfrm>
            <a:off x="704528" y="781956"/>
            <a:ext cx="17272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조직 구성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7976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573215" y="1684479"/>
            <a:ext cx="4104456" cy="2142947"/>
            <a:chOff x="595313" y="2012950"/>
            <a:chExt cx="8715375" cy="4143375"/>
          </a:xfrm>
        </p:grpSpPr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1809750" y="2012950"/>
              <a:ext cx="6286500" cy="414337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r>
                <a:rPr lang="en-US" altLang="ko-KR" sz="9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Content Management System</a:t>
              </a: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595313" y="2941638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8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Nate</a:t>
              </a: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595313" y="3656013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2"/>
              </a:solidFill>
              <a:prstDash val="dash"/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800" b="1" dirty="0">
                  <a:solidFill>
                    <a:schemeClr val="bg1">
                      <a:lumMod val="65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Cine21</a:t>
              </a: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8310563" y="2513013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Market/</a:t>
              </a:r>
            </a:p>
            <a:p>
              <a:pPr algn="ctr" latinLnBrk="1">
                <a:defRPr/>
              </a:pPr>
              <a:r>
                <a:rPr lang="en-US" altLang="ko-KR" sz="6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Channel</a:t>
              </a: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 Zone/</a:t>
              </a:r>
            </a:p>
            <a:p>
              <a:pPr algn="ctr" latinLnBrk="1">
                <a:defRPr/>
              </a:pP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Community</a:t>
              </a: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8310563" y="3227388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ADP</a:t>
              </a:r>
            </a:p>
          </p:txBody>
        </p:sp>
        <p:sp>
          <p:nvSpPr>
            <p:cNvPr id="25" name="Rectangle 15"/>
            <p:cNvSpPr>
              <a:spLocks noChangeArrowheads="1"/>
            </p:cNvSpPr>
            <p:nvPr/>
          </p:nvSpPr>
          <p:spPr bwMode="auto">
            <a:xfrm>
              <a:off x="8310563" y="4656138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BSS</a:t>
              </a:r>
            </a:p>
          </p:txBody>
        </p:sp>
        <p:sp>
          <p:nvSpPr>
            <p:cNvPr id="26" name="Rectangle 10"/>
            <p:cNvSpPr>
              <a:spLocks noChangeArrowheads="1"/>
            </p:cNvSpPr>
            <p:nvPr/>
          </p:nvSpPr>
          <p:spPr bwMode="auto">
            <a:xfrm>
              <a:off x="595313" y="4513263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8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MPT</a:t>
              </a:r>
            </a:p>
          </p:txBody>
        </p:sp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595313" y="5227638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8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DRM</a:t>
              </a:r>
            </a:p>
          </p:txBody>
        </p:sp>
        <p:sp>
          <p:nvSpPr>
            <p:cNvPr id="28" name="Rectangle 14"/>
            <p:cNvSpPr>
              <a:spLocks noChangeArrowheads="1"/>
            </p:cNvSpPr>
            <p:nvPr/>
          </p:nvSpPr>
          <p:spPr bwMode="auto">
            <a:xfrm>
              <a:off x="8310563" y="3941763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6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Search Engine</a:t>
              </a:r>
            </a:p>
          </p:txBody>
        </p:sp>
        <p:sp>
          <p:nvSpPr>
            <p:cNvPr id="29" name="Rectangle 15"/>
            <p:cNvSpPr>
              <a:spLocks noChangeArrowheads="1"/>
            </p:cNvSpPr>
            <p:nvPr/>
          </p:nvSpPr>
          <p:spPr bwMode="auto">
            <a:xfrm>
              <a:off x="8310563" y="5370513"/>
              <a:ext cx="1000125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lang="en-US" altLang="ko-KR" sz="700" b="1" dirty="0">
                  <a:latin typeface="나눔명조" panose="02020603020101020101" pitchFamily="18" charset="-127"/>
                  <a:ea typeface="나눔명조" panose="02020603020101020101" pitchFamily="18" charset="-127"/>
                  <a:cs typeface="+mn-cs"/>
                </a:rPr>
                <a:t>IDS</a:t>
              </a:r>
            </a:p>
          </p:txBody>
        </p:sp>
        <p:sp>
          <p:nvSpPr>
            <p:cNvPr id="30" name="직사각형 65"/>
            <p:cNvSpPr>
              <a:spLocks noChangeArrowheads="1"/>
            </p:cNvSpPr>
            <p:nvPr/>
          </p:nvSpPr>
          <p:spPr bwMode="auto">
            <a:xfrm>
              <a:off x="1952625" y="2370138"/>
              <a:ext cx="857250" cy="364331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endParaRPr lang="ko-KR" altLang="en-US" sz="900" dirty="0"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endParaRPr>
            </a:p>
          </p:txBody>
        </p:sp>
        <p:sp>
          <p:nvSpPr>
            <p:cNvPr id="31" name="Text Box 208"/>
            <p:cNvSpPr txBox="1">
              <a:spLocks noChangeArrowheads="1"/>
            </p:cNvSpPr>
            <p:nvPr/>
          </p:nvSpPr>
          <p:spPr bwMode="auto">
            <a:xfrm>
              <a:off x="1952625" y="2441575"/>
              <a:ext cx="85725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(Inbound)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IF Component</a:t>
              </a:r>
              <a:endParaRPr lang="ko-KR" altLang="en-US" sz="500" b="1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2" name="직사각형 65"/>
            <p:cNvSpPr>
              <a:spLocks noChangeArrowheads="1"/>
            </p:cNvSpPr>
            <p:nvPr/>
          </p:nvSpPr>
          <p:spPr bwMode="auto">
            <a:xfrm>
              <a:off x="7096125" y="2370138"/>
              <a:ext cx="857250" cy="364331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endParaRPr lang="ko-KR" altLang="en-US" sz="900" dirty="0"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endParaRPr>
            </a:p>
          </p:txBody>
        </p:sp>
        <p:sp>
          <p:nvSpPr>
            <p:cNvPr id="33" name="Text Box 208"/>
            <p:cNvSpPr txBox="1">
              <a:spLocks noChangeArrowheads="1"/>
            </p:cNvSpPr>
            <p:nvPr/>
          </p:nvSpPr>
          <p:spPr bwMode="auto">
            <a:xfrm>
              <a:off x="7096125" y="2441575"/>
              <a:ext cx="85725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(Outbound)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IF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Component</a:t>
              </a:r>
              <a:endParaRPr lang="ko-KR" altLang="en-US" sz="500" b="1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4" name="직사각형 65"/>
            <p:cNvSpPr>
              <a:spLocks noChangeArrowheads="1"/>
            </p:cNvSpPr>
            <p:nvPr/>
          </p:nvSpPr>
          <p:spPr bwMode="auto">
            <a:xfrm>
              <a:off x="2952750" y="5370513"/>
              <a:ext cx="4000500" cy="642937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endParaRPr lang="ko-KR" altLang="en-US" sz="900" dirty="0"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endParaRPr>
            </a:p>
          </p:txBody>
        </p:sp>
        <p:sp>
          <p:nvSpPr>
            <p:cNvPr id="35" name="Text Box 208"/>
            <p:cNvSpPr txBox="1">
              <a:spLocks noChangeArrowheads="1"/>
            </p:cNvSpPr>
            <p:nvPr/>
          </p:nvSpPr>
          <p:spPr bwMode="auto">
            <a:xfrm>
              <a:off x="2952750" y="5441950"/>
              <a:ext cx="85725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ko-KR" sz="600" b="1">
                  <a:latin typeface="나눔명조" panose="02020603020101020101" pitchFamily="18" charset="-127"/>
                  <a:ea typeface="나눔명조" panose="02020603020101020101" pitchFamily="18" charset="-127"/>
                </a:rPr>
                <a:t>Repository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600" b="1">
                  <a:latin typeface="나눔명조" panose="02020603020101020101" pitchFamily="18" charset="-127"/>
                  <a:ea typeface="나눔명조" panose="02020603020101020101" pitchFamily="18" charset="-127"/>
                </a:rPr>
                <a:t>Layer</a:t>
              </a:r>
              <a:endParaRPr lang="ko-KR" altLang="en-US" sz="600" b="1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6" name="직사각형 65"/>
            <p:cNvSpPr>
              <a:spLocks noChangeArrowheads="1"/>
            </p:cNvSpPr>
            <p:nvPr/>
          </p:nvSpPr>
          <p:spPr bwMode="auto">
            <a:xfrm>
              <a:off x="2952750" y="4156075"/>
              <a:ext cx="4000500" cy="1143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endParaRPr lang="ko-KR" altLang="en-US" sz="900" dirty="0"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endParaRPr>
            </a:p>
          </p:txBody>
        </p:sp>
        <p:sp>
          <p:nvSpPr>
            <p:cNvPr id="37" name="Text Box 208"/>
            <p:cNvSpPr txBox="1">
              <a:spLocks noChangeArrowheads="1"/>
            </p:cNvSpPr>
            <p:nvPr/>
          </p:nvSpPr>
          <p:spPr bwMode="auto">
            <a:xfrm>
              <a:off x="2952750" y="4584700"/>
              <a:ext cx="85725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Common/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Service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Support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Component</a:t>
              </a:r>
              <a:endParaRPr lang="ko-KR" altLang="en-US" sz="500" b="1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8" name="직사각형 65"/>
            <p:cNvSpPr>
              <a:spLocks noChangeArrowheads="1"/>
            </p:cNvSpPr>
            <p:nvPr/>
          </p:nvSpPr>
          <p:spPr bwMode="auto">
            <a:xfrm>
              <a:off x="2952750" y="2370138"/>
              <a:ext cx="4000500" cy="164306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latinLnBrk="1">
                <a:defRPr/>
              </a:pPr>
              <a:endParaRPr lang="ko-KR" altLang="en-US" sz="900" dirty="0"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endParaRPr>
            </a:p>
          </p:txBody>
        </p:sp>
        <p:sp>
          <p:nvSpPr>
            <p:cNvPr id="39" name="Text Box 208"/>
            <p:cNvSpPr txBox="1">
              <a:spLocks noChangeArrowheads="1"/>
            </p:cNvSpPr>
            <p:nvPr/>
          </p:nvSpPr>
          <p:spPr bwMode="auto">
            <a:xfrm>
              <a:off x="2952750" y="2370138"/>
              <a:ext cx="857250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lnSpc>
                  <a:spcPct val="90000"/>
                </a:lnSpc>
              </a:pPr>
              <a:r>
                <a:rPr lang="en-US" altLang="ko-KR" sz="6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Service</a:t>
              </a:r>
            </a:p>
            <a:p>
              <a:pPr eaLnBrk="1" hangingPunct="1">
                <a:lnSpc>
                  <a:spcPct val="90000"/>
                </a:lnSpc>
              </a:pPr>
              <a:r>
                <a:rPr lang="en-US" altLang="ko-KR" sz="5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Component</a:t>
              </a:r>
              <a:endParaRPr lang="ko-KR" altLang="en-US" sz="600" b="1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40" name="그룹 127"/>
            <p:cNvGrpSpPr>
              <a:grpSpLocks/>
            </p:cNvGrpSpPr>
            <p:nvPr/>
          </p:nvGrpSpPr>
          <p:grpSpPr bwMode="auto">
            <a:xfrm>
              <a:off x="4095750" y="5513413"/>
              <a:ext cx="971550" cy="446103"/>
              <a:chOff x="1411813" y="4630727"/>
              <a:chExt cx="971658" cy="472467"/>
            </a:xfrm>
          </p:grpSpPr>
          <p:pic>
            <p:nvPicPr>
              <p:cNvPr id="89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screen">
                <a:lum bright="6000"/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2097" y="4630727"/>
                <a:ext cx="44106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Text Box 115"/>
              <p:cNvSpPr txBox="1">
                <a:spLocks noChangeArrowheads="1"/>
              </p:cNvSpPr>
              <p:nvPr/>
            </p:nvSpPr>
            <p:spPr bwMode="auto">
              <a:xfrm>
                <a:off x="1411813" y="4846626"/>
                <a:ext cx="971658" cy="256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Content</a:t>
                </a:r>
              </a:p>
            </p:txBody>
          </p:sp>
        </p:grpSp>
        <p:grpSp>
          <p:nvGrpSpPr>
            <p:cNvPr id="41" name="그룹 126"/>
            <p:cNvGrpSpPr>
              <a:grpSpLocks/>
            </p:cNvGrpSpPr>
            <p:nvPr/>
          </p:nvGrpSpPr>
          <p:grpSpPr bwMode="auto">
            <a:xfrm>
              <a:off x="4595813" y="5513413"/>
              <a:ext cx="971550" cy="446103"/>
              <a:chOff x="2211756" y="4630727"/>
              <a:chExt cx="971658" cy="472467"/>
            </a:xfrm>
          </p:grpSpPr>
          <p:pic>
            <p:nvPicPr>
              <p:cNvPr id="87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screen">
                <a:lum bright="6000"/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89321" y="4630727"/>
                <a:ext cx="44231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" name="Text Box 115"/>
              <p:cNvSpPr txBox="1">
                <a:spLocks noChangeArrowheads="1"/>
              </p:cNvSpPr>
              <p:nvPr/>
            </p:nvSpPr>
            <p:spPr bwMode="auto">
              <a:xfrm>
                <a:off x="2211756" y="4846626"/>
                <a:ext cx="971658" cy="256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Product</a:t>
                </a:r>
              </a:p>
            </p:txBody>
          </p:sp>
        </p:grpSp>
        <p:grpSp>
          <p:nvGrpSpPr>
            <p:cNvPr id="42" name="그룹 125"/>
            <p:cNvGrpSpPr>
              <a:grpSpLocks/>
            </p:cNvGrpSpPr>
            <p:nvPr/>
          </p:nvGrpSpPr>
          <p:grpSpPr bwMode="auto">
            <a:xfrm>
              <a:off x="3595688" y="5513381"/>
              <a:ext cx="969962" cy="445960"/>
              <a:chOff x="3031864" y="4630727"/>
              <a:chExt cx="969789" cy="472646"/>
            </a:xfrm>
          </p:grpSpPr>
          <p:pic>
            <p:nvPicPr>
              <p:cNvPr id="85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screen">
                <a:lum bright="6000"/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8412" y="4630727"/>
                <a:ext cx="44106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" name="Text Box 115"/>
              <p:cNvSpPr txBox="1">
                <a:spLocks noChangeArrowheads="1"/>
              </p:cNvSpPr>
              <p:nvPr/>
            </p:nvSpPr>
            <p:spPr bwMode="auto">
              <a:xfrm>
                <a:off x="3031864" y="4846626"/>
                <a:ext cx="969789" cy="256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Glossary</a:t>
                </a:r>
              </a:p>
            </p:txBody>
          </p:sp>
        </p:grpSp>
        <p:grpSp>
          <p:nvGrpSpPr>
            <p:cNvPr id="43" name="그룹 124"/>
            <p:cNvGrpSpPr>
              <a:grpSpLocks/>
            </p:cNvGrpSpPr>
            <p:nvPr/>
          </p:nvGrpSpPr>
          <p:grpSpPr bwMode="auto">
            <a:xfrm>
              <a:off x="5095875" y="5513391"/>
              <a:ext cx="971550" cy="445960"/>
              <a:chOff x="3851974" y="4630727"/>
              <a:chExt cx="971658" cy="472646"/>
            </a:xfrm>
          </p:grpSpPr>
          <p:pic>
            <p:nvPicPr>
              <p:cNvPr id="83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screen">
                <a:lum bright="6000"/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5636" y="4630727"/>
                <a:ext cx="44106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Text Box 115"/>
              <p:cNvSpPr txBox="1">
                <a:spLocks noChangeArrowheads="1"/>
              </p:cNvSpPr>
              <p:nvPr/>
            </p:nvSpPr>
            <p:spPr bwMode="auto">
              <a:xfrm>
                <a:off x="3851974" y="4846626"/>
                <a:ext cx="971658" cy="256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Contract</a:t>
                </a:r>
              </a:p>
            </p:txBody>
          </p:sp>
        </p:grpSp>
        <p:grpSp>
          <p:nvGrpSpPr>
            <p:cNvPr id="44" name="그룹 121"/>
            <p:cNvGrpSpPr>
              <a:grpSpLocks/>
            </p:cNvGrpSpPr>
            <p:nvPr/>
          </p:nvGrpSpPr>
          <p:grpSpPr bwMode="auto">
            <a:xfrm>
              <a:off x="5595938" y="5513413"/>
              <a:ext cx="973137" cy="446103"/>
              <a:chOff x="6253674" y="4630727"/>
              <a:chExt cx="973526" cy="472467"/>
            </a:xfrm>
          </p:grpSpPr>
          <p:pic>
            <p:nvPicPr>
              <p:cNvPr id="81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screen">
                <a:lum bright="6000"/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25438" y="4630727"/>
                <a:ext cx="44106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Text Box 115"/>
              <p:cNvSpPr txBox="1">
                <a:spLocks noChangeArrowheads="1"/>
              </p:cNvSpPr>
              <p:nvPr/>
            </p:nvSpPr>
            <p:spPr bwMode="auto">
              <a:xfrm>
                <a:off x="6253674" y="4846626"/>
                <a:ext cx="973526" cy="2565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Partner</a:t>
                </a:r>
              </a:p>
            </p:txBody>
          </p:sp>
        </p:grpSp>
        <p:grpSp>
          <p:nvGrpSpPr>
            <p:cNvPr id="45" name="그룹 120"/>
            <p:cNvGrpSpPr>
              <a:grpSpLocks/>
            </p:cNvGrpSpPr>
            <p:nvPr/>
          </p:nvGrpSpPr>
          <p:grpSpPr bwMode="auto">
            <a:xfrm>
              <a:off x="6096000" y="5513399"/>
              <a:ext cx="973138" cy="445614"/>
              <a:chOff x="7077520" y="4630727"/>
              <a:chExt cx="973526" cy="471574"/>
            </a:xfrm>
          </p:grpSpPr>
          <p:pic>
            <p:nvPicPr>
              <p:cNvPr id="78" name="Picture 114" descr="Databases Sm"/>
              <p:cNvPicPr>
                <a:picLocks noChangeAspect="1" noChangeArrowheads="1"/>
              </p:cNvPicPr>
              <p:nvPr/>
            </p:nvPicPr>
            <p:blipFill>
              <a:blip r:embed="rId2" cstate="screen">
                <a:lum bright="6000"/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2661" y="4630727"/>
                <a:ext cx="441067" cy="238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" name="Text Box 115"/>
              <p:cNvSpPr txBox="1">
                <a:spLocks noChangeArrowheads="1"/>
              </p:cNvSpPr>
              <p:nvPr/>
            </p:nvSpPr>
            <p:spPr bwMode="auto">
              <a:xfrm>
                <a:off x="7077520" y="4845937"/>
                <a:ext cx="973526" cy="2563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algn="ctr" defTabSz="762000" eaLnBrk="0" latinLnBrk="1" hangingPunct="0"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algn="ctr" defTabSz="7620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Bef>
                    <a:spcPct val="50000"/>
                  </a:spcBef>
                </a:pPr>
                <a:r>
                  <a:rPr kumimoji="0" lang="en-US" altLang="ko-KR" sz="200" b="1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Common</a:t>
                </a:r>
              </a:p>
            </p:txBody>
          </p:sp>
        </p:grpSp>
        <p:sp>
          <p:nvSpPr>
            <p:cNvPr id="47" name="Rectangle 178"/>
            <p:cNvSpPr>
              <a:spLocks noChangeArrowheads="1"/>
            </p:cNvSpPr>
            <p:nvPr/>
          </p:nvSpPr>
          <p:spPr bwMode="auto">
            <a:xfrm>
              <a:off x="5381625" y="4799013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Users</a:t>
              </a:r>
            </a:p>
          </p:txBody>
        </p:sp>
        <p:sp>
          <p:nvSpPr>
            <p:cNvPr id="48" name="Rectangle 266"/>
            <p:cNvSpPr>
              <a:spLocks noChangeArrowheads="1"/>
            </p:cNvSpPr>
            <p:nvPr/>
          </p:nvSpPr>
          <p:spPr bwMode="auto">
            <a:xfrm>
              <a:off x="3881438" y="4298950"/>
              <a:ext cx="1285875" cy="357188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Configuration</a:t>
              </a:r>
            </a:p>
          </p:txBody>
        </p:sp>
        <p:sp>
          <p:nvSpPr>
            <p:cNvPr id="49" name="Rectangle 266"/>
            <p:cNvSpPr>
              <a:spLocks noChangeArrowheads="1"/>
            </p:cNvSpPr>
            <p:nvPr/>
          </p:nvSpPr>
          <p:spPr bwMode="auto">
            <a:xfrm>
              <a:off x="3881438" y="4799013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Authority</a:t>
              </a:r>
            </a:p>
          </p:txBody>
        </p:sp>
        <p:sp>
          <p:nvSpPr>
            <p:cNvPr id="50" name="Rectangle 266"/>
            <p:cNvSpPr>
              <a:spLocks noChangeArrowheads="1"/>
            </p:cNvSpPr>
            <p:nvPr/>
          </p:nvSpPr>
          <p:spPr bwMode="auto">
            <a:xfrm>
              <a:off x="5381625" y="4298950"/>
              <a:ext cx="1285875" cy="357188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Statistics</a:t>
              </a:r>
            </a:p>
          </p:txBody>
        </p:sp>
        <p:sp>
          <p:nvSpPr>
            <p:cNvPr id="51" name="Rectangle 178"/>
            <p:cNvSpPr>
              <a:spLocks noChangeArrowheads="1"/>
            </p:cNvSpPr>
            <p:nvPr/>
          </p:nvSpPr>
          <p:spPr bwMode="auto">
            <a:xfrm>
              <a:off x="3881438" y="3513138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Product</a:t>
              </a:r>
            </a:p>
          </p:txBody>
        </p:sp>
        <p:sp>
          <p:nvSpPr>
            <p:cNvPr id="52" name="Rectangle 178"/>
            <p:cNvSpPr>
              <a:spLocks noChangeArrowheads="1"/>
            </p:cNvSpPr>
            <p:nvPr/>
          </p:nvSpPr>
          <p:spPr bwMode="auto">
            <a:xfrm>
              <a:off x="3881438" y="3013075"/>
              <a:ext cx="1285875" cy="357188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Content</a:t>
              </a:r>
            </a:p>
          </p:txBody>
        </p:sp>
        <p:sp>
          <p:nvSpPr>
            <p:cNvPr id="53" name="Rectangle 178"/>
            <p:cNvSpPr>
              <a:spLocks noChangeArrowheads="1"/>
            </p:cNvSpPr>
            <p:nvPr/>
          </p:nvSpPr>
          <p:spPr bwMode="auto">
            <a:xfrm>
              <a:off x="3881438" y="2513013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Glossary</a:t>
              </a:r>
            </a:p>
          </p:txBody>
        </p:sp>
        <p:sp>
          <p:nvSpPr>
            <p:cNvPr id="54" name="Rectangle 178"/>
            <p:cNvSpPr>
              <a:spLocks noChangeArrowheads="1"/>
            </p:cNvSpPr>
            <p:nvPr/>
          </p:nvSpPr>
          <p:spPr bwMode="auto">
            <a:xfrm>
              <a:off x="5381625" y="3513138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Partner</a:t>
              </a:r>
            </a:p>
          </p:txBody>
        </p:sp>
        <p:sp>
          <p:nvSpPr>
            <p:cNvPr id="55" name="Rectangle 178"/>
            <p:cNvSpPr>
              <a:spLocks noChangeArrowheads="1"/>
            </p:cNvSpPr>
            <p:nvPr/>
          </p:nvSpPr>
          <p:spPr bwMode="auto">
            <a:xfrm>
              <a:off x="5381625" y="3013075"/>
              <a:ext cx="1285875" cy="357188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Contract</a:t>
              </a:r>
            </a:p>
          </p:txBody>
        </p:sp>
        <p:sp>
          <p:nvSpPr>
            <p:cNvPr id="56" name="Rectangle 178"/>
            <p:cNvSpPr>
              <a:spLocks noChangeArrowheads="1"/>
            </p:cNvSpPr>
            <p:nvPr/>
          </p:nvSpPr>
          <p:spPr bwMode="auto">
            <a:xfrm>
              <a:off x="5381625" y="2513013"/>
              <a:ext cx="1285875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7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Metadata</a:t>
              </a:r>
            </a:p>
          </p:txBody>
        </p:sp>
        <p:sp>
          <p:nvSpPr>
            <p:cNvPr id="57" name="Rectangle 178"/>
            <p:cNvSpPr>
              <a:spLocks noChangeArrowheads="1"/>
            </p:cNvSpPr>
            <p:nvPr/>
          </p:nvSpPr>
          <p:spPr bwMode="auto">
            <a:xfrm rot="5400000">
              <a:off x="1881188" y="3227388"/>
              <a:ext cx="928687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Adaptor</a:t>
              </a:r>
            </a:p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(Push)</a:t>
              </a:r>
            </a:p>
          </p:txBody>
        </p:sp>
        <p:sp>
          <p:nvSpPr>
            <p:cNvPr id="66" name="Rectangle 178"/>
            <p:cNvSpPr>
              <a:spLocks noChangeArrowheads="1"/>
            </p:cNvSpPr>
            <p:nvPr/>
          </p:nvSpPr>
          <p:spPr bwMode="auto">
            <a:xfrm rot="5400000">
              <a:off x="1881188" y="4227513"/>
              <a:ext cx="928687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Adaptor</a:t>
              </a:r>
            </a:p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(Pull)</a:t>
              </a:r>
            </a:p>
          </p:txBody>
        </p:sp>
        <p:sp>
          <p:nvSpPr>
            <p:cNvPr id="67" name="Rectangle 178"/>
            <p:cNvSpPr>
              <a:spLocks noChangeArrowheads="1"/>
            </p:cNvSpPr>
            <p:nvPr/>
          </p:nvSpPr>
          <p:spPr bwMode="auto">
            <a:xfrm rot="5400000">
              <a:off x="1881188" y="5227638"/>
              <a:ext cx="928687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Internal I/F</a:t>
              </a:r>
            </a:p>
          </p:txBody>
        </p:sp>
        <p:cxnSp>
          <p:nvCxnSpPr>
            <p:cNvPr id="68" name="Straight Connector 85"/>
            <p:cNvCxnSpPr>
              <a:cxnSpLocks noChangeShapeType="1"/>
              <a:stCxn id="21" idx="3"/>
              <a:endCxn id="57" idx="2"/>
            </p:cNvCxnSpPr>
            <p:nvPr/>
          </p:nvCxnSpPr>
          <p:spPr bwMode="auto">
            <a:xfrm>
              <a:off x="1595438" y="3263900"/>
              <a:ext cx="571500" cy="1428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9" name="Straight Connector 86"/>
            <p:cNvCxnSpPr>
              <a:stCxn id="22" idx="3"/>
              <a:endCxn id="66" idx="2"/>
            </p:cNvCxnSpPr>
            <p:nvPr/>
          </p:nvCxnSpPr>
          <p:spPr bwMode="auto">
            <a:xfrm>
              <a:off x="1595438" y="3978275"/>
              <a:ext cx="571500" cy="428625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89"/>
            <p:cNvCxnSpPr>
              <a:cxnSpLocks noChangeShapeType="1"/>
              <a:stCxn id="26" idx="3"/>
              <a:endCxn id="67" idx="2"/>
            </p:cNvCxnSpPr>
            <p:nvPr/>
          </p:nvCxnSpPr>
          <p:spPr bwMode="auto">
            <a:xfrm>
              <a:off x="1595438" y="4835525"/>
              <a:ext cx="571500" cy="57150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" name="Straight Connector 92"/>
            <p:cNvCxnSpPr>
              <a:cxnSpLocks noChangeShapeType="1"/>
              <a:stCxn id="27" idx="3"/>
              <a:endCxn id="67" idx="2"/>
            </p:cNvCxnSpPr>
            <p:nvPr/>
          </p:nvCxnSpPr>
          <p:spPr bwMode="auto">
            <a:xfrm flipV="1">
              <a:off x="1595438" y="5407025"/>
              <a:ext cx="571500" cy="142875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72" name="Rectangle 178"/>
            <p:cNvSpPr>
              <a:spLocks noChangeArrowheads="1"/>
            </p:cNvSpPr>
            <p:nvPr/>
          </p:nvSpPr>
          <p:spPr bwMode="auto">
            <a:xfrm rot="5400000">
              <a:off x="7024688" y="4084638"/>
              <a:ext cx="928687" cy="357187"/>
            </a:xfrm>
            <a:prstGeom prst="rect">
              <a:avLst/>
            </a:prstGeom>
            <a:solidFill>
              <a:srgbClr val="DDDDDD"/>
            </a:solidFill>
            <a:ln w="12700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tIns="36000" bIns="36000" anchor="ctr"/>
            <a:lstStyle>
              <a:lvl1pPr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ctr" eaLnBrk="0" latinLnBrk="1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r>
                <a:rPr lang="en-US" altLang="ko-KR" sz="600" b="1">
                  <a:solidFill>
                    <a:srgbClr val="0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Internal I/F</a:t>
              </a:r>
            </a:p>
          </p:txBody>
        </p:sp>
        <p:cxnSp>
          <p:nvCxnSpPr>
            <p:cNvPr id="73" name="Straight Connector 96"/>
            <p:cNvCxnSpPr>
              <a:stCxn id="72" idx="0"/>
              <a:endCxn id="23" idx="1"/>
            </p:cNvCxnSpPr>
            <p:nvPr/>
          </p:nvCxnSpPr>
          <p:spPr bwMode="auto">
            <a:xfrm flipV="1">
              <a:off x="7667625" y="2835275"/>
              <a:ext cx="642938" cy="142875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Straight Connector 99"/>
            <p:cNvCxnSpPr>
              <a:stCxn id="72" idx="0"/>
              <a:endCxn id="24" idx="1"/>
            </p:cNvCxnSpPr>
            <p:nvPr/>
          </p:nvCxnSpPr>
          <p:spPr bwMode="auto">
            <a:xfrm flipV="1">
              <a:off x="7667625" y="3549650"/>
              <a:ext cx="642938" cy="714375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102"/>
            <p:cNvCxnSpPr>
              <a:stCxn id="72" idx="0"/>
              <a:endCxn id="28" idx="1"/>
            </p:cNvCxnSpPr>
            <p:nvPr/>
          </p:nvCxnSpPr>
          <p:spPr bwMode="auto">
            <a:xfrm>
              <a:off x="7667625" y="4264025"/>
              <a:ext cx="642938" cy="1588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105"/>
            <p:cNvCxnSpPr>
              <a:stCxn id="72" idx="0"/>
              <a:endCxn id="25" idx="1"/>
            </p:cNvCxnSpPr>
            <p:nvPr/>
          </p:nvCxnSpPr>
          <p:spPr bwMode="auto">
            <a:xfrm>
              <a:off x="7667625" y="4264025"/>
              <a:ext cx="642938" cy="714375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Straight Connector 108"/>
            <p:cNvCxnSpPr>
              <a:stCxn id="72" idx="0"/>
              <a:endCxn id="29" idx="1"/>
            </p:cNvCxnSpPr>
            <p:nvPr/>
          </p:nvCxnSpPr>
          <p:spPr bwMode="auto">
            <a:xfrm>
              <a:off x="7667625" y="4264025"/>
              <a:ext cx="642938" cy="1428750"/>
            </a:xfrm>
            <a:prstGeom prst="lin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91" name="Picture 2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648" y="3971442"/>
            <a:ext cx="4053024" cy="2541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2" name="표 91"/>
          <p:cNvGraphicFramePr>
            <a:graphicFrameLocks noGrp="1"/>
          </p:cNvGraphicFramePr>
          <p:nvPr/>
        </p:nvGraphicFramePr>
        <p:xfrm>
          <a:off x="4820965" y="1714146"/>
          <a:ext cx="4644152" cy="2822560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01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Function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Features</a:t>
                      </a: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2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 컴포넌트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vert="eaVert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Glossary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컨텐츠를 식별할 수 있는 키워드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(Title)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사전과 기본 메타 등록 및 관리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인물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영화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드라마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쇼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오락 구축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578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Content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입수 컨텐츠 및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서비스를 위해 변환된 서브 컨텐츠의 물리적 메타 및 스토리지 저장 정보 관리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ISMV, MWV, HD/SD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 타입 및 서비스 스토리지 저장 정보 관리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9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Product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판매 상품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시리즈 상품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상품 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등록 및 관리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DL/SS, Trailer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등 상품 선택 등록 관리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18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Metadata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관련 메타의 카테고리 및 속성 등록 및 매핑 정보 관리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59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Contract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계약 정보 등록 및 관리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분매비율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이용제한 정보 포함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368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Partner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CP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CMS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 회사 기본 정보 등록 및 관리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3" name="표 92"/>
          <p:cNvGraphicFramePr>
            <a:graphicFrameLocks noGrp="1"/>
          </p:cNvGraphicFramePr>
          <p:nvPr/>
        </p:nvGraphicFramePr>
        <p:xfrm>
          <a:off x="4825093" y="4636807"/>
          <a:ext cx="4644152" cy="1792240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762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서비스 지원 컴포넌트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8" marB="45728" vert="eaVert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형상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2" marB="4572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 구성 정보 구분 및 분류 정보 등록 및 관리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글로서리 유형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표준 카테고리 분류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컨텐츠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유형 등록 및 관리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2" marB="4572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578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통계 관리</a:t>
                      </a:r>
                    </a:p>
                  </a:txBody>
                  <a:tcPr marL="91439" marR="91439" marT="45722" marB="4572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CMS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 등록 </a:t>
                      </a:r>
                      <a:r>
                        <a:rPr kumimoji="1" lang="ko-KR" altLang="en-US" sz="9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컨텐츠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상태 및 운영 프로세스에 대한 통계 정보 제공 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등록 글로서리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컨텐츠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상품에 대한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CP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별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상태 별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기간별 통계 제공 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1439" marR="91439" marT="45722" marB="4572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9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권한 관리</a:t>
                      </a:r>
                    </a:p>
                  </a:txBody>
                  <a:tcPr marL="91439" marR="91439" marT="45722" marB="4572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CMS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 기능에 대한 운영자 그룹 및 개인 별 권한 설정 및 관리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2" marB="4572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18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관리</a:t>
                      </a:r>
                    </a:p>
                  </a:txBody>
                  <a:tcPr marL="91439" marR="91439" marT="45722" marB="4572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CMS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운영자 정보 등록 및 관리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22" marB="45722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4" name="그림 9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405" y="1005547"/>
            <a:ext cx="816497" cy="583211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0765" y="1005546"/>
            <a:ext cx="530791" cy="530791"/>
          </a:xfrm>
          <a:prstGeom prst="rect">
            <a:avLst/>
          </a:prstGeom>
        </p:spPr>
      </p:pic>
      <p:sp>
        <p:nvSpPr>
          <p:cNvPr id="96" name="직사각형 95"/>
          <p:cNvSpPr/>
          <p:nvPr/>
        </p:nvSpPr>
        <p:spPr>
          <a:xfrm>
            <a:off x="738159" y="1350502"/>
            <a:ext cx="36006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T store, </a:t>
            </a:r>
            <a:r>
              <a:rPr lang="en-US" altLang="ko-KR" sz="1100" b="1" dirty="0" err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hoppin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CMS (SK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텔레콤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플래닛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;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2009~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현재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97" name="Rectangle 82"/>
          <p:cNvSpPr>
            <a:spLocks noChangeArrowheads="1"/>
          </p:cNvSpPr>
          <p:nvPr/>
        </p:nvSpPr>
        <p:spPr bwMode="auto">
          <a:xfrm>
            <a:off x="704528" y="782621"/>
            <a:ext cx="30600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CMS(Contents Management System)</a:t>
            </a: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9" name="제목 1"/>
          <p:cNvSpPr txBox="1">
            <a:spLocks/>
          </p:cNvSpPr>
          <p:nvPr/>
        </p:nvSpPr>
        <p:spPr bwMode="auto"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 kern="0">
                <a:solidFill>
                  <a:schemeClr val="tx1"/>
                </a:solidFill>
                <a:latin typeface="+mn-ea"/>
                <a:ea typeface="+mn-ea"/>
              </a:rPr>
              <a:t>4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주요 사업 소개</a:t>
            </a: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(1/4)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2099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8159" y="1350502"/>
            <a:ext cx="32223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ChatON LIVE Platform (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삼성전자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;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맑은 고딕" panose="020B0503020000020004" pitchFamily="50" charset="-127"/>
              </a:rPr>
              <a:t>2012~2014)</a:t>
            </a:r>
          </a:p>
        </p:txBody>
      </p:sp>
      <p:sp>
        <p:nvSpPr>
          <p:cNvPr id="58" name="모서리가 둥근 사각형 설명선 57"/>
          <p:cNvSpPr/>
          <p:nvPr/>
        </p:nvSpPr>
        <p:spPr>
          <a:xfrm>
            <a:off x="595441" y="1630329"/>
            <a:ext cx="4446822" cy="1378335"/>
          </a:xfrm>
          <a:prstGeom prst="wedgeRoundRectCallout">
            <a:avLst>
              <a:gd name="adj1" fmla="val 22530"/>
              <a:gd name="adj2" fmla="val 63198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▶ ChatON B2B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연계형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서비스 플랫폼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    -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파트너 사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&amp;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일반유저의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Contents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등록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배포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관리 지원 서비스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     - Feed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를 통한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contents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입수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관리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저장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     -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신규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Contents CMS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강화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Platform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제공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     -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뉴스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, CP Contents, icon/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폰트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/BG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샵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게임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스포츠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폐쇄형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SNS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등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595441" y="3285079"/>
            <a:ext cx="4629702" cy="2790610"/>
            <a:chOff x="1331640" y="3181055"/>
            <a:chExt cx="7737815" cy="3344290"/>
          </a:xfrm>
        </p:grpSpPr>
        <p:pic>
          <p:nvPicPr>
            <p:cNvPr id="60" name="Picture 4" descr="D:\04_jhy\Desktop\삼성 쳇온\80.pn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31640" y="3181055"/>
              <a:ext cx="5273575" cy="3344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5" descr="D:\04_jhy\Desktop\삼성 쳇온\etc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16216" y="3689730"/>
              <a:ext cx="2435454" cy="1323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자유형 61"/>
            <p:cNvSpPr/>
            <p:nvPr/>
          </p:nvSpPr>
          <p:spPr>
            <a:xfrm>
              <a:off x="6375129" y="3418318"/>
              <a:ext cx="2694326" cy="1780262"/>
            </a:xfrm>
            <a:custGeom>
              <a:avLst/>
              <a:gdLst>
                <a:gd name="connsiteX0" fmla="*/ 25671 w 2694326"/>
                <a:gd name="connsiteY0" fmla="*/ 709301 h 1780262"/>
                <a:gd name="connsiteX1" fmla="*/ 153858 w 2694326"/>
                <a:gd name="connsiteY1" fmla="*/ 307648 h 1780262"/>
                <a:gd name="connsiteX2" fmla="*/ 692243 w 2694326"/>
                <a:gd name="connsiteY2" fmla="*/ 85458 h 1780262"/>
                <a:gd name="connsiteX3" fmla="*/ 1375907 w 2694326"/>
                <a:gd name="connsiteY3" fmla="*/ 59820 h 1780262"/>
                <a:gd name="connsiteX4" fmla="*/ 1957021 w 2694326"/>
                <a:gd name="connsiteY4" fmla="*/ 94003 h 1780262"/>
                <a:gd name="connsiteX5" fmla="*/ 2486860 w 2694326"/>
                <a:gd name="connsiteY5" fmla="*/ 179461 h 1780262"/>
                <a:gd name="connsiteX6" fmla="*/ 2674867 w 2694326"/>
                <a:gd name="connsiteY6" fmla="*/ 512747 h 1780262"/>
                <a:gd name="connsiteX7" fmla="*/ 2674867 w 2694326"/>
                <a:gd name="connsiteY7" fmla="*/ 1170774 h 1780262"/>
                <a:gd name="connsiteX8" fmla="*/ 2555226 w 2694326"/>
                <a:gd name="connsiteY8" fmla="*/ 1478422 h 1780262"/>
                <a:gd name="connsiteX9" fmla="*/ 2204849 w 2694326"/>
                <a:gd name="connsiteY9" fmla="*/ 1726250 h 1780262"/>
                <a:gd name="connsiteX10" fmla="*/ 991346 w 2694326"/>
                <a:gd name="connsiteY10" fmla="*/ 1777525 h 1780262"/>
                <a:gd name="connsiteX11" fmla="*/ 452961 w 2694326"/>
                <a:gd name="connsiteY11" fmla="*/ 1674975 h 1780262"/>
                <a:gd name="connsiteX12" fmla="*/ 111129 w 2694326"/>
                <a:gd name="connsiteY12" fmla="*/ 1410056 h 1780262"/>
                <a:gd name="connsiteX13" fmla="*/ 34 w 2694326"/>
                <a:gd name="connsiteY13" fmla="*/ 982766 h 1780262"/>
                <a:gd name="connsiteX14" fmla="*/ 102583 w 2694326"/>
                <a:gd name="connsiteY14" fmla="*/ 555476 h 1780262"/>
                <a:gd name="connsiteX15" fmla="*/ 367503 w 2694326"/>
                <a:gd name="connsiteY15" fmla="*/ 256374 h 1780262"/>
                <a:gd name="connsiteX16" fmla="*/ 769155 w 2694326"/>
                <a:gd name="connsiteY16" fmla="*/ 102549 h 1780262"/>
                <a:gd name="connsiteX17" fmla="*/ 1204991 w 2694326"/>
                <a:gd name="connsiteY17" fmla="*/ 0 h 17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94326" h="1780262">
                  <a:moveTo>
                    <a:pt x="25671" y="709301"/>
                  </a:moveTo>
                  <a:cubicBezTo>
                    <a:pt x="34217" y="560461"/>
                    <a:pt x="42763" y="411622"/>
                    <a:pt x="153858" y="307648"/>
                  </a:cubicBezTo>
                  <a:cubicBezTo>
                    <a:pt x="264953" y="203674"/>
                    <a:pt x="488568" y="126763"/>
                    <a:pt x="692243" y="85458"/>
                  </a:cubicBezTo>
                  <a:cubicBezTo>
                    <a:pt x="895918" y="44153"/>
                    <a:pt x="1165111" y="58396"/>
                    <a:pt x="1375907" y="59820"/>
                  </a:cubicBezTo>
                  <a:cubicBezTo>
                    <a:pt x="1586703" y="61244"/>
                    <a:pt x="1771862" y="74063"/>
                    <a:pt x="1957021" y="94003"/>
                  </a:cubicBezTo>
                  <a:cubicBezTo>
                    <a:pt x="2142180" y="113943"/>
                    <a:pt x="2367219" y="109670"/>
                    <a:pt x="2486860" y="179461"/>
                  </a:cubicBezTo>
                  <a:cubicBezTo>
                    <a:pt x="2606501" y="249252"/>
                    <a:pt x="2643533" y="347528"/>
                    <a:pt x="2674867" y="512747"/>
                  </a:cubicBezTo>
                  <a:cubicBezTo>
                    <a:pt x="2706201" y="677966"/>
                    <a:pt x="2694807" y="1009828"/>
                    <a:pt x="2674867" y="1170774"/>
                  </a:cubicBezTo>
                  <a:cubicBezTo>
                    <a:pt x="2654927" y="1331720"/>
                    <a:pt x="2633562" y="1385843"/>
                    <a:pt x="2555226" y="1478422"/>
                  </a:cubicBezTo>
                  <a:cubicBezTo>
                    <a:pt x="2476890" y="1571001"/>
                    <a:pt x="2465496" y="1676400"/>
                    <a:pt x="2204849" y="1726250"/>
                  </a:cubicBezTo>
                  <a:cubicBezTo>
                    <a:pt x="1944202" y="1776100"/>
                    <a:pt x="1283327" y="1786071"/>
                    <a:pt x="991346" y="1777525"/>
                  </a:cubicBezTo>
                  <a:cubicBezTo>
                    <a:pt x="699365" y="1768979"/>
                    <a:pt x="599664" y="1736220"/>
                    <a:pt x="452961" y="1674975"/>
                  </a:cubicBezTo>
                  <a:cubicBezTo>
                    <a:pt x="306258" y="1613730"/>
                    <a:pt x="186617" y="1525424"/>
                    <a:pt x="111129" y="1410056"/>
                  </a:cubicBezTo>
                  <a:cubicBezTo>
                    <a:pt x="35641" y="1294688"/>
                    <a:pt x="1458" y="1125196"/>
                    <a:pt x="34" y="982766"/>
                  </a:cubicBezTo>
                  <a:cubicBezTo>
                    <a:pt x="-1390" y="840336"/>
                    <a:pt x="41338" y="676541"/>
                    <a:pt x="102583" y="555476"/>
                  </a:cubicBezTo>
                  <a:cubicBezTo>
                    <a:pt x="163828" y="434411"/>
                    <a:pt x="256408" y="331862"/>
                    <a:pt x="367503" y="256374"/>
                  </a:cubicBezTo>
                  <a:cubicBezTo>
                    <a:pt x="478598" y="180886"/>
                    <a:pt x="629574" y="145278"/>
                    <a:pt x="769155" y="102549"/>
                  </a:cubicBezTo>
                  <a:cubicBezTo>
                    <a:pt x="908736" y="59820"/>
                    <a:pt x="1056863" y="29910"/>
                    <a:pt x="1204991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 rot="21286641">
              <a:off x="6600648" y="5202038"/>
              <a:ext cx="999858" cy="318585"/>
            </a:xfrm>
            <a:custGeom>
              <a:avLst/>
              <a:gdLst>
                <a:gd name="connsiteX0" fmla="*/ 0 w 999858"/>
                <a:gd name="connsiteY0" fmla="*/ 119641 h 318585"/>
                <a:gd name="connsiteX1" fmla="*/ 666572 w 999858"/>
                <a:gd name="connsiteY1" fmla="*/ 316195 h 318585"/>
                <a:gd name="connsiteX2" fmla="*/ 999858 w 999858"/>
                <a:gd name="connsiteY2" fmla="*/ 0 h 31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858" h="318585">
                  <a:moveTo>
                    <a:pt x="0" y="119641"/>
                  </a:moveTo>
                  <a:cubicBezTo>
                    <a:pt x="249964" y="227888"/>
                    <a:pt x="499929" y="336135"/>
                    <a:pt x="666572" y="316195"/>
                  </a:cubicBezTo>
                  <a:cubicBezTo>
                    <a:pt x="833215" y="296255"/>
                    <a:pt x="916536" y="148127"/>
                    <a:pt x="999858" y="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7426295" y="5085184"/>
              <a:ext cx="213645" cy="146216"/>
            </a:xfrm>
            <a:custGeom>
              <a:avLst/>
              <a:gdLst>
                <a:gd name="connsiteX0" fmla="*/ 213645 w 213645"/>
                <a:gd name="connsiteY0" fmla="*/ 146216 h 146216"/>
                <a:gd name="connsiteX1" fmla="*/ 162370 w 213645"/>
                <a:gd name="connsiteY1" fmla="*/ 938 h 146216"/>
                <a:gd name="connsiteX2" fmla="*/ 0 w 213645"/>
                <a:gd name="connsiteY2" fmla="*/ 94941 h 14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645" h="146216">
                  <a:moveTo>
                    <a:pt x="213645" y="146216"/>
                  </a:moveTo>
                  <a:cubicBezTo>
                    <a:pt x="205811" y="77850"/>
                    <a:pt x="197977" y="9484"/>
                    <a:pt x="162370" y="938"/>
                  </a:cubicBezTo>
                  <a:cubicBezTo>
                    <a:pt x="126763" y="-7608"/>
                    <a:pt x="63381" y="43666"/>
                    <a:pt x="0" y="94941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440" y="1400068"/>
            <a:ext cx="3823063" cy="2508410"/>
          </a:xfrm>
          <a:prstGeom prst="rect">
            <a:avLst/>
          </a:prstGeom>
        </p:spPr>
      </p:pic>
      <p:pic>
        <p:nvPicPr>
          <p:cNvPr id="190" name="그림 18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6015" y="3212976"/>
            <a:ext cx="734419" cy="105359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1" name="그림 19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8402" y="3212976"/>
            <a:ext cx="733278" cy="105368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92" name="직사각형 191"/>
          <p:cNvSpPr/>
          <p:nvPr/>
        </p:nvSpPr>
        <p:spPr>
          <a:xfrm>
            <a:off x="5457056" y="6075689"/>
            <a:ext cx="36182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Always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서비스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, Here &amp; Now (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삼성전자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;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2013~2014)</a:t>
            </a:r>
          </a:p>
        </p:txBody>
      </p:sp>
      <p:sp>
        <p:nvSpPr>
          <p:cNvPr id="193" name="모서리가 둥근 사각형 설명선 192"/>
          <p:cNvSpPr/>
          <p:nvPr/>
        </p:nvSpPr>
        <p:spPr>
          <a:xfrm>
            <a:off x="5278744" y="4509120"/>
            <a:ext cx="4352936" cy="1584000"/>
          </a:xfrm>
          <a:prstGeom prst="wedgeRoundRectCallout">
            <a:avLst>
              <a:gd name="adj1" fmla="val 23509"/>
              <a:gd name="adj2" fmla="val -62868"/>
              <a:gd name="adj3" fmla="val 1666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▶ CP </a:t>
            </a:r>
            <a:r>
              <a:rPr lang="ko-KR" altLang="en-US" sz="1000">
                <a:solidFill>
                  <a:schemeClr val="bg1"/>
                </a:solidFill>
                <a:latin typeface="+mn-ea"/>
              </a:rPr>
              <a:t>연계형 추천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/>
                </a:solidFill>
                <a:latin typeface="+mn-ea"/>
              </a:rPr>
              <a:t>서비스 플랫폼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  - CP</a:t>
            </a:r>
            <a:r>
              <a:rPr lang="ko-KR" altLang="en-US" sz="100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Contents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등록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배포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관리 </a:t>
            </a:r>
            <a:r>
              <a:rPr lang="ko-KR" altLang="en-US" sz="1000">
                <a:solidFill>
                  <a:schemeClr val="bg1"/>
                </a:solidFill>
                <a:latin typeface="+mn-ea"/>
              </a:rPr>
              <a:t>지원 서비스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ChatON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000">
                <a:solidFill>
                  <a:schemeClr val="bg1"/>
                </a:solidFill>
                <a:latin typeface="+mn-ea"/>
              </a:rPr>
              <a:t>유사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  - </a:t>
            </a:r>
            <a:r>
              <a:rPr lang="ko-KR" altLang="en-US" sz="1000">
                <a:solidFill>
                  <a:schemeClr val="bg1"/>
                </a:solidFill>
                <a:latin typeface="+mn-ea"/>
              </a:rPr>
              <a:t>빅데이터 연동 및 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  - Dynamic / Static </a:t>
            </a:r>
            <a:r>
              <a:rPr lang="ko-KR" altLang="en-US" sz="1000">
                <a:solidFill>
                  <a:schemeClr val="bg1"/>
                </a:solidFill>
                <a:latin typeface="+mn-ea"/>
              </a:rPr>
              <a:t>컨텐츠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Feed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  - Hot Sport </a:t>
            </a:r>
            <a:r>
              <a:rPr lang="ko-KR" altLang="en-US" sz="1000">
                <a:solidFill>
                  <a:schemeClr val="bg1"/>
                </a:solidFill>
                <a:latin typeface="+mn-ea"/>
              </a:rPr>
              <a:t>관리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000">
                <a:solidFill>
                  <a:schemeClr val="bg1"/>
                </a:solidFill>
                <a:latin typeface="+mn-ea"/>
              </a:rPr>
              <a:t>사용자의 특정 위치의 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Hot Sport </a:t>
            </a:r>
            <a:r>
              <a:rPr lang="ko-KR" altLang="en-US" sz="1000">
                <a:solidFill>
                  <a:schemeClr val="bg1"/>
                </a:solidFill>
                <a:latin typeface="+mn-ea"/>
              </a:rPr>
              <a:t>등록</a:t>
            </a:r>
            <a:endParaRPr lang="en-US" altLang="ko-KR" sz="1000" dirty="0">
              <a:solidFill>
                <a:schemeClr val="bg1"/>
              </a:solidFill>
              <a:latin typeface="+mn-ea"/>
              <a:sym typeface="Wingdings 2" panose="050201020105070707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  <a:latin typeface="+mn-ea"/>
                <a:sym typeface="Wingdings 2" panose="05020102010507070707" pitchFamily="18" charset="2"/>
              </a:rPr>
              <a:t>       * </a:t>
            </a:r>
            <a:r>
              <a:rPr lang="ko-KR" altLang="en-US" sz="1000">
                <a:solidFill>
                  <a:schemeClr val="bg1"/>
                </a:solidFill>
                <a:latin typeface="+mn-ea"/>
                <a:sym typeface="Wingdings 2" panose="05020102010507070707" pitchFamily="18" charset="2"/>
              </a:rPr>
              <a:t>등록된 </a:t>
            </a:r>
            <a:r>
              <a:rPr lang="en-US" altLang="ko-KR" sz="1000" dirty="0">
                <a:solidFill>
                  <a:schemeClr val="bg1"/>
                </a:solidFill>
                <a:latin typeface="+mn-ea"/>
                <a:sym typeface="Wingdings 2" panose="05020102010507070707" pitchFamily="18" charset="2"/>
              </a:rPr>
              <a:t>Hot Spot</a:t>
            </a:r>
            <a:r>
              <a:rPr lang="ko-KR" altLang="en-US" sz="1000">
                <a:solidFill>
                  <a:schemeClr val="bg1"/>
                </a:solidFill>
                <a:latin typeface="+mn-ea"/>
                <a:sym typeface="Wingdings 2" panose="05020102010507070707" pitchFamily="18" charset="2"/>
              </a:rPr>
              <a:t>의 반경내에 접근시 등록된 서비스 제공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Rectangle 82"/>
          <p:cNvSpPr>
            <a:spLocks noChangeArrowheads="1"/>
          </p:cNvSpPr>
          <p:nvPr/>
        </p:nvSpPr>
        <p:spPr bwMode="auto">
          <a:xfrm>
            <a:off x="704528" y="782621"/>
            <a:ext cx="30600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Back-end </a:t>
            </a: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</a:rPr>
              <a:t>관리 시스템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&amp; Admin Portal</a:t>
            </a: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 bwMode="auto"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 kern="0">
                <a:solidFill>
                  <a:schemeClr val="tx1"/>
                </a:solidFill>
                <a:latin typeface="+mn-ea"/>
                <a:ea typeface="+mn-ea"/>
              </a:rPr>
              <a:t>4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주요 사업 소개</a:t>
            </a:r>
            <a:r>
              <a:rPr lang="en-US" altLang="ko-KR" sz="1800" kern="0" dirty="0">
                <a:solidFill>
                  <a:schemeClr val="tx1"/>
                </a:solidFill>
                <a:latin typeface="+mn-ea"/>
              </a:rPr>
              <a:t>(2/4)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8474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95003" y="3282076"/>
            <a:ext cx="4059457" cy="2291410"/>
            <a:chOff x="1898599" y="2702244"/>
            <a:chExt cx="6915987" cy="3840770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4613" y="2702244"/>
              <a:ext cx="1454924" cy="1610630"/>
            </a:xfrm>
            <a:prstGeom prst="rect">
              <a:avLst/>
            </a:prstGeom>
          </p:spPr>
        </p:pic>
        <p:grpSp>
          <p:nvGrpSpPr>
            <p:cNvPr id="30" name="그룹 29"/>
            <p:cNvGrpSpPr/>
            <p:nvPr/>
          </p:nvGrpSpPr>
          <p:grpSpPr>
            <a:xfrm>
              <a:off x="7230586" y="4005064"/>
              <a:ext cx="1584000" cy="2520000"/>
              <a:chOff x="6372200" y="3356992"/>
              <a:chExt cx="1872208" cy="2952328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6372200" y="3356992"/>
                <a:ext cx="1368152" cy="2664296"/>
                <a:chOff x="6372200" y="1124744"/>
                <a:chExt cx="1368152" cy="2664296"/>
              </a:xfrm>
              <a:scene3d>
                <a:camera prst="perspectiveHeroicExtremeLeftFacing"/>
                <a:lightRig rig="threePt" dir="t"/>
              </a:scene3d>
            </p:grpSpPr>
            <p:pic>
              <p:nvPicPr>
                <p:cNvPr id="37" name="Picture 3" descr="D:\04_jhy\Desktop\s4_main_phone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372200" y="1124744"/>
                  <a:ext cx="1368152" cy="26642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" descr="D:\사업진행\제일기획\S Health Buddy\버디앱 스크린샷\output\Screenshot_2013-08-01-12-19-17.png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52754" y="1349314"/>
                  <a:ext cx="1224136" cy="21762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2" name="그룹 31"/>
              <p:cNvGrpSpPr/>
              <p:nvPr/>
            </p:nvGrpSpPr>
            <p:grpSpPr>
              <a:xfrm>
                <a:off x="6876256" y="3645024"/>
                <a:ext cx="1368152" cy="2664296"/>
                <a:chOff x="6948264" y="4005064"/>
                <a:chExt cx="1368152" cy="2664296"/>
              </a:xfrm>
              <a:scene3d>
                <a:camera prst="perspectiveHeroicExtremeLeftFacing"/>
                <a:lightRig rig="threePt" dir="t"/>
              </a:scene3d>
            </p:grpSpPr>
            <p:pic>
              <p:nvPicPr>
                <p:cNvPr id="34" name="Picture 3" descr="D:\04_jhy\Desktop\s4_main_phone.pn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6948264" y="4005064"/>
                  <a:ext cx="1368152" cy="26642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3" descr="D:\사업진행\제일기획\S Health Buddy\버디앱 스크린샷\output\Screenshot_2013-08-01-12-39-27.png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20272" y="4267458"/>
                  <a:ext cx="1224136" cy="21762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0353" y="4357947"/>
              <a:ext cx="1215000" cy="216000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4209" y="4362102"/>
              <a:ext cx="1215000" cy="216000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7201" y="4370059"/>
              <a:ext cx="1215000" cy="216000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6891" y="4383014"/>
              <a:ext cx="1215000" cy="21600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8599" y="2799414"/>
              <a:ext cx="1809305" cy="156651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430816" y="921691"/>
            <a:ext cx="3897750" cy="2543656"/>
            <a:chOff x="1122849" y="2110195"/>
            <a:chExt cx="7338375" cy="4331060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9296" y="2110195"/>
              <a:ext cx="575864" cy="1227347"/>
            </a:xfrm>
            <a:prstGeom prst="rect">
              <a:avLst/>
            </a:prstGeom>
          </p:spPr>
        </p:pic>
        <p:pic>
          <p:nvPicPr>
            <p:cNvPr id="52" name="Picture 2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849" y="3337542"/>
              <a:ext cx="4968552" cy="290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3" name="그룹 52"/>
            <p:cNvGrpSpPr/>
            <p:nvPr/>
          </p:nvGrpSpPr>
          <p:grpSpPr>
            <a:xfrm>
              <a:off x="6949056" y="3676126"/>
              <a:ext cx="1310699" cy="2109147"/>
              <a:chOff x="1691680" y="4005064"/>
              <a:chExt cx="1310699" cy="2109147"/>
            </a:xfrm>
          </p:grpSpPr>
          <p:grpSp>
            <p:nvGrpSpPr>
              <p:cNvPr id="54" name="그룹 53"/>
              <p:cNvGrpSpPr/>
              <p:nvPr/>
            </p:nvGrpSpPr>
            <p:grpSpPr>
              <a:xfrm>
                <a:off x="1691680" y="4005064"/>
                <a:ext cx="590619" cy="1029027"/>
                <a:chOff x="827584" y="2204864"/>
                <a:chExt cx="1983821" cy="3456384"/>
              </a:xfrm>
            </p:grpSpPr>
            <p:pic>
              <p:nvPicPr>
                <p:cNvPr id="72" name="Picture 7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7584" y="2204864"/>
                  <a:ext cx="1983821" cy="3456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3" name="Picture 2"/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0650" y="2617862"/>
                  <a:ext cx="1637928" cy="26176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5" name="그룹 54"/>
              <p:cNvGrpSpPr/>
              <p:nvPr/>
            </p:nvGrpSpPr>
            <p:grpSpPr>
              <a:xfrm>
                <a:off x="1703866" y="5085184"/>
                <a:ext cx="590619" cy="1029027"/>
                <a:chOff x="2876211" y="2204864"/>
                <a:chExt cx="1983821" cy="3456384"/>
              </a:xfrm>
            </p:grpSpPr>
            <p:pic>
              <p:nvPicPr>
                <p:cNvPr id="70" name="Picture 7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76211" y="2204864"/>
                  <a:ext cx="1983821" cy="3456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1" name="Picture 3"/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59832" y="2609354"/>
                  <a:ext cx="1631231" cy="261987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6" name="그룹 55"/>
              <p:cNvGrpSpPr/>
              <p:nvPr/>
            </p:nvGrpSpPr>
            <p:grpSpPr>
              <a:xfrm>
                <a:off x="2411760" y="5085184"/>
                <a:ext cx="590619" cy="1029027"/>
                <a:chOff x="4964443" y="2204864"/>
                <a:chExt cx="1983821" cy="3456384"/>
              </a:xfrm>
            </p:grpSpPr>
            <p:pic>
              <p:nvPicPr>
                <p:cNvPr id="68" name="Picture 7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64443" y="2204864"/>
                  <a:ext cx="1983821" cy="3456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9" name="Picture 4"/>
                <p:cNvPicPr>
                  <a:picLocks noChangeAspect="1" noChangeArrowheads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29014" y="2617862"/>
                  <a:ext cx="1656184" cy="26113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7" name="그룹 56"/>
              <p:cNvGrpSpPr/>
              <p:nvPr/>
            </p:nvGrpSpPr>
            <p:grpSpPr>
              <a:xfrm>
                <a:off x="2411760" y="4005064"/>
                <a:ext cx="590619" cy="1029027"/>
                <a:chOff x="4165002" y="4509119"/>
                <a:chExt cx="590619" cy="1029027"/>
              </a:xfrm>
            </p:grpSpPr>
            <p:pic>
              <p:nvPicPr>
                <p:cNvPr id="66" name="Picture 7"/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5002" y="4509119"/>
                  <a:ext cx="590619" cy="10290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7" name="Picture 5" descr="D:\02_DaumCloud\01_Work\02_프로젝트\04_신규사업기획_프로젝트\12.05.31_기업형메세징_앱메신저\06_관리\03_자료\[Mr.SAM]안드로이드 캡쳐\메시지.png"/>
                <p:cNvPicPr>
                  <a:picLocks noChangeAspect="1" noChangeArrowheads="1"/>
                </p:cNvPicPr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11960" y="4653136"/>
                  <a:ext cx="476061" cy="7755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4" name="자유형 73"/>
            <p:cNvSpPr/>
            <p:nvPr/>
          </p:nvSpPr>
          <p:spPr>
            <a:xfrm>
              <a:off x="6733032" y="3622363"/>
              <a:ext cx="1728192" cy="2232248"/>
            </a:xfrm>
            <a:custGeom>
              <a:avLst/>
              <a:gdLst>
                <a:gd name="connsiteX0" fmla="*/ 25671 w 2694326"/>
                <a:gd name="connsiteY0" fmla="*/ 709301 h 1780262"/>
                <a:gd name="connsiteX1" fmla="*/ 153858 w 2694326"/>
                <a:gd name="connsiteY1" fmla="*/ 307648 h 1780262"/>
                <a:gd name="connsiteX2" fmla="*/ 692243 w 2694326"/>
                <a:gd name="connsiteY2" fmla="*/ 85458 h 1780262"/>
                <a:gd name="connsiteX3" fmla="*/ 1375907 w 2694326"/>
                <a:gd name="connsiteY3" fmla="*/ 59820 h 1780262"/>
                <a:gd name="connsiteX4" fmla="*/ 1957021 w 2694326"/>
                <a:gd name="connsiteY4" fmla="*/ 94003 h 1780262"/>
                <a:gd name="connsiteX5" fmla="*/ 2486860 w 2694326"/>
                <a:gd name="connsiteY5" fmla="*/ 179461 h 1780262"/>
                <a:gd name="connsiteX6" fmla="*/ 2674867 w 2694326"/>
                <a:gd name="connsiteY6" fmla="*/ 512747 h 1780262"/>
                <a:gd name="connsiteX7" fmla="*/ 2674867 w 2694326"/>
                <a:gd name="connsiteY7" fmla="*/ 1170774 h 1780262"/>
                <a:gd name="connsiteX8" fmla="*/ 2555226 w 2694326"/>
                <a:gd name="connsiteY8" fmla="*/ 1478422 h 1780262"/>
                <a:gd name="connsiteX9" fmla="*/ 2204849 w 2694326"/>
                <a:gd name="connsiteY9" fmla="*/ 1726250 h 1780262"/>
                <a:gd name="connsiteX10" fmla="*/ 991346 w 2694326"/>
                <a:gd name="connsiteY10" fmla="*/ 1777525 h 1780262"/>
                <a:gd name="connsiteX11" fmla="*/ 452961 w 2694326"/>
                <a:gd name="connsiteY11" fmla="*/ 1674975 h 1780262"/>
                <a:gd name="connsiteX12" fmla="*/ 111129 w 2694326"/>
                <a:gd name="connsiteY12" fmla="*/ 1410056 h 1780262"/>
                <a:gd name="connsiteX13" fmla="*/ 34 w 2694326"/>
                <a:gd name="connsiteY13" fmla="*/ 982766 h 1780262"/>
                <a:gd name="connsiteX14" fmla="*/ 102583 w 2694326"/>
                <a:gd name="connsiteY14" fmla="*/ 555476 h 1780262"/>
                <a:gd name="connsiteX15" fmla="*/ 367503 w 2694326"/>
                <a:gd name="connsiteY15" fmla="*/ 256374 h 1780262"/>
                <a:gd name="connsiteX16" fmla="*/ 769155 w 2694326"/>
                <a:gd name="connsiteY16" fmla="*/ 102549 h 1780262"/>
                <a:gd name="connsiteX17" fmla="*/ 1204991 w 2694326"/>
                <a:gd name="connsiteY17" fmla="*/ 0 h 178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94326" h="1780262">
                  <a:moveTo>
                    <a:pt x="25671" y="709301"/>
                  </a:moveTo>
                  <a:cubicBezTo>
                    <a:pt x="34217" y="560461"/>
                    <a:pt x="42763" y="411622"/>
                    <a:pt x="153858" y="307648"/>
                  </a:cubicBezTo>
                  <a:cubicBezTo>
                    <a:pt x="264953" y="203674"/>
                    <a:pt x="488568" y="126763"/>
                    <a:pt x="692243" y="85458"/>
                  </a:cubicBezTo>
                  <a:cubicBezTo>
                    <a:pt x="895918" y="44153"/>
                    <a:pt x="1165111" y="58396"/>
                    <a:pt x="1375907" y="59820"/>
                  </a:cubicBezTo>
                  <a:cubicBezTo>
                    <a:pt x="1586703" y="61244"/>
                    <a:pt x="1771862" y="74063"/>
                    <a:pt x="1957021" y="94003"/>
                  </a:cubicBezTo>
                  <a:cubicBezTo>
                    <a:pt x="2142180" y="113943"/>
                    <a:pt x="2367219" y="109670"/>
                    <a:pt x="2486860" y="179461"/>
                  </a:cubicBezTo>
                  <a:cubicBezTo>
                    <a:pt x="2606501" y="249252"/>
                    <a:pt x="2643533" y="347528"/>
                    <a:pt x="2674867" y="512747"/>
                  </a:cubicBezTo>
                  <a:cubicBezTo>
                    <a:pt x="2706201" y="677966"/>
                    <a:pt x="2694807" y="1009828"/>
                    <a:pt x="2674867" y="1170774"/>
                  </a:cubicBezTo>
                  <a:cubicBezTo>
                    <a:pt x="2654927" y="1331720"/>
                    <a:pt x="2633562" y="1385843"/>
                    <a:pt x="2555226" y="1478422"/>
                  </a:cubicBezTo>
                  <a:cubicBezTo>
                    <a:pt x="2476890" y="1571001"/>
                    <a:pt x="2465496" y="1676400"/>
                    <a:pt x="2204849" y="1726250"/>
                  </a:cubicBezTo>
                  <a:cubicBezTo>
                    <a:pt x="1944202" y="1776100"/>
                    <a:pt x="1283327" y="1786071"/>
                    <a:pt x="991346" y="1777525"/>
                  </a:cubicBezTo>
                  <a:cubicBezTo>
                    <a:pt x="699365" y="1768979"/>
                    <a:pt x="599664" y="1736220"/>
                    <a:pt x="452961" y="1674975"/>
                  </a:cubicBezTo>
                  <a:cubicBezTo>
                    <a:pt x="306258" y="1613730"/>
                    <a:pt x="186617" y="1525424"/>
                    <a:pt x="111129" y="1410056"/>
                  </a:cubicBezTo>
                  <a:cubicBezTo>
                    <a:pt x="35641" y="1294688"/>
                    <a:pt x="1458" y="1125196"/>
                    <a:pt x="34" y="982766"/>
                  </a:cubicBezTo>
                  <a:cubicBezTo>
                    <a:pt x="-1390" y="840336"/>
                    <a:pt x="41338" y="676541"/>
                    <a:pt x="102583" y="555476"/>
                  </a:cubicBezTo>
                  <a:cubicBezTo>
                    <a:pt x="163828" y="434411"/>
                    <a:pt x="256408" y="331862"/>
                    <a:pt x="367503" y="256374"/>
                  </a:cubicBezTo>
                  <a:cubicBezTo>
                    <a:pt x="478598" y="180886"/>
                    <a:pt x="629574" y="145278"/>
                    <a:pt x="769155" y="102549"/>
                  </a:cubicBezTo>
                  <a:cubicBezTo>
                    <a:pt x="908736" y="59820"/>
                    <a:pt x="1056863" y="29910"/>
                    <a:pt x="1204991" y="0"/>
                  </a:cubicBez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자유형 74"/>
            <p:cNvSpPr/>
            <p:nvPr/>
          </p:nvSpPr>
          <p:spPr>
            <a:xfrm>
              <a:off x="6167304" y="5043808"/>
              <a:ext cx="743484" cy="302111"/>
            </a:xfrm>
            <a:custGeom>
              <a:avLst/>
              <a:gdLst>
                <a:gd name="connsiteX0" fmla="*/ 0 w 743484"/>
                <a:gd name="connsiteY0" fmla="*/ 128187 h 302111"/>
                <a:gd name="connsiteX1" fmla="*/ 444381 w 743484"/>
                <a:gd name="connsiteY1" fmla="*/ 299103 h 302111"/>
                <a:gd name="connsiteX2" fmla="*/ 743484 w 743484"/>
                <a:gd name="connsiteY2" fmla="*/ 0 h 30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3484" h="302111">
                  <a:moveTo>
                    <a:pt x="0" y="128187"/>
                  </a:moveTo>
                  <a:cubicBezTo>
                    <a:pt x="160233" y="224327"/>
                    <a:pt x="320467" y="320468"/>
                    <a:pt x="444381" y="299103"/>
                  </a:cubicBezTo>
                  <a:cubicBezTo>
                    <a:pt x="568295" y="277738"/>
                    <a:pt x="655889" y="138869"/>
                    <a:pt x="743484" y="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자유형 75"/>
            <p:cNvSpPr/>
            <p:nvPr/>
          </p:nvSpPr>
          <p:spPr>
            <a:xfrm>
              <a:off x="6819219" y="4975600"/>
              <a:ext cx="180753" cy="262307"/>
            </a:xfrm>
            <a:custGeom>
              <a:avLst/>
              <a:gdLst>
                <a:gd name="connsiteX0" fmla="*/ 0 w 180753"/>
                <a:gd name="connsiteY0" fmla="*/ 23024 h 262307"/>
                <a:gd name="connsiteX1" fmla="*/ 179462 w 180753"/>
                <a:gd name="connsiteY1" fmla="*/ 23024 h 262307"/>
                <a:gd name="connsiteX2" fmla="*/ 85458 w 180753"/>
                <a:gd name="connsiteY2" fmla="*/ 262307 h 262307"/>
                <a:gd name="connsiteX3" fmla="*/ 85458 w 180753"/>
                <a:gd name="connsiteY3" fmla="*/ 262307 h 262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753" h="262307">
                  <a:moveTo>
                    <a:pt x="0" y="23024"/>
                  </a:moveTo>
                  <a:cubicBezTo>
                    <a:pt x="82609" y="3084"/>
                    <a:pt x="165219" y="-16856"/>
                    <a:pt x="179462" y="23024"/>
                  </a:cubicBezTo>
                  <a:cubicBezTo>
                    <a:pt x="193705" y="62904"/>
                    <a:pt x="85458" y="262307"/>
                    <a:pt x="85458" y="262307"/>
                  </a:cubicBezTo>
                  <a:lnTo>
                    <a:pt x="85458" y="262307"/>
                  </a:ln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23737" y="6117035"/>
              <a:ext cx="432456" cy="324220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5492" y="6149393"/>
              <a:ext cx="240561" cy="260947"/>
            </a:xfrm>
            <a:prstGeom prst="rect">
              <a:avLst/>
            </a:prstGeom>
          </p:spPr>
        </p:pic>
      </p:grpSp>
      <p:sp>
        <p:nvSpPr>
          <p:cNvPr id="79" name="모서리가 둥근 사각형 설명선 78"/>
          <p:cNvSpPr/>
          <p:nvPr/>
        </p:nvSpPr>
        <p:spPr>
          <a:xfrm>
            <a:off x="595003" y="1630329"/>
            <a:ext cx="4293286" cy="1345533"/>
          </a:xfrm>
          <a:prstGeom prst="wedgeRoundRectCallout">
            <a:avLst>
              <a:gd name="adj1" fmla="val 22530"/>
              <a:gd name="adj2" fmla="val 63198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▶ </a:t>
            </a:r>
            <a:r>
              <a:rPr lang="ko-KR" altLang="en-US" sz="1000">
                <a:latin typeface="+mn-ea"/>
              </a:rPr>
              <a:t>이어캡 앱세사리를 이용한 편리한 설치 지원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▶ </a:t>
            </a:r>
            <a:r>
              <a:rPr lang="ko-KR" altLang="en-US" sz="1000">
                <a:latin typeface="+mn-ea"/>
              </a:rPr>
              <a:t>다양한 운동기능에 재미적 요소 가미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 - </a:t>
            </a:r>
            <a:r>
              <a:rPr lang="ko-KR" altLang="en-US" sz="1000">
                <a:latin typeface="+mn-ea"/>
              </a:rPr>
              <a:t>운동으로 인한 칼로리 소모량 측정 및 업데이트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 - </a:t>
            </a:r>
            <a:r>
              <a:rPr lang="ko-KR" altLang="en-US" sz="1000">
                <a:latin typeface="+mn-ea"/>
              </a:rPr>
              <a:t>친구</a:t>
            </a:r>
            <a:r>
              <a:rPr lang="en-US" altLang="ko-KR" sz="1000" dirty="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버디</a:t>
            </a:r>
            <a:r>
              <a:rPr lang="en-US" altLang="ko-KR" sz="1000" dirty="0">
                <a:latin typeface="+mn-ea"/>
              </a:rPr>
              <a:t>)</a:t>
            </a:r>
            <a:r>
              <a:rPr lang="ko-KR" altLang="en-US" sz="1000">
                <a:latin typeface="+mn-ea"/>
              </a:rPr>
              <a:t>와 경쟁적 요소를 추가하여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>
                <a:latin typeface="+mn-ea"/>
              </a:rPr>
              <a:t>꾸준한 운동효과 제공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 - </a:t>
            </a:r>
            <a:r>
              <a:rPr lang="ko-KR" altLang="en-US" sz="1000">
                <a:latin typeface="+mn-ea"/>
              </a:rPr>
              <a:t>다양한 운동이미지 및 케릭터 제공</a:t>
            </a:r>
            <a:endParaRPr lang="en-US" altLang="ko-KR" sz="10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8159" y="1350502"/>
            <a:ext cx="427552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Smart Health Concierge (S-Health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제일기획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삼성전자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;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2013~)</a:t>
            </a:r>
          </a:p>
        </p:txBody>
      </p:sp>
      <p:sp>
        <p:nvSpPr>
          <p:cNvPr id="84" name="모서리가 둥근 사각형 설명선 83"/>
          <p:cNvSpPr/>
          <p:nvPr/>
        </p:nvSpPr>
        <p:spPr>
          <a:xfrm>
            <a:off x="4990026" y="3748791"/>
            <a:ext cx="4500000" cy="1985070"/>
          </a:xfrm>
          <a:prstGeom prst="wedgeRoundRectCallout">
            <a:avLst>
              <a:gd name="adj1" fmla="val 17845"/>
              <a:gd name="adj2" fmla="val -63149"/>
              <a:gd name="adj3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▶ </a:t>
            </a:r>
            <a:r>
              <a:rPr lang="ko-KR" altLang="en-US" sz="1000">
                <a:latin typeface="+mn-ea"/>
              </a:rPr>
              <a:t>이통사 의존형 </a:t>
            </a:r>
            <a:r>
              <a:rPr lang="en-US" altLang="ko-KR" sz="1000" dirty="0">
                <a:latin typeface="+mn-ea"/>
              </a:rPr>
              <a:t>SMS </a:t>
            </a:r>
            <a:r>
              <a:rPr lang="ko-KR" altLang="en-US" sz="1000">
                <a:latin typeface="+mn-ea"/>
              </a:rPr>
              <a:t>방식에서 벗어나 사용자가 </a:t>
            </a:r>
            <a:r>
              <a:rPr lang="en-US" altLang="ko-KR" sz="1000" dirty="0">
                <a:latin typeface="+mn-ea"/>
              </a:rPr>
              <a:t>APP</a:t>
            </a:r>
            <a:r>
              <a:rPr lang="ko-KR" altLang="en-US" sz="1000">
                <a:latin typeface="+mn-ea"/>
              </a:rPr>
              <a:t>을 통해 메시지 전달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 - APP</a:t>
            </a:r>
            <a:r>
              <a:rPr lang="ko-KR" altLang="en-US" sz="1000" dirty="0">
                <a:latin typeface="+mn-ea"/>
              </a:rPr>
              <a:t>을 통한 정보전달과 수신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 - </a:t>
            </a:r>
            <a:r>
              <a:rPr lang="ko-KR" altLang="en-US" sz="1000" dirty="0">
                <a:latin typeface="+mn-ea"/>
              </a:rPr>
              <a:t>발송 및 수신자 모두 기존 </a:t>
            </a:r>
            <a:r>
              <a:rPr lang="en-US" altLang="ko-KR" sz="1000" dirty="0">
                <a:latin typeface="+mn-ea"/>
              </a:rPr>
              <a:t>Messaging </a:t>
            </a:r>
            <a:r>
              <a:rPr lang="ko-KR" altLang="en-US" sz="1000" dirty="0">
                <a:latin typeface="+mn-ea"/>
              </a:rPr>
              <a:t>서비스와 이용방식 동일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 - APP</a:t>
            </a:r>
            <a:r>
              <a:rPr lang="ko-KR" altLang="en-US" sz="1000" dirty="0">
                <a:latin typeface="+mn-ea"/>
              </a:rPr>
              <a:t>을 설치한 사용자에게 송신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    - APP </a:t>
            </a:r>
            <a:r>
              <a:rPr lang="ko-KR" altLang="en-US" sz="1000" dirty="0">
                <a:latin typeface="+mn-ea"/>
              </a:rPr>
              <a:t>미설치 유저 </a:t>
            </a:r>
            <a:r>
              <a:rPr lang="en-US" altLang="ko-KR" sz="1000" dirty="0">
                <a:latin typeface="+mn-ea"/>
              </a:rPr>
              <a:t>SMS</a:t>
            </a:r>
            <a:r>
              <a:rPr lang="ko-KR" altLang="en-US" sz="1000" dirty="0">
                <a:latin typeface="+mn-ea"/>
              </a:rPr>
              <a:t>로 전환 발송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570" y="3197112"/>
            <a:ext cx="647213" cy="65916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68786" y="5807699"/>
            <a:ext cx="40168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Smart App Messenger: 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미스터 샘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(Mr, SAM; 2013~)</a:t>
            </a:r>
          </a:p>
        </p:txBody>
      </p:sp>
      <p:sp>
        <p:nvSpPr>
          <p:cNvPr id="58" name="Rectangle 82"/>
          <p:cNvSpPr>
            <a:spLocks noChangeArrowheads="1"/>
          </p:cNvSpPr>
          <p:nvPr/>
        </p:nvSpPr>
        <p:spPr bwMode="auto">
          <a:xfrm>
            <a:off x="704528" y="782621"/>
            <a:ext cx="30600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스마트 서비스 </a:t>
            </a: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&amp; </a:t>
            </a: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</a:rPr>
              <a:t>어플리케이션</a:t>
            </a:r>
            <a:endParaRPr lang="ko-KR" altLang="en-US" sz="12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1" name="제목 1"/>
          <p:cNvSpPr txBox="1">
            <a:spLocks/>
          </p:cNvSpPr>
          <p:nvPr/>
        </p:nvSpPr>
        <p:spPr bwMode="auto"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 kern="0">
                <a:solidFill>
                  <a:schemeClr val="tx1"/>
                </a:solidFill>
                <a:latin typeface="+mn-ea"/>
                <a:ea typeface="+mn-ea"/>
              </a:rPr>
              <a:t>4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주요 사업 소개</a:t>
            </a:r>
            <a:r>
              <a:rPr lang="en-US" altLang="ko-KR" sz="1800" kern="0" dirty="0">
                <a:solidFill>
                  <a:schemeClr val="tx1"/>
                </a:solidFill>
                <a:latin typeface="+mn-ea"/>
              </a:rPr>
              <a:t>(3/4)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9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2169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81"/>
          <p:cNvSpPr>
            <a:spLocks noChangeShapeType="1"/>
          </p:cNvSpPr>
          <p:nvPr/>
        </p:nvSpPr>
        <p:spPr bwMode="auto">
          <a:xfrm>
            <a:off x="693241" y="1071546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3" name="Rectangle 82"/>
          <p:cNvSpPr>
            <a:spLocks noChangeArrowheads="1"/>
          </p:cNvSpPr>
          <p:nvPr/>
        </p:nvSpPr>
        <p:spPr bwMode="auto">
          <a:xfrm>
            <a:off x="688477" y="782621"/>
            <a:ext cx="3195545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sz="1200" dirty="0">
                <a:solidFill>
                  <a:srgbClr val="0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◯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Cloud</a:t>
            </a:r>
            <a:r>
              <a:rPr lang="ko-KR" altLang="en-US" sz="1200">
                <a:solidFill>
                  <a:srgbClr val="000000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a typeface="맑은 고딕" panose="020B0503020000020004" pitchFamily="50" charset="-127"/>
              </a:rPr>
              <a:t>/ Big-data</a:t>
            </a:r>
            <a:endParaRPr lang="ko-KR" altLang="en-US" sz="1200" dirty="0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38159" y="1350502"/>
            <a:ext cx="38555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Cloud Federation (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중기청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/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미래부 클라우드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; 2012~2014)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800181" y="1781451"/>
            <a:ext cx="1473032" cy="2808514"/>
            <a:chOff x="837743" y="1388372"/>
            <a:chExt cx="2808312" cy="4724551"/>
          </a:xfrm>
        </p:grpSpPr>
        <p:sp>
          <p:nvSpPr>
            <p:cNvPr id="97" name="이등변 삼각형 96"/>
            <p:cNvSpPr/>
            <p:nvPr/>
          </p:nvSpPr>
          <p:spPr>
            <a:xfrm flipV="1">
              <a:off x="992560" y="4854739"/>
              <a:ext cx="2426669" cy="74024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8" name="이등변 삼각형 97"/>
            <p:cNvSpPr/>
            <p:nvPr/>
          </p:nvSpPr>
          <p:spPr>
            <a:xfrm>
              <a:off x="988960" y="3410321"/>
              <a:ext cx="2426669" cy="744671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988960" y="5423056"/>
              <a:ext cx="2448272" cy="689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grpSp>
          <p:nvGrpSpPr>
            <p:cNvPr id="100" name="그룹 99"/>
            <p:cNvGrpSpPr/>
            <p:nvPr/>
          </p:nvGrpSpPr>
          <p:grpSpPr>
            <a:xfrm>
              <a:off x="837743" y="1388372"/>
              <a:ext cx="2808312" cy="2232248"/>
              <a:chOff x="1928664" y="762770"/>
              <a:chExt cx="1080120" cy="740348"/>
            </a:xfrm>
          </p:grpSpPr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28664" y="762770"/>
                <a:ext cx="1080120" cy="740348"/>
              </a:xfrm>
              <a:prstGeom prst="rect">
                <a:avLst/>
              </a:prstGeom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044049" y="1281651"/>
                <a:ext cx="936104" cy="95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클라우드 서비스</a:t>
                </a:r>
                <a:endParaRPr lang="ko-KR" altLang="en-US" sz="900" b="1" dirty="0">
                  <a:solidFill>
                    <a:schemeClr val="tx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8086" y="2367344"/>
              <a:ext cx="504056" cy="520058"/>
            </a:xfrm>
            <a:prstGeom prst="rect">
              <a:avLst/>
            </a:prstGeom>
          </p:spPr>
        </p:pic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3985" y="2427865"/>
              <a:ext cx="402692" cy="392870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8703" y="1832589"/>
              <a:ext cx="553244" cy="553244"/>
            </a:xfrm>
            <a:prstGeom prst="rect">
              <a:avLst/>
            </a:prstGeom>
          </p:spPr>
        </p:pic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4820" y="2229786"/>
              <a:ext cx="780777" cy="409908"/>
            </a:xfrm>
            <a:prstGeom prst="rect">
              <a:avLst/>
            </a:prstGeom>
          </p:spPr>
        </p:pic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4680" y="1759317"/>
              <a:ext cx="563057" cy="438919"/>
            </a:xfrm>
            <a:prstGeom prst="rect">
              <a:avLst/>
            </a:prstGeom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64946" y="2634948"/>
              <a:ext cx="608199" cy="352549"/>
            </a:xfrm>
            <a:prstGeom prst="rect">
              <a:avLst/>
            </a:prstGeom>
          </p:spPr>
        </p:pic>
        <p:pic>
          <p:nvPicPr>
            <p:cNvPr id="109" name="Picture 14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1068" y="5502866"/>
              <a:ext cx="282810" cy="46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13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033" y="5559823"/>
              <a:ext cx="416155" cy="423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26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9071" y="5543131"/>
              <a:ext cx="443997" cy="4355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</p:pic>
        <p:sp>
          <p:nvSpPr>
            <p:cNvPr id="112" name="TextBox 111"/>
            <p:cNvSpPr txBox="1"/>
            <p:nvPr/>
          </p:nvSpPr>
          <p:spPr>
            <a:xfrm>
              <a:off x="988961" y="4203810"/>
              <a:ext cx="2433871" cy="288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클라우드 페더레이션</a:t>
              </a:r>
              <a:endParaRPr lang="ko-KR" altLang="en-US" sz="9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81759" y="4529626"/>
              <a:ext cx="2433871" cy="288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멀티미디어 스트리밍</a:t>
              </a:r>
              <a:endParaRPr lang="ko-KR" altLang="en-US" sz="900" b="1" dirty="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2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5785" y="3693771"/>
              <a:ext cx="397972" cy="397972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13" cstate="screen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33121" y="4937206"/>
              <a:ext cx="392196" cy="392196"/>
            </a:xfrm>
            <a:prstGeom prst="rect">
              <a:avLst/>
            </a:prstGeom>
          </p:spPr>
        </p:pic>
      </p:grpSp>
      <p:grpSp>
        <p:nvGrpSpPr>
          <p:cNvPr id="117" name="그룹 116"/>
          <p:cNvGrpSpPr/>
          <p:nvPr/>
        </p:nvGrpSpPr>
        <p:grpSpPr>
          <a:xfrm>
            <a:off x="2305597" y="3567611"/>
            <a:ext cx="2029028" cy="1022354"/>
            <a:chOff x="6122017" y="4950131"/>
            <a:chExt cx="3021983" cy="1477351"/>
          </a:xfrm>
        </p:grpSpPr>
        <p:pic>
          <p:nvPicPr>
            <p:cNvPr id="118" name="그림 1" descr="image006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368" y="4973631"/>
              <a:ext cx="2065632" cy="1453851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그림 2" descr="image002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017" y="4950131"/>
              <a:ext cx="890787" cy="1475406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직사각형 119"/>
          <p:cNvSpPr/>
          <p:nvPr/>
        </p:nvSpPr>
        <p:spPr>
          <a:xfrm>
            <a:off x="5727527" y="1321240"/>
            <a:ext cx="3809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개인화 추천플랫폼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(Personal Assistant, SK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텔레콤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;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2012)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567324" y="1753279"/>
            <a:ext cx="4791325" cy="2159414"/>
            <a:chOff x="2726579" y="1743888"/>
            <a:chExt cx="7751251" cy="3379611"/>
          </a:xfrm>
        </p:grpSpPr>
        <p:pic>
          <p:nvPicPr>
            <p:cNvPr id="121" name="Picture 4"/>
            <p:cNvPicPr>
              <a:picLocks noChangeAspect="1" noChangeArrowheads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7755" y="1787979"/>
              <a:ext cx="2526427" cy="2548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059" y="1787979"/>
              <a:ext cx="4803771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3" name="자유형 122"/>
            <p:cNvSpPr/>
            <p:nvPr/>
          </p:nvSpPr>
          <p:spPr>
            <a:xfrm>
              <a:off x="2726579" y="1743888"/>
              <a:ext cx="3003513" cy="2810967"/>
            </a:xfrm>
            <a:custGeom>
              <a:avLst/>
              <a:gdLst>
                <a:gd name="connsiteX0" fmla="*/ 2772777 w 3003513"/>
                <a:gd name="connsiteY0" fmla="*/ 1155287 h 2810967"/>
                <a:gd name="connsiteX1" fmla="*/ 2764231 w 3003513"/>
                <a:gd name="connsiteY1" fmla="*/ 1847496 h 2810967"/>
                <a:gd name="connsiteX2" fmla="*/ 2593315 w 3003513"/>
                <a:gd name="connsiteY2" fmla="*/ 2249149 h 2810967"/>
                <a:gd name="connsiteX3" fmla="*/ 1704552 w 3003513"/>
                <a:gd name="connsiteY3" fmla="*/ 2744805 h 2810967"/>
                <a:gd name="connsiteX4" fmla="*/ 1157621 w 3003513"/>
                <a:gd name="connsiteY4" fmla="*/ 2625164 h 2810967"/>
                <a:gd name="connsiteX5" fmla="*/ 303042 w 3003513"/>
                <a:gd name="connsiteY5" fmla="*/ 2291878 h 2810967"/>
                <a:gd name="connsiteX6" fmla="*/ 12485 w 3003513"/>
                <a:gd name="connsiteY6" fmla="*/ 1599668 h 2810967"/>
                <a:gd name="connsiteX7" fmla="*/ 97943 w 3003513"/>
                <a:gd name="connsiteY7" fmla="*/ 770726 h 2810967"/>
                <a:gd name="connsiteX8" fmla="*/ 499595 w 3003513"/>
                <a:gd name="connsiteY8" fmla="*/ 121246 h 2810967"/>
                <a:gd name="connsiteX9" fmla="*/ 1730190 w 3003513"/>
                <a:gd name="connsiteY9" fmla="*/ 10151 h 2810967"/>
                <a:gd name="connsiteX10" fmla="*/ 2576223 w 3003513"/>
                <a:gd name="connsiteY10" fmla="*/ 257979 h 2810967"/>
                <a:gd name="connsiteX11" fmla="*/ 2875326 w 3003513"/>
                <a:gd name="connsiteY11" fmla="*/ 668177 h 2810967"/>
                <a:gd name="connsiteX12" fmla="*/ 2926601 w 3003513"/>
                <a:gd name="connsiteY12" fmla="*/ 1334749 h 2810967"/>
                <a:gd name="connsiteX13" fmla="*/ 2781322 w 3003513"/>
                <a:gd name="connsiteY13" fmla="*/ 2197874 h 2810967"/>
                <a:gd name="connsiteX14" fmla="*/ 2362578 w 3003513"/>
                <a:gd name="connsiteY14" fmla="*/ 2719167 h 2810967"/>
                <a:gd name="connsiteX15" fmla="*/ 1807102 w 3003513"/>
                <a:gd name="connsiteY15" fmla="*/ 2796079 h 2810967"/>
                <a:gd name="connsiteX16" fmla="*/ 619236 w 3003513"/>
                <a:gd name="connsiteY16" fmla="*/ 2548251 h 2810967"/>
                <a:gd name="connsiteX17" fmla="*/ 106489 w 3003513"/>
                <a:gd name="connsiteY17" fmla="*/ 1565485 h 2810967"/>
                <a:gd name="connsiteX18" fmla="*/ 166309 w 3003513"/>
                <a:gd name="connsiteY18" fmla="*/ 762180 h 2810967"/>
                <a:gd name="connsiteX19" fmla="*/ 790152 w 3003513"/>
                <a:gd name="connsiteY19" fmla="*/ 129792 h 2810967"/>
                <a:gd name="connsiteX20" fmla="*/ 1550728 w 3003513"/>
                <a:gd name="connsiteY20" fmla="*/ 44334 h 2810967"/>
                <a:gd name="connsiteX21" fmla="*/ 2277121 w 3003513"/>
                <a:gd name="connsiteY21" fmla="*/ 292162 h 2810967"/>
                <a:gd name="connsiteX22" fmla="*/ 2815506 w 3003513"/>
                <a:gd name="connsiteY22" fmla="*/ 796364 h 2810967"/>
                <a:gd name="connsiteX23" fmla="*/ 3003513 w 3003513"/>
                <a:gd name="connsiteY23" fmla="*/ 1386023 h 2810967"/>
                <a:gd name="connsiteX24" fmla="*/ 3003513 w 3003513"/>
                <a:gd name="connsiteY24" fmla="*/ 1386023 h 281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03513" h="2810967">
                  <a:moveTo>
                    <a:pt x="2772777" y="1155287"/>
                  </a:moveTo>
                  <a:cubicBezTo>
                    <a:pt x="2783459" y="1410236"/>
                    <a:pt x="2794141" y="1665186"/>
                    <a:pt x="2764231" y="1847496"/>
                  </a:cubicBezTo>
                  <a:cubicBezTo>
                    <a:pt x="2734321" y="2029806"/>
                    <a:pt x="2769928" y="2099598"/>
                    <a:pt x="2593315" y="2249149"/>
                  </a:cubicBezTo>
                  <a:cubicBezTo>
                    <a:pt x="2416702" y="2398700"/>
                    <a:pt x="1943834" y="2682136"/>
                    <a:pt x="1704552" y="2744805"/>
                  </a:cubicBezTo>
                  <a:cubicBezTo>
                    <a:pt x="1465270" y="2807474"/>
                    <a:pt x="1391206" y="2700652"/>
                    <a:pt x="1157621" y="2625164"/>
                  </a:cubicBezTo>
                  <a:cubicBezTo>
                    <a:pt x="924036" y="2549676"/>
                    <a:pt x="493898" y="2462794"/>
                    <a:pt x="303042" y="2291878"/>
                  </a:cubicBezTo>
                  <a:cubicBezTo>
                    <a:pt x="112186" y="2120962"/>
                    <a:pt x="46668" y="1853193"/>
                    <a:pt x="12485" y="1599668"/>
                  </a:cubicBezTo>
                  <a:cubicBezTo>
                    <a:pt x="-21698" y="1346143"/>
                    <a:pt x="16758" y="1017130"/>
                    <a:pt x="97943" y="770726"/>
                  </a:cubicBezTo>
                  <a:cubicBezTo>
                    <a:pt x="179128" y="524322"/>
                    <a:pt x="227554" y="248008"/>
                    <a:pt x="499595" y="121246"/>
                  </a:cubicBezTo>
                  <a:cubicBezTo>
                    <a:pt x="771636" y="-5516"/>
                    <a:pt x="1384085" y="-12638"/>
                    <a:pt x="1730190" y="10151"/>
                  </a:cubicBezTo>
                  <a:cubicBezTo>
                    <a:pt x="2076295" y="32940"/>
                    <a:pt x="2385367" y="148308"/>
                    <a:pt x="2576223" y="257979"/>
                  </a:cubicBezTo>
                  <a:cubicBezTo>
                    <a:pt x="2767079" y="367650"/>
                    <a:pt x="2816930" y="488715"/>
                    <a:pt x="2875326" y="668177"/>
                  </a:cubicBezTo>
                  <a:cubicBezTo>
                    <a:pt x="2933722" y="847639"/>
                    <a:pt x="2942268" y="1079800"/>
                    <a:pt x="2926601" y="1334749"/>
                  </a:cubicBezTo>
                  <a:cubicBezTo>
                    <a:pt x="2910934" y="1589698"/>
                    <a:pt x="2875326" y="1967138"/>
                    <a:pt x="2781322" y="2197874"/>
                  </a:cubicBezTo>
                  <a:cubicBezTo>
                    <a:pt x="2687318" y="2428610"/>
                    <a:pt x="2524948" y="2619466"/>
                    <a:pt x="2362578" y="2719167"/>
                  </a:cubicBezTo>
                  <a:cubicBezTo>
                    <a:pt x="2200208" y="2818868"/>
                    <a:pt x="2097659" y="2824565"/>
                    <a:pt x="1807102" y="2796079"/>
                  </a:cubicBezTo>
                  <a:cubicBezTo>
                    <a:pt x="1516545" y="2767593"/>
                    <a:pt x="902672" y="2753350"/>
                    <a:pt x="619236" y="2548251"/>
                  </a:cubicBezTo>
                  <a:cubicBezTo>
                    <a:pt x="335800" y="2343152"/>
                    <a:pt x="181977" y="1863163"/>
                    <a:pt x="106489" y="1565485"/>
                  </a:cubicBezTo>
                  <a:cubicBezTo>
                    <a:pt x="31001" y="1267807"/>
                    <a:pt x="52365" y="1001462"/>
                    <a:pt x="166309" y="762180"/>
                  </a:cubicBezTo>
                  <a:cubicBezTo>
                    <a:pt x="280253" y="522898"/>
                    <a:pt x="559415" y="249433"/>
                    <a:pt x="790152" y="129792"/>
                  </a:cubicBezTo>
                  <a:cubicBezTo>
                    <a:pt x="1020888" y="10151"/>
                    <a:pt x="1302900" y="17272"/>
                    <a:pt x="1550728" y="44334"/>
                  </a:cubicBezTo>
                  <a:cubicBezTo>
                    <a:pt x="1798556" y="71396"/>
                    <a:pt x="2066325" y="166824"/>
                    <a:pt x="2277121" y="292162"/>
                  </a:cubicBezTo>
                  <a:cubicBezTo>
                    <a:pt x="2487917" y="417500"/>
                    <a:pt x="2694441" y="614054"/>
                    <a:pt x="2815506" y="796364"/>
                  </a:cubicBezTo>
                  <a:cubicBezTo>
                    <a:pt x="2936571" y="978674"/>
                    <a:pt x="3003513" y="1386023"/>
                    <a:pt x="3003513" y="1386023"/>
                  </a:cubicBezTo>
                  <a:lnTo>
                    <a:pt x="3003513" y="1386023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4" name="자유형 123"/>
            <p:cNvSpPr/>
            <p:nvPr/>
          </p:nvSpPr>
          <p:spPr>
            <a:xfrm>
              <a:off x="5314019" y="2352244"/>
              <a:ext cx="401652" cy="418744"/>
            </a:xfrm>
            <a:custGeom>
              <a:avLst/>
              <a:gdLst>
                <a:gd name="connsiteX0" fmla="*/ 0 w 401652"/>
                <a:gd name="connsiteY0" fmla="*/ 418744 h 418744"/>
                <a:gd name="connsiteX1" fmla="*/ 196553 w 401652"/>
                <a:gd name="connsiteY1" fmla="*/ 119641 h 418744"/>
                <a:gd name="connsiteX2" fmla="*/ 401652 w 401652"/>
                <a:gd name="connsiteY2" fmla="*/ 0 h 41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652" h="418744">
                  <a:moveTo>
                    <a:pt x="0" y="418744"/>
                  </a:moveTo>
                  <a:cubicBezTo>
                    <a:pt x="64805" y="304088"/>
                    <a:pt x="129611" y="189432"/>
                    <a:pt x="196553" y="119641"/>
                  </a:cubicBezTo>
                  <a:cubicBezTo>
                    <a:pt x="263495" y="49850"/>
                    <a:pt x="332573" y="24925"/>
                    <a:pt x="401652" y="0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자유형 124"/>
            <p:cNvSpPr/>
            <p:nvPr/>
          </p:nvSpPr>
          <p:spPr>
            <a:xfrm>
              <a:off x="5596030" y="2232603"/>
              <a:ext cx="226030" cy="273465"/>
            </a:xfrm>
            <a:custGeom>
              <a:avLst/>
              <a:gdLst>
                <a:gd name="connsiteX0" fmla="*/ 0 w 226030"/>
                <a:gd name="connsiteY0" fmla="*/ 0 h 273465"/>
                <a:gd name="connsiteX1" fmla="*/ 222191 w 226030"/>
                <a:gd name="connsiteY1" fmla="*/ 85458 h 273465"/>
                <a:gd name="connsiteX2" fmla="*/ 119641 w 226030"/>
                <a:gd name="connsiteY2" fmla="*/ 273465 h 27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030" h="273465">
                  <a:moveTo>
                    <a:pt x="0" y="0"/>
                  </a:moveTo>
                  <a:cubicBezTo>
                    <a:pt x="101125" y="19940"/>
                    <a:pt x="202251" y="39881"/>
                    <a:pt x="222191" y="85458"/>
                  </a:cubicBezTo>
                  <a:cubicBezTo>
                    <a:pt x="242131" y="131035"/>
                    <a:pt x="180886" y="202250"/>
                    <a:pt x="119641" y="273465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26" name="그림 125"/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9066" y="4616199"/>
              <a:ext cx="432456" cy="324220"/>
            </a:xfrm>
            <a:prstGeom prst="rect">
              <a:avLst/>
            </a:prstGeom>
          </p:spPr>
        </p:pic>
        <p:sp>
          <p:nvSpPr>
            <p:cNvPr id="127" name="직사각형 126"/>
            <p:cNvSpPr/>
            <p:nvPr/>
          </p:nvSpPr>
          <p:spPr>
            <a:xfrm>
              <a:off x="3812685" y="4593642"/>
              <a:ext cx="1155457" cy="5298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800" dirty="0">
                  <a:ea typeface="맑은 고딕" panose="020B0503020000020004" pitchFamily="50" charset="-127"/>
                </a:rPr>
                <a:t>QADE (app)</a:t>
              </a:r>
              <a:endParaRPr lang="ko-KR" altLang="en-US" sz="800" dirty="0">
                <a:ea typeface="맑은 고딕" panose="020B0503020000020004" pitchFamily="50" charset="-127"/>
              </a:endParaRPr>
            </a:p>
          </p:txBody>
        </p:sp>
      </p:grpSp>
      <p:pic>
        <p:nvPicPr>
          <p:cNvPr id="128" name="Picture 3"/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5613" y="4334701"/>
            <a:ext cx="3795837" cy="208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" name="직사각형 128"/>
          <p:cNvSpPr/>
          <p:nvPr/>
        </p:nvSpPr>
        <p:spPr>
          <a:xfrm>
            <a:off x="5727527" y="4073091"/>
            <a:ext cx="30428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S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클라우드 스토리지 플랫폼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삼성전자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;</a:t>
            </a:r>
            <a:r>
              <a:rPr lang="ko-KR" altLang="en-US" sz="1100" b="1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solidFill>
                  <a:schemeClr val="accent6">
                    <a:lumMod val="75000"/>
                  </a:schemeClr>
                </a:solidFill>
                <a:ea typeface="맑은 고딕" panose="020B0503020000020004" pitchFamily="50" charset="-127"/>
              </a:rPr>
              <a:t>2012)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867806" y="4748683"/>
            <a:ext cx="3484713" cy="1795435"/>
            <a:chOff x="2820111" y="208931"/>
            <a:chExt cx="6685878" cy="3684106"/>
          </a:xfrm>
        </p:grpSpPr>
        <p:sp>
          <p:nvSpPr>
            <p:cNvPr id="139" name="직사각형 138"/>
            <p:cNvSpPr/>
            <p:nvPr/>
          </p:nvSpPr>
          <p:spPr>
            <a:xfrm>
              <a:off x="2820111" y="3481446"/>
              <a:ext cx="1774789" cy="378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카테고리 선택 </a:t>
              </a:r>
              <a:r>
                <a:rPr lang="en-US" altLang="ko-KR" sz="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600">
                  <a:latin typeface="나눔명조" panose="02020603020101020101" pitchFamily="18" charset="-127"/>
                  <a:ea typeface="나눔명조" panose="02020603020101020101" pitchFamily="18" charset="-127"/>
                </a:rPr>
                <a:t>유튜브</a:t>
              </a:r>
              <a:r>
                <a:rPr lang="en-US" altLang="ko-KR" sz="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endParaRPr lang="ko-KR" altLang="en-US" sz="6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4137" y="1823952"/>
              <a:ext cx="2801851" cy="1600695"/>
            </a:xfrm>
            <a:prstGeom prst="rect">
              <a:avLst/>
            </a:prstGeom>
          </p:spPr>
        </p:pic>
        <p:pic>
          <p:nvPicPr>
            <p:cNvPr id="141" name="그림 140"/>
            <p:cNvPicPr>
              <a:picLocks noChangeAspect="1"/>
            </p:cNvPicPr>
            <p:nvPr/>
          </p:nvPicPr>
          <p:blipFill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1957" y="208931"/>
              <a:ext cx="1803600" cy="3201390"/>
            </a:xfrm>
            <a:prstGeom prst="rect">
              <a:avLst/>
            </a:prstGeom>
          </p:spPr>
        </p:pic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1592" y="208931"/>
              <a:ext cx="1801785" cy="3198168"/>
            </a:xfrm>
            <a:prstGeom prst="rect">
              <a:avLst/>
            </a:prstGeom>
          </p:spPr>
        </p:pic>
        <p:sp>
          <p:nvSpPr>
            <p:cNvPr id="143" name="직사각형 142"/>
            <p:cNvSpPr/>
            <p:nvPr/>
          </p:nvSpPr>
          <p:spPr>
            <a:xfrm>
              <a:off x="4761958" y="3514115"/>
              <a:ext cx="1780928" cy="378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뮤직비디오 선택</a:t>
              </a:r>
            </a:p>
          </p:txBody>
        </p:sp>
        <p:sp>
          <p:nvSpPr>
            <p:cNvPr id="144" name="직사각형 143"/>
            <p:cNvSpPr/>
            <p:nvPr/>
          </p:nvSpPr>
          <p:spPr>
            <a:xfrm>
              <a:off x="6704138" y="3502912"/>
              <a:ext cx="2801851" cy="378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뮤직비디오 재생 </a:t>
              </a:r>
              <a:r>
                <a:rPr lang="en-US" altLang="ko-KR" sz="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600">
                  <a:latin typeface="나눔명조" panose="02020603020101020101" pitchFamily="18" charset="-127"/>
                  <a:ea typeface="나눔명조" panose="02020603020101020101" pitchFamily="18" charset="-127"/>
                </a:rPr>
                <a:t>확대 시</a:t>
              </a:r>
              <a:r>
                <a:rPr lang="en-US" altLang="ko-KR" sz="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endParaRPr lang="ko-KR" altLang="en-US" sz="6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51" name="제목 1"/>
          <p:cNvSpPr txBox="1">
            <a:spLocks/>
          </p:cNvSpPr>
          <p:nvPr/>
        </p:nvSpPr>
        <p:spPr bwMode="auto"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 kern="0">
                <a:solidFill>
                  <a:schemeClr val="tx1"/>
                </a:solidFill>
                <a:latin typeface="+mn-ea"/>
                <a:ea typeface="+mn-ea"/>
              </a:rPr>
              <a:t>4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주요 사업 소개</a:t>
            </a:r>
            <a:r>
              <a:rPr lang="en-US" altLang="ko-KR" sz="1800" kern="0" dirty="0">
                <a:solidFill>
                  <a:schemeClr val="tx1"/>
                </a:solidFill>
                <a:latin typeface="+mn-ea"/>
              </a:rPr>
              <a:t>(4/4)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5364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1"/>
          <p:cNvSpPr txBox="1">
            <a:spLocks/>
          </p:cNvSpPr>
          <p:nvPr/>
        </p:nvSpPr>
        <p:spPr bwMode="auto"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ko-KR" sz="1800" ker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협력사 소개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8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㈜나우온플레이</a:t>
            </a:r>
            <a:r>
              <a:rPr kumimoji="0" lang="ko-KR" altLang="en-US" sz="1400">
                <a:solidFill>
                  <a:srgbClr val="000000"/>
                </a:solidFill>
                <a:ea typeface="맑은 고딕" pitchFamily="50" charset="-127"/>
              </a:rPr>
              <a:t>는 </a:t>
            </a:r>
            <a:r>
              <a:rPr kumimoji="0" lang="ko-KR" altLang="en-US" sz="1400" dirty="0">
                <a:solidFill>
                  <a:srgbClr val="000000"/>
                </a:solidFill>
                <a:ea typeface="맑은 고딕" pitchFamily="50" charset="-127"/>
              </a:rPr>
              <a:t>인터페이스 디자인</a:t>
            </a:r>
            <a:r>
              <a:rPr kumimoji="0" lang="en-US" altLang="ko-KR" sz="1400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400">
                <a:solidFill>
                  <a:srgbClr val="000000"/>
                </a:solidFill>
                <a:ea typeface="맑은 고딕" pitchFamily="50" charset="-127"/>
              </a:rPr>
              <a:t>기술 창의력</a:t>
            </a:r>
            <a:r>
              <a:rPr kumimoji="0" lang="en-US" altLang="ko-KR" sz="1400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400">
                <a:solidFill>
                  <a:srgbClr val="000000"/>
                </a:solidFill>
                <a:ea typeface="맑은 고딕" pitchFamily="50" charset="-127"/>
              </a:rPr>
              <a:t>전략적인 컨설팅에 대한 열정으로 뜻을 같이하는 파트너와 함께 영감의 스토리를 만들어 갑니다</a:t>
            </a:r>
            <a:r>
              <a:rPr kumimoji="0" lang="en-US" altLang="ko-KR" sz="1400" dirty="0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400" dirty="0">
              <a:solidFill>
                <a:srgbClr val="000000"/>
              </a:solidFill>
              <a:ea typeface="맑은 고딕" pitchFamily="50" charset="-127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488504" y="1785926"/>
          <a:ext cx="9001000" cy="4595824"/>
        </p:xfrm>
        <a:graphic>
          <a:graphicData uri="http://schemas.openxmlformats.org/drawingml/2006/table">
            <a:tbl>
              <a:tblPr bandRow="1"/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4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03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360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u="none" strike="noStrike" kern="1200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회사명</a:t>
                      </a:r>
                      <a:endParaRPr kumimoji="1" lang="ko-KR" altLang="en-US" sz="1400" b="1" i="0" u="none" strike="noStrike" kern="1200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-윤고딕140" pitchFamily="18" charset="-127"/>
                      </a:endParaRPr>
                    </a:p>
                  </a:txBody>
                  <a:tcPr marL="72000" marR="72000" marT="90000" marB="90000" anchor="ctr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ko-KR" altLang="en-US" sz="1200" b="0" kern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㈜</a:t>
                      </a:r>
                      <a:r>
                        <a:rPr kumimoji="0" lang="ko-KR" altLang="en-US" sz="1200" b="0" kern="0" spc="-15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나우온플레이</a:t>
                      </a: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803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360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kern="1200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-윤고딕140" pitchFamily="18" charset="-127"/>
                        </a:rPr>
                        <a:t>대표자</a:t>
                      </a:r>
                    </a:p>
                  </a:txBody>
                  <a:tcPr marL="72000" marR="72000" marT="90000" marB="90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kern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최용석</a:t>
                      </a:r>
                    </a:p>
                  </a:txBody>
                  <a:tcPr marL="72000" marR="72000" marT="72000" marB="72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03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360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u="none" strike="noStrike" kern="1200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설립일</a:t>
                      </a:r>
                      <a:endParaRPr kumimoji="1" lang="ko-KR" altLang="en-US" sz="1400" b="1" i="0" u="none" strike="noStrike" kern="1200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-윤고딕140" pitchFamily="18" charset="-127"/>
                      </a:endParaRPr>
                    </a:p>
                  </a:txBody>
                  <a:tcPr marL="72000" marR="72000" marT="90000" marB="90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2000</a:t>
                      </a:r>
                      <a:r>
                        <a:rPr kumimoji="1" lang="ko-KR" altLang="en-US" sz="12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kumimoji="1" lang="en-US" altLang="ko-KR" sz="1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kumimoji="1" lang="ko-KR" altLang="en-US" sz="12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kumimoji="1" lang="en-US" altLang="ko-KR" sz="1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kumimoji="1" lang="ko-KR" altLang="en-US" sz="12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03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360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kern="1200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-윤고딕140" pitchFamily="18" charset="-127"/>
                        </a:rPr>
                        <a:t>자본금</a:t>
                      </a:r>
                    </a:p>
                  </a:txBody>
                  <a:tcPr marL="72000" marR="72000" marT="90000" marB="90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570,000,000</a:t>
                      </a:r>
                      <a:endParaRPr kumimoji="0" lang="ko-KR" altLang="en-US" sz="1200" b="0" kern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803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360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kern="1200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-윤고딕140" pitchFamily="18" charset="-127"/>
                        </a:rPr>
                        <a:t>직원 수</a:t>
                      </a:r>
                    </a:p>
                  </a:txBody>
                  <a:tcPr marL="72000" marR="72000" marT="90000" marB="90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45</a:t>
                      </a:r>
                      <a:r>
                        <a:rPr kumimoji="0" lang="ko-KR" altLang="en-US" sz="1200" b="0" kern="0" spc="-15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283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360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u="none" strike="noStrike" kern="1200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  <a:endParaRPr kumimoji="1" lang="ko-KR" altLang="en-US" sz="1400" b="1" i="0" u="none" strike="noStrike" kern="1200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-윤고딕140" pitchFamily="18" charset="-127"/>
                      </a:endParaRPr>
                    </a:p>
                  </a:txBody>
                  <a:tcPr marL="72000" marR="72000" marT="90000" marB="90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1200" b="0" kern="0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서울특별시 강남구 도산대로</a:t>
                      </a:r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37</a:t>
                      </a:r>
                      <a:r>
                        <a:rPr kumimoji="1" lang="ko-KR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길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41(</a:t>
                      </a:r>
                      <a:r>
                        <a:rPr kumimoji="1" lang="ko-KR" altLang="en-US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신사동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200" b="0" kern="0" spc="-15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72000" marB="72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2837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3600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u="none" strike="noStrike" kern="1200" cap="none" spc="-1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사업 분야</a:t>
                      </a:r>
                      <a:endParaRPr kumimoji="1" lang="ko-KR" altLang="en-US" sz="1400" b="1" i="0" u="none" strike="noStrike" kern="1200" cap="none" spc="-1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-윤고딕140" pitchFamily="18" charset="-127"/>
                      </a:endParaRPr>
                    </a:p>
                  </a:txBody>
                  <a:tcPr marL="72000" marR="72000" marT="90000" marB="90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>
                        <a:lnSpc>
                          <a:spcPct val="150000"/>
                        </a:lnSpc>
                        <a:buClr>
                          <a:schemeClr val="bg1">
                            <a:lumMod val="65000"/>
                          </a:schemeClr>
                        </a:buClr>
                        <a:buFont typeface="Arial" pitchFamily="34" charset="0"/>
                        <a:buChar char="•"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UX / UI / BX / Website / Mobile Web &amp; App </a:t>
                      </a:r>
                      <a:r>
                        <a:rPr kumimoji="1" lang="en-US" altLang="ko-KR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Dev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/ Brand Consulting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72000" marT="72000" marB="7200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727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제목 1"/>
          <p:cNvSpPr txBox="1">
            <a:spLocks/>
          </p:cNvSpPr>
          <p:nvPr/>
        </p:nvSpPr>
        <p:spPr bwMode="auto"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ko-KR" sz="1800" ker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협력사 소개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Line 81"/>
          <p:cNvSpPr>
            <a:spLocks noChangeShapeType="1"/>
          </p:cNvSpPr>
          <p:nvPr/>
        </p:nvSpPr>
        <p:spPr bwMode="auto">
          <a:xfrm>
            <a:off x="782982" y="1289033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Rectangle 82"/>
          <p:cNvSpPr>
            <a:spLocks noChangeArrowheads="1"/>
          </p:cNvSpPr>
          <p:nvPr/>
        </p:nvSpPr>
        <p:spPr bwMode="auto">
          <a:xfrm>
            <a:off x="778220" y="1000108"/>
            <a:ext cx="26280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000000"/>
                </a:solidFill>
                <a:ea typeface="맑은 고딕" pitchFamily="50" charset="-127"/>
              </a:rPr>
              <a:t>㈜</a:t>
            </a:r>
            <a:r>
              <a:rPr kumimoji="0" lang="ko-KR" altLang="en-US" dirty="0" err="1">
                <a:solidFill>
                  <a:srgbClr val="000000"/>
                </a:solidFill>
                <a:ea typeface="맑은 고딕" pitchFamily="50" charset="-127"/>
              </a:rPr>
              <a:t>나우온플레이</a:t>
            </a:r>
            <a:r>
              <a:rPr kumimoji="0" lang="ko-KR" altLang="en-US" dirty="0">
                <a:solidFill>
                  <a:srgbClr val="000000"/>
                </a:solidFill>
                <a:ea typeface="맑은 고딕" pitchFamily="50" charset="-127"/>
              </a:rPr>
              <a:t>  </a:t>
            </a:r>
            <a:r>
              <a:rPr lang="ko-KR" altLang="en-US" b="0" dirty="0">
                <a:solidFill>
                  <a:srgbClr val="000000"/>
                </a:solidFill>
                <a:latin typeface="+mn-ea"/>
                <a:ea typeface="+mn-ea"/>
              </a:rPr>
              <a:t>주요 이력</a:t>
            </a:r>
          </a:p>
        </p:txBody>
      </p:sp>
      <p:sp>
        <p:nvSpPr>
          <p:cNvPr id="21" name="TextBox 65"/>
          <p:cNvSpPr txBox="1"/>
          <p:nvPr/>
        </p:nvSpPr>
        <p:spPr>
          <a:xfrm>
            <a:off x="770711" y="213509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2012</a:t>
            </a:r>
          </a:p>
        </p:txBody>
      </p:sp>
      <p:sp>
        <p:nvSpPr>
          <p:cNvPr id="22" name="TextBox 56"/>
          <p:cNvSpPr txBox="1"/>
          <p:nvPr/>
        </p:nvSpPr>
        <p:spPr>
          <a:xfrm>
            <a:off x="1424606" y="1407504"/>
            <a:ext cx="7776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DEC</a:t>
            </a:r>
            <a:r>
              <a:rPr lang="en-US" altLang="ko-KR" sz="1100" b="0" dirty="0">
                <a:latin typeface="+mn-ea"/>
                <a:ea typeface="+mn-ea"/>
              </a:rPr>
              <a:t>   </a:t>
            </a:r>
            <a:r>
              <a:rPr lang="ko-KR" altLang="en-US" sz="1100" b="0">
                <a:latin typeface="+mn-ea"/>
                <a:ea typeface="+mn-ea"/>
              </a:rPr>
              <a:t>스마트앱어워드 </a:t>
            </a:r>
            <a:r>
              <a:rPr lang="en-US" altLang="ko-KR" sz="1100" b="0" dirty="0">
                <a:latin typeface="+mn-ea"/>
                <a:ea typeface="+mn-ea"/>
              </a:rPr>
              <a:t>2013 </a:t>
            </a:r>
            <a:r>
              <a:rPr lang="ko-KR" altLang="en-US" sz="1100" b="0">
                <a:latin typeface="+mn-ea"/>
                <a:ea typeface="+mn-ea"/>
              </a:rPr>
              <a:t>부문별 대상 </a:t>
            </a:r>
            <a:r>
              <a:rPr lang="en-US" altLang="ko-KR" sz="1100" b="0" dirty="0">
                <a:latin typeface="+mn-ea"/>
                <a:ea typeface="+mn-ea"/>
              </a:rPr>
              <a:t>/ Web Award Korea 2013 </a:t>
            </a:r>
            <a:r>
              <a:rPr lang="ko-KR" altLang="en-US" sz="1100" b="0">
                <a:latin typeface="+mn-ea"/>
                <a:ea typeface="+mn-ea"/>
              </a:rPr>
              <a:t>부문별 대상 수상</a:t>
            </a:r>
            <a:endParaRPr lang="en-US" altLang="ko-KR" sz="11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b="0" dirty="0">
                <a:latin typeface="+mn-ea"/>
                <a:ea typeface="+mn-ea"/>
              </a:rPr>
              <a:t>        (</a:t>
            </a:r>
            <a:r>
              <a:rPr lang="ko-KR" altLang="en-US" sz="1100" b="0">
                <a:latin typeface="+mn-ea"/>
                <a:ea typeface="+mn-ea"/>
              </a:rPr>
              <a:t>멤버십부문 대상 </a:t>
            </a:r>
            <a:r>
              <a:rPr lang="en-US" altLang="ko-KR" sz="1100" b="0" dirty="0">
                <a:latin typeface="+mn-ea"/>
                <a:ea typeface="+mn-ea"/>
              </a:rPr>
              <a:t>: SPC </a:t>
            </a:r>
            <a:r>
              <a:rPr lang="ko-KR" altLang="en-US" sz="1100" b="0">
                <a:latin typeface="+mn-ea"/>
                <a:ea typeface="+mn-ea"/>
              </a:rPr>
              <a:t>해피포인트 </a:t>
            </a:r>
            <a:r>
              <a:rPr lang="en-US" altLang="ko-KR" sz="1100" b="0" dirty="0">
                <a:latin typeface="+mn-ea"/>
                <a:ea typeface="+mn-ea"/>
              </a:rPr>
              <a:t>APP / </a:t>
            </a:r>
            <a:r>
              <a:rPr lang="ko-KR" altLang="en-US" sz="1100" b="0">
                <a:latin typeface="+mn-ea"/>
                <a:ea typeface="+mn-ea"/>
              </a:rPr>
              <a:t>인터넷서비스부문 대상 </a:t>
            </a:r>
            <a:r>
              <a:rPr lang="en-US" altLang="ko-KR" sz="1100" b="0" dirty="0">
                <a:latin typeface="+mn-ea"/>
                <a:ea typeface="+mn-ea"/>
              </a:rPr>
              <a:t>: </a:t>
            </a:r>
            <a:r>
              <a:rPr lang="ko-KR" altLang="en-US" sz="1100" b="0">
                <a:latin typeface="+mn-ea"/>
                <a:ea typeface="+mn-ea"/>
              </a:rPr>
              <a:t>윤익 이미지스톡 서비스 사이트</a:t>
            </a:r>
            <a:r>
              <a:rPr lang="en-US" altLang="ko-KR" sz="1100" b="0" dirty="0">
                <a:latin typeface="+mn-ea"/>
                <a:ea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JUL</a:t>
            </a:r>
            <a:r>
              <a:rPr lang="en-US" altLang="ko-KR" sz="1100" b="0" dirty="0">
                <a:latin typeface="+mn-ea"/>
                <a:ea typeface="+mn-ea"/>
              </a:rPr>
              <a:t>    </a:t>
            </a:r>
            <a:r>
              <a:rPr lang="ko-KR" altLang="en-US" sz="1100" b="0">
                <a:latin typeface="+mn-ea"/>
                <a:ea typeface="+mn-ea"/>
              </a:rPr>
              <a:t>사무실 확장 이전 </a:t>
            </a:r>
            <a:r>
              <a:rPr lang="en-US" altLang="ko-KR" sz="1100" b="0" dirty="0">
                <a:latin typeface="+mn-ea"/>
                <a:ea typeface="+mn-ea"/>
              </a:rPr>
              <a:t>/ ‘</a:t>
            </a:r>
            <a:r>
              <a:rPr lang="ko-KR" altLang="en-US" sz="1100" b="0">
                <a:latin typeface="+mn-ea"/>
                <a:ea typeface="+mn-ea"/>
              </a:rPr>
              <a:t>나우온플레이</a:t>
            </a:r>
            <a:r>
              <a:rPr lang="en-US" altLang="ko-KR" sz="1100" b="0" dirty="0">
                <a:latin typeface="+mn-ea"/>
                <a:ea typeface="+mn-ea"/>
              </a:rPr>
              <a:t>’ </a:t>
            </a:r>
            <a:r>
              <a:rPr lang="ko-KR" altLang="en-US" sz="1100" b="0">
                <a:latin typeface="+mn-ea"/>
                <a:ea typeface="+mn-ea"/>
              </a:rPr>
              <a:t>법인명 변경</a:t>
            </a:r>
            <a:endParaRPr lang="en-US" altLang="ko-KR" sz="1100" b="0" dirty="0">
              <a:latin typeface="+mn-ea"/>
              <a:ea typeface="+mn-ea"/>
            </a:endParaRPr>
          </a:p>
        </p:txBody>
      </p:sp>
      <p:sp>
        <p:nvSpPr>
          <p:cNvPr id="23" name="TextBox 57"/>
          <p:cNvSpPr txBox="1"/>
          <p:nvPr/>
        </p:nvSpPr>
        <p:spPr>
          <a:xfrm>
            <a:off x="779753" y="144007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2013</a:t>
            </a:r>
          </a:p>
        </p:txBody>
      </p:sp>
      <p:sp>
        <p:nvSpPr>
          <p:cNvPr id="24" name="TextBox 56"/>
          <p:cNvSpPr txBox="1"/>
          <p:nvPr/>
        </p:nvSpPr>
        <p:spPr>
          <a:xfrm>
            <a:off x="1424608" y="2132856"/>
            <a:ext cx="777600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DEC</a:t>
            </a:r>
            <a:r>
              <a:rPr lang="en-US" altLang="ko-KR" sz="1100" b="0" dirty="0">
                <a:latin typeface="+mn-ea"/>
                <a:ea typeface="+mn-ea"/>
              </a:rPr>
              <a:t>   </a:t>
            </a:r>
            <a:r>
              <a:rPr lang="ko-KR" altLang="en-US" sz="1100" b="0">
                <a:latin typeface="+mn-ea"/>
                <a:ea typeface="+mn-ea"/>
              </a:rPr>
              <a:t>스마트앱어워드 </a:t>
            </a:r>
            <a:r>
              <a:rPr lang="en-US" altLang="ko-KR" sz="1100" b="0" dirty="0">
                <a:latin typeface="+mn-ea"/>
                <a:ea typeface="+mn-ea"/>
              </a:rPr>
              <a:t>2012 </a:t>
            </a:r>
            <a:r>
              <a:rPr lang="ko-KR" altLang="en-US" sz="1100" b="0">
                <a:latin typeface="+mn-ea"/>
                <a:ea typeface="+mn-ea"/>
              </a:rPr>
              <a:t>부문별 대상 </a:t>
            </a:r>
            <a:r>
              <a:rPr lang="en-US" altLang="ko-KR" sz="1100" b="0" dirty="0">
                <a:latin typeface="+mn-ea"/>
                <a:ea typeface="+mn-ea"/>
              </a:rPr>
              <a:t>/ Web Award Korea 2012 </a:t>
            </a:r>
            <a:r>
              <a:rPr lang="ko-KR" altLang="en-US" sz="1100" b="0">
                <a:latin typeface="+mn-ea"/>
                <a:ea typeface="+mn-ea"/>
              </a:rPr>
              <a:t>부문별 최우수상 수상</a:t>
            </a:r>
            <a:endParaRPr lang="en-US" altLang="ko-KR" sz="11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b="0" dirty="0">
                <a:latin typeface="+mn-ea"/>
                <a:ea typeface="+mn-ea"/>
              </a:rPr>
              <a:t>        (</a:t>
            </a:r>
            <a:r>
              <a:rPr lang="ko-KR" altLang="en-US" sz="1100" b="0">
                <a:latin typeface="+mn-ea"/>
                <a:ea typeface="+mn-ea"/>
              </a:rPr>
              <a:t>멤버십부문 대상 </a:t>
            </a:r>
            <a:r>
              <a:rPr lang="en-US" altLang="ko-KR" sz="1100" b="0" dirty="0">
                <a:latin typeface="+mn-ea"/>
                <a:ea typeface="+mn-ea"/>
              </a:rPr>
              <a:t>: SPC </a:t>
            </a:r>
            <a:r>
              <a:rPr lang="ko-KR" altLang="en-US" sz="1100" b="0">
                <a:latin typeface="+mn-ea"/>
                <a:ea typeface="+mn-ea"/>
              </a:rPr>
              <a:t>해피포인트 </a:t>
            </a:r>
            <a:r>
              <a:rPr lang="en-US" altLang="ko-KR" sz="1100" b="0" dirty="0">
                <a:latin typeface="+mn-ea"/>
                <a:ea typeface="+mn-ea"/>
              </a:rPr>
              <a:t>APP / </a:t>
            </a:r>
            <a:r>
              <a:rPr lang="ko-KR" altLang="en-US" sz="1100" b="0">
                <a:latin typeface="+mn-ea"/>
                <a:ea typeface="+mn-ea"/>
              </a:rPr>
              <a:t>우수상 </a:t>
            </a:r>
            <a:r>
              <a:rPr lang="en-US" altLang="ko-KR" sz="1100" b="0" dirty="0">
                <a:latin typeface="+mn-ea"/>
                <a:ea typeface="+mn-ea"/>
              </a:rPr>
              <a:t>: IBK</a:t>
            </a:r>
            <a:r>
              <a:rPr lang="ko-KR" altLang="en-US" sz="1100" b="0">
                <a:latin typeface="+mn-ea"/>
                <a:ea typeface="+mn-ea"/>
              </a:rPr>
              <a:t>캐피탈 사이트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>
                <a:latin typeface="+mn-ea"/>
                <a:ea typeface="+mn-ea"/>
              </a:rPr>
              <a:t>경향신문 정치포털 </a:t>
            </a:r>
            <a:r>
              <a:rPr lang="en-US" altLang="ko-KR" sz="1100" b="0" dirty="0">
                <a:latin typeface="+mn-ea"/>
                <a:ea typeface="+mn-ea"/>
              </a:rPr>
              <a:t>vote4u)</a:t>
            </a:r>
          </a:p>
        </p:txBody>
      </p:sp>
      <p:sp>
        <p:nvSpPr>
          <p:cNvPr id="25" name="TextBox 65"/>
          <p:cNvSpPr txBox="1"/>
          <p:nvPr/>
        </p:nvSpPr>
        <p:spPr>
          <a:xfrm>
            <a:off x="771575" y="26391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2010</a:t>
            </a:r>
          </a:p>
        </p:txBody>
      </p:sp>
      <p:sp>
        <p:nvSpPr>
          <p:cNvPr id="26" name="TextBox 56"/>
          <p:cNvSpPr txBox="1"/>
          <p:nvPr/>
        </p:nvSpPr>
        <p:spPr>
          <a:xfrm>
            <a:off x="1425472" y="2636912"/>
            <a:ext cx="7776000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APR</a:t>
            </a:r>
            <a:r>
              <a:rPr lang="en-US" altLang="ko-KR" sz="1100" b="0" dirty="0">
                <a:latin typeface="+mn-ea"/>
                <a:ea typeface="+mn-ea"/>
              </a:rPr>
              <a:t>   The 14</a:t>
            </a:r>
            <a:r>
              <a:rPr lang="en-US" altLang="ko-KR" sz="1100" b="0" baseline="30000" dirty="0">
                <a:latin typeface="+mn-ea"/>
                <a:ea typeface="+mn-ea"/>
              </a:rPr>
              <a:t>th</a:t>
            </a:r>
            <a:r>
              <a:rPr lang="en-US" altLang="ko-KR" sz="1100" b="0" dirty="0">
                <a:latin typeface="+mn-ea"/>
                <a:ea typeface="+mn-ea"/>
              </a:rPr>
              <a:t> Webby Awards 2010 Official Honoree </a:t>
            </a:r>
            <a:r>
              <a:rPr lang="ko-KR" altLang="en-US" sz="1100" b="0">
                <a:latin typeface="+mn-ea"/>
                <a:ea typeface="+mn-ea"/>
              </a:rPr>
              <a:t>수상</a:t>
            </a:r>
            <a:endParaRPr lang="en-US" altLang="ko-KR" sz="1100" b="0" dirty="0">
              <a:latin typeface="+mn-ea"/>
              <a:ea typeface="+mn-ea"/>
            </a:endParaRPr>
          </a:p>
        </p:txBody>
      </p:sp>
      <p:sp>
        <p:nvSpPr>
          <p:cNvPr id="27" name="TextBox 65"/>
          <p:cNvSpPr txBox="1"/>
          <p:nvPr/>
        </p:nvSpPr>
        <p:spPr>
          <a:xfrm>
            <a:off x="776536" y="293578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2009</a:t>
            </a:r>
          </a:p>
        </p:txBody>
      </p:sp>
      <p:sp>
        <p:nvSpPr>
          <p:cNvPr id="28" name="TextBox 56"/>
          <p:cNvSpPr txBox="1"/>
          <p:nvPr/>
        </p:nvSpPr>
        <p:spPr>
          <a:xfrm>
            <a:off x="1430433" y="2933545"/>
            <a:ext cx="820800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DEC</a:t>
            </a:r>
            <a:r>
              <a:rPr lang="en-US" altLang="ko-KR" sz="1100" b="0" dirty="0">
                <a:latin typeface="+mn-ea"/>
                <a:ea typeface="+mn-ea"/>
              </a:rPr>
              <a:t>   Web Award Korea 2009 </a:t>
            </a:r>
            <a:r>
              <a:rPr lang="ko-KR" altLang="en-US" sz="1100" b="0">
                <a:latin typeface="+mn-ea"/>
                <a:ea typeface="+mn-ea"/>
              </a:rPr>
              <a:t>부문별 최우수상 및 우수상 수상</a:t>
            </a:r>
            <a:endParaRPr lang="en-US" altLang="ko-KR" sz="11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b="0" dirty="0">
                <a:latin typeface="+mn-ea"/>
                <a:ea typeface="+mn-ea"/>
              </a:rPr>
              <a:t>         (</a:t>
            </a:r>
            <a:r>
              <a:rPr lang="ko-KR" altLang="en-US" sz="1100" b="0">
                <a:latin typeface="+mn-ea"/>
                <a:ea typeface="+mn-ea"/>
              </a:rPr>
              <a:t>최우수상 </a:t>
            </a:r>
            <a:r>
              <a:rPr lang="en-US" altLang="ko-KR" sz="1100" b="0" dirty="0">
                <a:latin typeface="+mn-ea"/>
                <a:ea typeface="+mn-ea"/>
              </a:rPr>
              <a:t>: </a:t>
            </a:r>
            <a:r>
              <a:rPr lang="ko-KR" altLang="en-US" sz="1100" b="0">
                <a:latin typeface="+mn-ea"/>
                <a:ea typeface="+mn-ea"/>
              </a:rPr>
              <a:t>어린이 재단 사이트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>
                <a:latin typeface="+mn-ea"/>
                <a:ea typeface="+mn-ea"/>
              </a:rPr>
              <a:t>마이독</a:t>
            </a:r>
            <a:r>
              <a:rPr lang="en-US" altLang="ko-KR" sz="1100" b="0" dirty="0">
                <a:latin typeface="+mn-ea"/>
                <a:ea typeface="+mn-ea"/>
              </a:rPr>
              <a:t>&amp;</a:t>
            </a:r>
            <a:r>
              <a:rPr lang="ko-KR" altLang="en-US" sz="1100" b="0">
                <a:latin typeface="+mn-ea"/>
                <a:ea typeface="+mn-ea"/>
              </a:rPr>
              <a:t>삼성 사이트 </a:t>
            </a:r>
            <a:r>
              <a:rPr lang="en-US" altLang="ko-KR" sz="1100" b="0" dirty="0">
                <a:latin typeface="+mn-ea"/>
                <a:ea typeface="+mn-ea"/>
              </a:rPr>
              <a:t>/ </a:t>
            </a:r>
            <a:r>
              <a:rPr lang="ko-KR" altLang="en-US" sz="1100" b="0">
                <a:latin typeface="+mn-ea"/>
                <a:ea typeface="+mn-ea"/>
              </a:rPr>
              <a:t>우수상 </a:t>
            </a:r>
            <a:r>
              <a:rPr lang="en-US" altLang="ko-KR" sz="1100" b="0" dirty="0">
                <a:latin typeface="+mn-ea"/>
                <a:ea typeface="+mn-ea"/>
              </a:rPr>
              <a:t>: </a:t>
            </a:r>
            <a:r>
              <a:rPr lang="ko-KR" altLang="en-US" sz="1100" b="0">
                <a:latin typeface="+mn-ea"/>
                <a:ea typeface="+mn-ea"/>
              </a:rPr>
              <a:t>한국디지털대학 사이트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>
                <a:latin typeface="+mn-ea"/>
                <a:ea typeface="+mn-ea"/>
              </a:rPr>
              <a:t>웅진 이삭 사이트</a:t>
            </a:r>
            <a:r>
              <a:rPr lang="en-US" altLang="ko-KR" sz="1100" b="0" dirty="0">
                <a:latin typeface="+mn-ea"/>
                <a:ea typeface="+mn-ea"/>
              </a:rPr>
              <a:t>)</a:t>
            </a:r>
          </a:p>
        </p:txBody>
      </p:sp>
      <p:sp>
        <p:nvSpPr>
          <p:cNvPr id="29" name="TextBox 65"/>
          <p:cNvSpPr txBox="1"/>
          <p:nvPr/>
        </p:nvSpPr>
        <p:spPr>
          <a:xfrm>
            <a:off x="776536" y="343124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2007</a:t>
            </a:r>
          </a:p>
        </p:txBody>
      </p:sp>
      <p:sp>
        <p:nvSpPr>
          <p:cNvPr id="30" name="TextBox 56"/>
          <p:cNvSpPr txBox="1"/>
          <p:nvPr/>
        </p:nvSpPr>
        <p:spPr>
          <a:xfrm>
            <a:off x="1430433" y="3429000"/>
            <a:ext cx="8064000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JUL</a:t>
            </a:r>
            <a:r>
              <a:rPr lang="en-US" altLang="ko-KR" sz="1100" b="0" dirty="0">
                <a:latin typeface="+mn-ea"/>
                <a:ea typeface="+mn-ea"/>
              </a:rPr>
              <a:t>   Web Award Korea 2007 </a:t>
            </a:r>
            <a:r>
              <a:rPr lang="ko-KR" altLang="en-US" sz="1100" b="0">
                <a:latin typeface="+mn-ea"/>
                <a:ea typeface="+mn-ea"/>
              </a:rPr>
              <a:t>부문별 대상 및 우수상 수상</a:t>
            </a:r>
            <a:endParaRPr lang="en-US" altLang="ko-KR" sz="11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b="0" dirty="0">
                <a:latin typeface="+mn-ea"/>
                <a:ea typeface="+mn-ea"/>
              </a:rPr>
              <a:t>         (</a:t>
            </a:r>
            <a:r>
              <a:rPr lang="ko-KR" altLang="en-US" sz="1100" b="0">
                <a:latin typeface="+mn-ea"/>
                <a:ea typeface="+mn-ea"/>
              </a:rPr>
              <a:t>대상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>
                <a:latin typeface="+mn-ea"/>
                <a:ea typeface="+mn-ea"/>
              </a:rPr>
              <a:t>인기상 </a:t>
            </a:r>
            <a:r>
              <a:rPr lang="en-US" altLang="ko-KR" sz="1100" b="0" dirty="0">
                <a:latin typeface="+mn-ea"/>
                <a:ea typeface="+mn-ea"/>
              </a:rPr>
              <a:t>: </a:t>
            </a:r>
            <a:r>
              <a:rPr lang="ko-KR" altLang="en-US" sz="1100" b="0">
                <a:latin typeface="+mn-ea"/>
                <a:ea typeface="+mn-ea"/>
              </a:rPr>
              <a:t>나우온플레이 사이트 </a:t>
            </a:r>
            <a:r>
              <a:rPr lang="en-US" altLang="ko-KR" sz="1100" b="0" dirty="0">
                <a:latin typeface="+mn-ea"/>
                <a:ea typeface="+mn-ea"/>
              </a:rPr>
              <a:t>/ </a:t>
            </a:r>
            <a:r>
              <a:rPr lang="ko-KR" altLang="en-US" sz="1100" b="0">
                <a:latin typeface="+mn-ea"/>
                <a:ea typeface="+mn-ea"/>
              </a:rPr>
              <a:t>공공기관 부문 우수상 </a:t>
            </a:r>
            <a:r>
              <a:rPr lang="en-US" altLang="ko-KR" sz="1100" b="0" dirty="0">
                <a:latin typeface="+mn-ea"/>
                <a:ea typeface="+mn-ea"/>
              </a:rPr>
              <a:t>: </a:t>
            </a:r>
            <a:r>
              <a:rPr lang="ko-KR" altLang="en-US" sz="1100" b="0">
                <a:latin typeface="+mn-ea"/>
                <a:ea typeface="+mn-ea"/>
              </a:rPr>
              <a:t>대한죽택보증 사이트 </a:t>
            </a:r>
            <a:r>
              <a:rPr lang="en-US" altLang="ko-KR" sz="1100" b="0" dirty="0">
                <a:latin typeface="+mn-ea"/>
                <a:ea typeface="+mn-ea"/>
              </a:rPr>
              <a:t>/ </a:t>
            </a:r>
            <a:r>
              <a:rPr lang="ko-KR" altLang="en-US" sz="1100" b="0">
                <a:latin typeface="+mn-ea"/>
                <a:ea typeface="+mn-ea"/>
              </a:rPr>
              <a:t>커뮤니티부문 우수상</a:t>
            </a:r>
            <a:r>
              <a:rPr lang="en-US" altLang="ko-KR" sz="1100" b="0" dirty="0">
                <a:latin typeface="+mn-ea"/>
                <a:ea typeface="+mn-ea"/>
              </a:rPr>
              <a:t> : me2DAY)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APR</a:t>
            </a:r>
            <a:r>
              <a:rPr lang="en-US" altLang="ko-KR" sz="1100" b="0" dirty="0">
                <a:latin typeface="+mn-ea"/>
              </a:rPr>
              <a:t>   </a:t>
            </a:r>
            <a:r>
              <a:rPr lang="en-US" altLang="ko-KR" sz="1100" b="0" dirty="0">
                <a:latin typeface="+mn-ea"/>
                <a:ea typeface="+mn-ea"/>
              </a:rPr>
              <a:t>Aw</a:t>
            </a:r>
            <a:r>
              <a:rPr lang="ko-KR" altLang="en-US" sz="1100" b="0">
                <a:latin typeface="+mn-ea"/>
                <a:ea typeface="+mn-ea"/>
              </a:rPr>
              <a:t>기술혁신형 중소기업 </a:t>
            </a:r>
            <a:r>
              <a:rPr lang="en-US" altLang="ko-KR" sz="1100" b="0" dirty="0">
                <a:latin typeface="+mn-ea"/>
                <a:ea typeface="+mn-ea"/>
              </a:rPr>
              <a:t>(INNO-BIZ) </a:t>
            </a:r>
            <a:r>
              <a:rPr lang="ko-KR" altLang="en-US" sz="1100" b="0">
                <a:latin typeface="+mn-ea"/>
                <a:ea typeface="+mn-ea"/>
              </a:rPr>
              <a:t>인증 </a:t>
            </a:r>
            <a:r>
              <a:rPr lang="en-US" altLang="ko-KR" sz="1100" b="0" dirty="0">
                <a:latin typeface="+mn-ea"/>
                <a:ea typeface="+mn-ea"/>
              </a:rPr>
              <a:t>/ ISO 9001:2000 </a:t>
            </a:r>
            <a:r>
              <a:rPr lang="ko-KR" altLang="en-US" sz="1100" b="0">
                <a:latin typeface="+mn-ea"/>
                <a:ea typeface="+mn-ea"/>
              </a:rPr>
              <a:t>품질경영 시스템 인증</a:t>
            </a:r>
            <a:endParaRPr lang="en-US" altLang="ko-KR" sz="1100" b="0" dirty="0">
              <a:latin typeface="+mn-ea"/>
              <a:ea typeface="+mn-ea"/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776536" y="415132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2005</a:t>
            </a:r>
          </a:p>
        </p:txBody>
      </p:sp>
      <p:sp>
        <p:nvSpPr>
          <p:cNvPr id="32" name="TextBox 56"/>
          <p:cNvSpPr txBox="1"/>
          <p:nvPr/>
        </p:nvSpPr>
        <p:spPr>
          <a:xfrm>
            <a:off x="1430433" y="4149080"/>
            <a:ext cx="8064000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MAY</a:t>
            </a:r>
            <a:r>
              <a:rPr lang="en-US" altLang="ko-KR" sz="1100" b="0" dirty="0">
                <a:latin typeface="+mn-ea"/>
                <a:ea typeface="+mn-ea"/>
              </a:rPr>
              <a:t>   </a:t>
            </a:r>
            <a:r>
              <a:rPr lang="ko-KR" altLang="en-US" sz="1100" b="0">
                <a:latin typeface="+mn-ea"/>
                <a:ea typeface="+mn-ea"/>
              </a:rPr>
              <a:t>소프트웨어산업협회 사업자 재등록</a:t>
            </a:r>
            <a:r>
              <a:rPr lang="en-US" altLang="ko-KR" sz="1100" b="0" dirty="0">
                <a:latin typeface="+mn-ea"/>
                <a:ea typeface="+mn-ea"/>
              </a:rPr>
              <a:t> (2005-02213)</a:t>
            </a:r>
          </a:p>
        </p:txBody>
      </p:sp>
      <p:sp>
        <p:nvSpPr>
          <p:cNvPr id="33" name="TextBox 65"/>
          <p:cNvSpPr txBox="1"/>
          <p:nvPr/>
        </p:nvSpPr>
        <p:spPr>
          <a:xfrm>
            <a:off x="776536" y="443935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2004</a:t>
            </a:r>
          </a:p>
        </p:txBody>
      </p:sp>
      <p:sp>
        <p:nvSpPr>
          <p:cNvPr id="34" name="TextBox 56"/>
          <p:cNvSpPr txBox="1"/>
          <p:nvPr/>
        </p:nvSpPr>
        <p:spPr>
          <a:xfrm>
            <a:off x="1430433" y="4437112"/>
            <a:ext cx="806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SEP</a:t>
            </a:r>
            <a:r>
              <a:rPr lang="en-US" altLang="ko-KR" sz="1100" b="0" dirty="0">
                <a:latin typeface="+mn-ea"/>
                <a:ea typeface="+mn-ea"/>
              </a:rPr>
              <a:t>   </a:t>
            </a:r>
            <a:r>
              <a:rPr lang="ko-KR" altLang="en-US" sz="1100" b="0">
                <a:latin typeface="+mn-ea"/>
                <a:ea typeface="+mn-ea"/>
              </a:rPr>
              <a:t>통신판매업 신고 </a:t>
            </a:r>
            <a:r>
              <a:rPr lang="en-US" altLang="ko-KR" sz="1100" b="0" dirty="0">
                <a:latin typeface="+mn-ea"/>
                <a:ea typeface="+mn-ea"/>
              </a:rPr>
              <a:t>(</a:t>
            </a:r>
            <a:r>
              <a:rPr lang="ko-KR" altLang="en-US" sz="1100" b="0">
                <a:latin typeface="+mn-ea"/>
                <a:ea typeface="+mn-ea"/>
              </a:rPr>
              <a:t>강남</a:t>
            </a:r>
            <a:r>
              <a:rPr lang="en-US" altLang="ko-KR" sz="1100" b="0" dirty="0">
                <a:latin typeface="+mn-ea"/>
                <a:ea typeface="+mn-ea"/>
              </a:rPr>
              <a:t>-6240</a:t>
            </a:r>
            <a:r>
              <a:rPr lang="ko-KR" altLang="en-US" sz="1100" b="0">
                <a:latin typeface="+mn-ea"/>
                <a:ea typeface="+mn-ea"/>
              </a:rPr>
              <a:t>호</a:t>
            </a:r>
            <a:r>
              <a:rPr lang="en-US" altLang="ko-KR" sz="1100" b="0" dirty="0">
                <a:latin typeface="+mn-ea"/>
                <a:ea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AUG</a:t>
            </a:r>
            <a:r>
              <a:rPr lang="en-US" altLang="ko-KR" sz="1100" b="0" dirty="0">
                <a:latin typeface="+mn-ea"/>
                <a:ea typeface="+mn-ea"/>
              </a:rPr>
              <a:t>  </a:t>
            </a:r>
            <a:r>
              <a:rPr lang="ko-KR" altLang="en-US" sz="1100" b="0">
                <a:latin typeface="+mn-ea"/>
                <a:ea typeface="+mn-ea"/>
              </a:rPr>
              <a:t>프로그램 저작권 이전 </a:t>
            </a:r>
            <a:r>
              <a:rPr lang="en-US" altLang="ko-KR" sz="1100" b="0" dirty="0">
                <a:latin typeface="+mn-ea"/>
                <a:ea typeface="+mn-ea"/>
              </a:rPr>
              <a:t>XEDICS XML MESSAGING SOLUTION (2000-01-110-005390) </a:t>
            </a:r>
          </a:p>
        </p:txBody>
      </p:sp>
      <p:sp>
        <p:nvSpPr>
          <p:cNvPr id="35" name="TextBox 65"/>
          <p:cNvSpPr txBox="1"/>
          <p:nvPr/>
        </p:nvSpPr>
        <p:spPr>
          <a:xfrm>
            <a:off x="776536" y="494341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2002</a:t>
            </a:r>
          </a:p>
        </p:txBody>
      </p:sp>
      <p:sp>
        <p:nvSpPr>
          <p:cNvPr id="36" name="TextBox 56"/>
          <p:cNvSpPr txBox="1"/>
          <p:nvPr/>
        </p:nvSpPr>
        <p:spPr>
          <a:xfrm>
            <a:off x="1430433" y="4941168"/>
            <a:ext cx="8064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JUN</a:t>
            </a:r>
            <a:r>
              <a:rPr lang="en-US" altLang="ko-KR" sz="1100" b="0" dirty="0">
                <a:latin typeface="+mn-ea"/>
                <a:ea typeface="+mn-ea"/>
              </a:rPr>
              <a:t>   </a:t>
            </a:r>
            <a:r>
              <a:rPr lang="ko-KR" altLang="en-US" sz="1100" b="0">
                <a:latin typeface="+mn-ea"/>
                <a:ea typeface="+mn-ea"/>
              </a:rPr>
              <a:t>프로그램 등록 </a:t>
            </a:r>
            <a:r>
              <a:rPr lang="en-US" altLang="ko-KR" sz="1100" b="0" dirty="0">
                <a:latin typeface="+mn-ea"/>
                <a:ea typeface="+mn-ea"/>
              </a:rPr>
              <a:t>: </a:t>
            </a:r>
            <a:r>
              <a:rPr lang="ko-KR" altLang="en-US" sz="1100" b="0">
                <a:latin typeface="+mn-ea"/>
                <a:ea typeface="+mn-ea"/>
              </a:rPr>
              <a:t>모블로그 </a:t>
            </a:r>
            <a:r>
              <a:rPr lang="en-US" altLang="ko-KR" sz="1100" b="0" dirty="0">
                <a:latin typeface="+mn-ea"/>
                <a:ea typeface="+mn-ea"/>
              </a:rPr>
              <a:t>(2003-01-11-3110)</a:t>
            </a:r>
          </a:p>
          <a:p>
            <a:pPr algn="l">
              <a:lnSpc>
                <a:spcPct val="150000"/>
              </a:lnSpc>
            </a:pPr>
            <a:r>
              <a:rPr lang="en-US" altLang="ko-KR" sz="1100" b="0" dirty="0">
                <a:latin typeface="+mn-ea"/>
                <a:ea typeface="+mn-ea"/>
              </a:rPr>
              <a:t>         </a:t>
            </a:r>
            <a:r>
              <a:rPr lang="ko-KR" altLang="en-US" sz="1100" b="0">
                <a:latin typeface="+mn-ea"/>
                <a:ea typeface="+mn-ea"/>
              </a:rPr>
              <a:t>이벤트 경매 시스템 특허등록 특허 제</a:t>
            </a:r>
            <a:r>
              <a:rPr lang="en-US" altLang="ko-KR" sz="1100" b="0" dirty="0">
                <a:latin typeface="+mn-ea"/>
                <a:ea typeface="+mn-ea"/>
              </a:rPr>
              <a:t>0343921</a:t>
            </a:r>
            <a:r>
              <a:rPr lang="ko-KR" altLang="en-US" sz="1100" b="0">
                <a:latin typeface="+mn-ea"/>
                <a:ea typeface="+mn-ea"/>
              </a:rPr>
              <a:t>호</a:t>
            </a:r>
            <a:endParaRPr lang="en-US" altLang="ko-KR" sz="11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APR</a:t>
            </a:r>
            <a:r>
              <a:rPr lang="en-US" altLang="ko-KR" sz="1100" b="0" dirty="0">
                <a:latin typeface="+mn-ea"/>
                <a:ea typeface="+mn-ea"/>
              </a:rPr>
              <a:t>  </a:t>
            </a:r>
            <a:r>
              <a:rPr lang="ko-KR" altLang="en-US" sz="1100" b="0">
                <a:latin typeface="+mn-ea"/>
                <a:ea typeface="+mn-ea"/>
              </a:rPr>
              <a:t>게임물 제작업 신고</a:t>
            </a:r>
            <a:endParaRPr lang="en-US" altLang="ko-KR" sz="1100" b="0" dirty="0">
              <a:latin typeface="+mn-ea"/>
              <a:ea typeface="+mn-ea"/>
            </a:endParaRPr>
          </a:p>
        </p:txBody>
      </p:sp>
      <p:sp>
        <p:nvSpPr>
          <p:cNvPr id="37" name="TextBox 65"/>
          <p:cNvSpPr txBox="1"/>
          <p:nvPr/>
        </p:nvSpPr>
        <p:spPr>
          <a:xfrm>
            <a:off x="776536" y="573549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2001</a:t>
            </a:r>
          </a:p>
        </p:txBody>
      </p:sp>
      <p:sp>
        <p:nvSpPr>
          <p:cNvPr id="38" name="TextBox 56"/>
          <p:cNvSpPr txBox="1"/>
          <p:nvPr/>
        </p:nvSpPr>
        <p:spPr>
          <a:xfrm>
            <a:off x="1430433" y="5733256"/>
            <a:ext cx="806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SEP</a:t>
            </a:r>
            <a:r>
              <a:rPr lang="en-US" altLang="ko-KR" sz="1100" b="0" dirty="0">
                <a:latin typeface="+mn-ea"/>
                <a:ea typeface="+mn-ea"/>
              </a:rPr>
              <a:t>   </a:t>
            </a:r>
            <a:r>
              <a:rPr lang="ko-KR" altLang="en-US" sz="1100" b="0">
                <a:latin typeface="+mn-ea"/>
                <a:ea typeface="+mn-ea"/>
              </a:rPr>
              <a:t>신개념 </a:t>
            </a:r>
            <a:r>
              <a:rPr lang="en-US" altLang="ko-KR" sz="1100" b="0" dirty="0">
                <a:latin typeface="+mn-ea"/>
                <a:ea typeface="+mn-ea"/>
              </a:rPr>
              <a:t>Contents Solution[3 Happy(</a:t>
            </a:r>
            <a:r>
              <a:rPr lang="ko-KR" altLang="en-US" sz="1100" b="0">
                <a:latin typeface="+mn-ea"/>
                <a:ea typeface="+mn-ea"/>
              </a:rPr>
              <a:t>가칭</a:t>
            </a:r>
            <a:r>
              <a:rPr lang="en-US" altLang="ko-KR" sz="1100" b="0" dirty="0">
                <a:latin typeface="+mn-ea"/>
                <a:ea typeface="+mn-ea"/>
              </a:rPr>
              <a:t>)] </a:t>
            </a:r>
            <a:r>
              <a:rPr lang="ko-KR" altLang="en-US" sz="1100" b="0">
                <a:latin typeface="+mn-ea"/>
                <a:ea typeface="+mn-ea"/>
              </a:rPr>
              <a:t>특허출원</a:t>
            </a:r>
            <a:endParaRPr lang="en-US" altLang="ko-KR" sz="1100" b="0" dirty="0">
              <a:latin typeface="+mn-ea"/>
              <a:ea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APR</a:t>
            </a:r>
            <a:r>
              <a:rPr lang="en-US" altLang="ko-KR" sz="1100" b="0" dirty="0">
                <a:latin typeface="+mn-ea"/>
                <a:ea typeface="+mn-ea"/>
              </a:rPr>
              <a:t>   </a:t>
            </a:r>
            <a:r>
              <a:rPr lang="ko-KR" altLang="en-US" sz="1100" b="0">
                <a:latin typeface="+mn-ea"/>
                <a:ea typeface="+mn-ea"/>
              </a:rPr>
              <a:t>벤처기업인증</a:t>
            </a:r>
            <a:r>
              <a:rPr lang="en-US" altLang="ko-KR" sz="1100" b="0" dirty="0">
                <a:latin typeface="+mn-ea"/>
                <a:ea typeface="+mn-ea"/>
              </a:rPr>
              <a:t>, </a:t>
            </a:r>
            <a:r>
              <a:rPr lang="ko-KR" altLang="en-US" sz="1100" b="0">
                <a:latin typeface="+mn-ea"/>
                <a:ea typeface="+mn-ea"/>
              </a:rPr>
              <a:t>기업부설연구소 설립</a:t>
            </a:r>
            <a:endParaRPr lang="en-US" altLang="ko-KR" sz="1100" b="0" dirty="0">
              <a:latin typeface="+mn-ea"/>
              <a:ea typeface="+mn-ea"/>
            </a:endParaRPr>
          </a:p>
        </p:txBody>
      </p:sp>
      <p:sp>
        <p:nvSpPr>
          <p:cNvPr id="39" name="TextBox 65"/>
          <p:cNvSpPr txBox="1"/>
          <p:nvPr/>
        </p:nvSpPr>
        <p:spPr>
          <a:xfrm>
            <a:off x="776536" y="6228020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en-US" altLang="ko-KR" sz="1800" b="1" dirty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2000</a:t>
            </a:r>
          </a:p>
        </p:txBody>
      </p:sp>
      <p:sp>
        <p:nvSpPr>
          <p:cNvPr id="40" name="TextBox 56"/>
          <p:cNvSpPr txBox="1"/>
          <p:nvPr/>
        </p:nvSpPr>
        <p:spPr>
          <a:xfrm>
            <a:off x="1430433" y="6225778"/>
            <a:ext cx="77760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100" dirty="0">
                <a:latin typeface="+mn-ea"/>
                <a:ea typeface="+mn-ea"/>
              </a:rPr>
              <a:t>JUL</a:t>
            </a:r>
            <a:r>
              <a:rPr lang="en-US" altLang="ko-KR" sz="1100" b="0" dirty="0">
                <a:latin typeface="+mn-ea"/>
                <a:ea typeface="+mn-ea"/>
              </a:rPr>
              <a:t>   ‘</a:t>
            </a:r>
            <a:r>
              <a:rPr lang="ko-KR" altLang="en-US" sz="1100" b="0">
                <a:latin typeface="+mn-ea"/>
                <a:ea typeface="+mn-ea"/>
              </a:rPr>
              <a:t>나우온플레이탓컴</a:t>
            </a:r>
            <a:r>
              <a:rPr lang="en-US" altLang="ko-KR" sz="1100" b="0" dirty="0">
                <a:latin typeface="+mn-ea"/>
                <a:ea typeface="+mn-ea"/>
              </a:rPr>
              <a:t>’ </a:t>
            </a:r>
            <a:r>
              <a:rPr lang="ko-KR" altLang="en-US" sz="1100" b="0">
                <a:latin typeface="+mn-ea"/>
                <a:ea typeface="+mn-ea"/>
              </a:rPr>
              <a:t>설립</a:t>
            </a:r>
            <a:endParaRPr lang="en-US" altLang="ko-KR" sz="1100" b="0" dirty="0">
              <a:latin typeface="+mn-ea"/>
              <a:ea typeface="+mn-ea"/>
            </a:endParaRPr>
          </a:p>
        </p:txBody>
      </p:sp>
      <p:sp>
        <p:nvSpPr>
          <p:cNvPr id="41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2321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81"/>
          <p:cNvSpPr>
            <a:spLocks noChangeShapeType="1"/>
          </p:cNvSpPr>
          <p:nvPr/>
        </p:nvSpPr>
        <p:spPr bwMode="auto">
          <a:xfrm>
            <a:off x="782982" y="1289033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Rectangle 82"/>
          <p:cNvSpPr>
            <a:spLocks noChangeArrowheads="1"/>
          </p:cNvSpPr>
          <p:nvPr/>
        </p:nvSpPr>
        <p:spPr bwMode="auto">
          <a:xfrm>
            <a:off x="778220" y="1000108"/>
            <a:ext cx="31320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000000"/>
                </a:solidFill>
                <a:ea typeface="맑은 고딕" pitchFamily="50" charset="-127"/>
              </a:rPr>
              <a:t>㈜</a:t>
            </a:r>
            <a:r>
              <a:rPr kumimoji="0" lang="ko-KR" altLang="en-US" err="1">
                <a:solidFill>
                  <a:srgbClr val="000000"/>
                </a:solidFill>
                <a:ea typeface="맑은 고딕" pitchFamily="50" charset="-127"/>
              </a:rPr>
              <a:t>나우온플레이</a:t>
            </a:r>
            <a:r>
              <a:rPr kumimoji="0" lang="ko-KR" altLang="en-US">
                <a:solidFill>
                  <a:srgbClr val="000000"/>
                </a:solidFill>
                <a:ea typeface="맑은 고딕" pitchFamily="50" charset="-127"/>
              </a:rPr>
              <a:t>  </a:t>
            </a:r>
            <a:r>
              <a:rPr lang="en-US" altLang="ko-KR" b="0" dirty="0">
                <a:solidFill>
                  <a:srgbClr val="000000"/>
                </a:solidFill>
                <a:latin typeface="+mn-ea"/>
                <a:ea typeface="+mn-ea"/>
              </a:rPr>
              <a:t>PORTPOLIO AWARD</a:t>
            </a:r>
            <a:endParaRPr lang="ko-KR" altLang="en-US" b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600" y="1577978"/>
            <a:ext cx="7200850" cy="4860006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 bwMode="auto"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ko-KR" sz="1800" ker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협력사 소개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94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806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81"/>
          <p:cNvSpPr>
            <a:spLocks noChangeShapeType="1"/>
          </p:cNvSpPr>
          <p:nvPr/>
        </p:nvSpPr>
        <p:spPr bwMode="auto">
          <a:xfrm>
            <a:off x="782982" y="1289033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Rectangle 82"/>
          <p:cNvSpPr>
            <a:spLocks noChangeArrowheads="1"/>
          </p:cNvSpPr>
          <p:nvPr/>
        </p:nvSpPr>
        <p:spPr bwMode="auto">
          <a:xfrm>
            <a:off x="778220" y="1000108"/>
            <a:ext cx="31320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000000"/>
                </a:solidFill>
                <a:ea typeface="맑은 고딕" pitchFamily="50" charset="-127"/>
              </a:rPr>
              <a:t>㈜</a:t>
            </a:r>
            <a:r>
              <a:rPr kumimoji="0" lang="ko-KR" altLang="en-US" err="1">
                <a:solidFill>
                  <a:srgbClr val="000000"/>
                </a:solidFill>
                <a:ea typeface="맑은 고딕" pitchFamily="50" charset="-127"/>
              </a:rPr>
              <a:t>나우온플레이</a:t>
            </a:r>
            <a:r>
              <a:rPr kumimoji="0" lang="ko-KR" altLang="en-US">
                <a:solidFill>
                  <a:srgbClr val="000000"/>
                </a:solidFill>
                <a:ea typeface="맑은 고딕" pitchFamily="50" charset="-127"/>
              </a:rPr>
              <a:t>  </a:t>
            </a:r>
            <a:r>
              <a:rPr lang="en-US" altLang="ko-KR" b="0" dirty="0">
                <a:solidFill>
                  <a:srgbClr val="000000"/>
                </a:solidFill>
                <a:latin typeface="+mn-ea"/>
                <a:ea typeface="+mn-ea"/>
              </a:rPr>
              <a:t>PORTPOLIO AWARD</a:t>
            </a:r>
            <a:endParaRPr lang="ko-KR" altLang="en-US" b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534" y="1577959"/>
            <a:ext cx="7200000" cy="487523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 bwMode="auto"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ko-KR" sz="1800" ker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협력사 소개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749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81"/>
          <p:cNvSpPr>
            <a:spLocks noChangeShapeType="1"/>
          </p:cNvSpPr>
          <p:nvPr/>
        </p:nvSpPr>
        <p:spPr bwMode="auto">
          <a:xfrm>
            <a:off x="782982" y="1289033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Rectangle 82"/>
          <p:cNvSpPr>
            <a:spLocks noChangeArrowheads="1"/>
          </p:cNvSpPr>
          <p:nvPr/>
        </p:nvSpPr>
        <p:spPr bwMode="auto">
          <a:xfrm>
            <a:off x="778220" y="1000108"/>
            <a:ext cx="31320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000000"/>
                </a:solidFill>
                <a:ea typeface="맑은 고딕" pitchFamily="50" charset="-127"/>
              </a:rPr>
              <a:t>㈜</a:t>
            </a:r>
            <a:r>
              <a:rPr kumimoji="0" lang="ko-KR" altLang="en-US" err="1">
                <a:solidFill>
                  <a:srgbClr val="000000"/>
                </a:solidFill>
                <a:ea typeface="맑은 고딕" pitchFamily="50" charset="-127"/>
              </a:rPr>
              <a:t>나우온플레이</a:t>
            </a:r>
            <a:r>
              <a:rPr kumimoji="0" lang="ko-KR" altLang="en-US">
                <a:solidFill>
                  <a:srgbClr val="000000"/>
                </a:solidFill>
                <a:ea typeface="맑은 고딕" pitchFamily="50" charset="-127"/>
              </a:rPr>
              <a:t>  </a:t>
            </a:r>
            <a:r>
              <a:rPr lang="en-US" altLang="ko-KR" b="0" dirty="0">
                <a:solidFill>
                  <a:srgbClr val="000000"/>
                </a:solidFill>
                <a:latin typeface="+mn-ea"/>
                <a:ea typeface="+mn-ea"/>
              </a:rPr>
              <a:t>PORTPOLIO AWARD</a:t>
            </a:r>
            <a:endParaRPr lang="ko-KR" altLang="en-US" b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550" y="1577959"/>
            <a:ext cx="7200000" cy="487523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 bwMode="auto"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ko-KR" sz="1800" ker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협력사 소개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70179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81"/>
          <p:cNvSpPr>
            <a:spLocks noChangeShapeType="1"/>
          </p:cNvSpPr>
          <p:nvPr/>
        </p:nvSpPr>
        <p:spPr bwMode="auto">
          <a:xfrm>
            <a:off x="782982" y="1289033"/>
            <a:ext cx="3395663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7" name="Rectangle 82"/>
          <p:cNvSpPr>
            <a:spLocks noChangeArrowheads="1"/>
          </p:cNvSpPr>
          <p:nvPr/>
        </p:nvSpPr>
        <p:spPr bwMode="auto">
          <a:xfrm>
            <a:off x="782982" y="1000108"/>
            <a:ext cx="3132000" cy="288925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kumimoji="0" lang="ko-KR" altLang="en-US" dirty="0">
                <a:solidFill>
                  <a:srgbClr val="000000"/>
                </a:solidFill>
                <a:ea typeface="맑은 고딕" pitchFamily="50" charset="-127"/>
              </a:rPr>
              <a:t>㈜</a:t>
            </a:r>
            <a:r>
              <a:rPr kumimoji="0" lang="ko-KR" altLang="en-US" err="1">
                <a:solidFill>
                  <a:srgbClr val="000000"/>
                </a:solidFill>
                <a:ea typeface="맑은 고딕" pitchFamily="50" charset="-127"/>
              </a:rPr>
              <a:t>나우온플레이</a:t>
            </a:r>
            <a:r>
              <a:rPr kumimoji="0" lang="ko-KR" altLang="en-US">
                <a:solidFill>
                  <a:srgbClr val="000000"/>
                </a:solidFill>
                <a:ea typeface="맑은 고딕" pitchFamily="50" charset="-127"/>
              </a:rPr>
              <a:t>  </a:t>
            </a:r>
            <a:r>
              <a:rPr lang="en-US" altLang="ko-KR" b="0" dirty="0">
                <a:solidFill>
                  <a:srgbClr val="000000"/>
                </a:solidFill>
                <a:latin typeface="+mn-ea"/>
                <a:ea typeface="+mn-ea"/>
              </a:rPr>
              <a:t>PORTPOLIO AWARD</a:t>
            </a:r>
            <a:endParaRPr lang="ko-KR" altLang="en-US" b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450" y="1552129"/>
            <a:ext cx="7200000" cy="4901060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 bwMode="auto">
          <a:xfrm>
            <a:off x="344488" y="14288"/>
            <a:ext cx="55435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>
                <a:solidFill>
                  <a:schemeClr val="tx1"/>
                </a:solidFill>
              </a:rPr>
              <a:t>회사 소개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5</a:t>
            </a:r>
            <a:r>
              <a:rPr lang="en-US" altLang="ko-KR" sz="1800" ker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협력사 소개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12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VII. Appendix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09466"/>
              </p:ext>
            </p:extLst>
          </p:nvPr>
        </p:nvGraphicFramePr>
        <p:xfrm>
          <a:off x="5529064" y="1939925"/>
          <a:ext cx="3672086" cy="3983038"/>
        </p:xfrm>
        <a:graphic>
          <a:graphicData uri="http://schemas.openxmlformats.org/drawingml/2006/table">
            <a:tbl>
              <a:tblPr/>
              <a:tblGrid>
                <a:gridCol w="3672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회사 소개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치정보의 보호 및 이용 등에 관한 법률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스토리보드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30716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488" y="38100"/>
            <a:ext cx="6301927" cy="533400"/>
          </a:xfrm>
        </p:spPr>
        <p:txBody>
          <a:bodyPr anchor="b" anchorCtr="0"/>
          <a:lstStyle/>
          <a:p>
            <a:r>
              <a:rPr lang="en-US" altLang="ko-KR" sz="1800">
                <a:latin typeface="+mn-ea"/>
                <a:ea typeface="+mn-ea"/>
              </a:rPr>
              <a:t>2.</a:t>
            </a:r>
            <a:r>
              <a:rPr lang="ko-KR" altLang="en-US" sz="1800">
                <a:latin typeface="+mn-ea"/>
                <a:ea typeface="+mn-ea"/>
              </a:rPr>
              <a:t> 위치정보의 </a:t>
            </a:r>
            <a:r>
              <a:rPr lang="ko-KR" altLang="en-US" sz="1800" dirty="0">
                <a:latin typeface="+mn-ea"/>
                <a:ea typeface="+mn-ea"/>
              </a:rPr>
              <a:t>보호 및 이용 등에 관한 법률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8464" y="692696"/>
            <a:ext cx="9649072" cy="5832648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# </a:t>
            </a:r>
            <a:r>
              <a:rPr lang="ko-KR" altLang="en-US" sz="1400" b="1" dirty="0">
                <a:latin typeface="+mn-ea"/>
                <a:ea typeface="+mn-ea"/>
              </a:rPr>
              <a:t>위치정보의 보호 및 이용 등에 관한 법률 </a:t>
            </a:r>
            <a:endParaRPr lang="en-US" altLang="ko-KR" sz="1400" b="1" dirty="0">
              <a:latin typeface="+mn-ea"/>
              <a:ea typeface="+mn-ea"/>
            </a:endParaRPr>
          </a:p>
          <a:p>
            <a:r>
              <a:rPr lang="en-US" altLang="ko-KR" sz="900" b="1" dirty="0">
                <a:latin typeface="+mn-ea"/>
                <a:ea typeface="+mn-ea"/>
              </a:rPr>
              <a:t>   </a:t>
            </a:r>
            <a:r>
              <a:rPr lang="en-US" altLang="ko-KR" sz="900" dirty="0">
                <a:latin typeface="+mn-ea"/>
                <a:ea typeface="+mn-ea"/>
              </a:rPr>
              <a:t>[</a:t>
            </a:r>
            <a:r>
              <a:rPr lang="ko-KR" altLang="en-US" sz="900" dirty="0">
                <a:latin typeface="+mn-ea"/>
                <a:ea typeface="+mn-ea"/>
              </a:rPr>
              <a:t>시행 </a:t>
            </a:r>
            <a:r>
              <a:rPr lang="en-US" altLang="ko-KR" sz="900" dirty="0">
                <a:latin typeface="+mn-ea"/>
                <a:ea typeface="+mn-ea"/>
              </a:rPr>
              <a:t>2013.3.23.] [</a:t>
            </a:r>
            <a:r>
              <a:rPr lang="ko-KR" altLang="en-US" sz="900" dirty="0">
                <a:latin typeface="+mn-ea"/>
                <a:ea typeface="+mn-ea"/>
              </a:rPr>
              <a:t>법률 제</a:t>
            </a:r>
            <a:r>
              <a:rPr lang="en-US" altLang="ko-KR" sz="900" dirty="0">
                <a:latin typeface="+mn-ea"/>
                <a:ea typeface="+mn-ea"/>
              </a:rPr>
              <a:t>11717</a:t>
            </a:r>
            <a:r>
              <a:rPr lang="ko-KR" altLang="en-US" sz="900" dirty="0">
                <a:latin typeface="+mn-ea"/>
                <a:ea typeface="+mn-ea"/>
              </a:rPr>
              <a:t>호</a:t>
            </a:r>
            <a:r>
              <a:rPr lang="en-US" altLang="ko-KR" sz="900" dirty="0">
                <a:latin typeface="+mn-ea"/>
                <a:ea typeface="+mn-ea"/>
              </a:rPr>
              <a:t>, 2013.3.23., </a:t>
            </a:r>
            <a:r>
              <a:rPr lang="ko-KR" altLang="en-US" sz="900" dirty="0">
                <a:latin typeface="+mn-ea"/>
                <a:ea typeface="+mn-ea"/>
              </a:rPr>
              <a:t>타법개정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]  (http://law.go.kr/lsInfoP.do?lsiSeq=158173&amp;efYd=20140807#AJAX)</a:t>
            </a:r>
          </a:p>
          <a:p>
            <a:endParaRPr lang="en-US" altLang="ko-KR" sz="900" b="1" dirty="0">
              <a:latin typeface="+mn-ea"/>
              <a:ea typeface="+mn-ea"/>
            </a:endParaRPr>
          </a:p>
          <a:p>
            <a:r>
              <a:rPr lang="ko-KR" altLang="en-US" sz="900" b="1" dirty="0">
                <a:latin typeface="+mn-ea"/>
                <a:ea typeface="+mn-ea"/>
              </a:rPr>
              <a:t>제</a:t>
            </a:r>
            <a:r>
              <a:rPr lang="en-US" altLang="ko-KR" sz="900" b="1" dirty="0">
                <a:latin typeface="+mn-ea"/>
                <a:ea typeface="+mn-ea"/>
              </a:rPr>
              <a:t>16</a:t>
            </a:r>
            <a:r>
              <a:rPr lang="ko-KR" altLang="en-US" sz="900" b="1" dirty="0">
                <a:latin typeface="+mn-ea"/>
                <a:ea typeface="+mn-ea"/>
              </a:rPr>
              <a:t>조</a:t>
            </a:r>
            <a:r>
              <a:rPr lang="en-US" altLang="ko-KR" sz="900" b="1" dirty="0">
                <a:latin typeface="+mn-ea"/>
                <a:ea typeface="+mn-ea"/>
              </a:rPr>
              <a:t>(</a:t>
            </a:r>
            <a:r>
              <a:rPr lang="ko-KR" altLang="en-US" sz="900" b="1" dirty="0">
                <a:latin typeface="+mn-ea"/>
                <a:ea typeface="+mn-ea"/>
              </a:rPr>
              <a:t>위치정보의 보호조치 등</a:t>
            </a:r>
            <a:r>
              <a:rPr lang="en-US" altLang="ko-KR" sz="900" b="1" dirty="0">
                <a:latin typeface="+mn-ea"/>
                <a:ea typeface="+mn-ea"/>
              </a:rPr>
              <a:t>)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① </a:t>
            </a:r>
            <a:r>
              <a:rPr lang="ko-KR" altLang="en-US" sz="900" dirty="0" err="1">
                <a:latin typeface="+mn-ea"/>
                <a:ea typeface="+mn-ea"/>
              </a:rPr>
              <a:t>위치정보사업자등은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위치정보의</a:t>
            </a:r>
            <a:r>
              <a:rPr lang="ko-KR" altLang="en-US" sz="900" dirty="0">
                <a:latin typeface="+mn-ea"/>
                <a:ea typeface="+mn-ea"/>
              </a:rPr>
              <a:t> 누출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변조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훼손 등을 방지하기 위하여 위치정보의 취급</a:t>
            </a:r>
            <a:r>
              <a:rPr lang="en-US" altLang="ko-KR" sz="900" dirty="0">
                <a:latin typeface="+mn-ea"/>
                <a:ea typeface="+mn-ea"/>
              </a:rPr>
              <a:t>·</a:t>
            </a:r>
            <a:r>
              <a:rPr lang="ko-KR" altLang="en-US" sz="900" dirty="0">
                <a:latin typeface="+mn-ea"/>
                <a:ea typeface="+mn-ea"/>
              </a:rPr>
              <a:t>관리 지침을 제정하거나 </a:t>
            </a:r>
            <a:r>
              <a:rPr lang="ko-KR" altLang="en-US" sz="900" dirty="0" err="1">
                <a:latin typeface="+mn-ea"/>
                <a:ea typeface="+mn-ea"/>
              </a:rPr>
              <a:t>접근권한자를</a:t>
            </a:r>
            <a:r>
              <a:rPr lang="ko-KR" altLang="en-US" sz="900" dirty="0">
                <a:latin typeface="+mn-ea"/>
                <a:ea typeface="+mn-ea"/>
              </a:rPr>
              <a:t> 지정하는 등의 관리적 조치와 방화벽의 설치나 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   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암호화</a:t>
            </a:r>
            <a:r>
              <a:rPr lang="ko-KR" altLang="en-US" sz="900" dirty="0">
                <a:latin typeface="+mn-ea"/>
                <a:ea typeface="+mn-ea"/>
              </a:rPr>
              <a:t> 소프트웨어의 활용 등의 기술적 조치를 하여야 한다</a:t>
            </a:r>
            <a:r>
              <a:rPr lang="en-US" altLang="ko-KR" sz="900" dirty="0">
                <a:latin typeface="+mn-ea"/>
                <a:ea typeface="+mn-ea"/>
              </a:rPr>
              <a:t>. </a:t>
            </a:r>
            <a:r>
              <a:rPr lang="ko-KR" altLang="en-US" sz="900" dirty="0">
                <a:latin typeface="+mn-ea"/>
                <a:ea typeface="+mn-ea"/>
              </a:rPr>
              <a:t>이 경우 관리적 조치와 기술적 조치의 구체적 내용은 대통령령으로 정한다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latin typeface="+mn-ea"/>
                <a:ea typeface="+mn-ea"/>
              </a:rPr>
              <a:t>②</a:t>
            </a:r>
            <a:r>
              <a:rPr lang="ko-KR" altLang="en-US" sz="900" dirty="0" err="1">
                <a:latin typeface="+mn-ea"/>
                <a:ea typeface="+mn-ea"/>
              </a:rPr>
              <a:t>위치정보사업자등은</a:t>
            </a:r>
            <a:r>
              <a:rPr lang="ko-KR" altLang="en-US" sz="900" dirty="0">
                <a:latin typeface="+mn-ea"/>
                <a:ea typeface="+mn-ea"/>
              </a:rPr>
              <a:t> 위치정보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수집</a:t>
            </a:r>
            <a:r>
              <a:rPr lang="en-US" altLang="ko-KR" sz="900" dirty="0">
                <a:solidFill>
                  <a:srgbClr val="FF0000"/>
                </a:solidFill>
                <a:latin typeface="+mn-ea"/>
                <a:ea typeface="+mn-ea"/>
              </a:rPr>
              <a:t>·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이용</a:t>
            </a:r>
            <a:r>
              <a:rPr lang="en-US" altLang="ko-KR" sz="900" dirty="0">
                <a:solidFill>
                  <a:srgbClr val="FF0000"/>
                </a:solidFill>
                <a:latin typeface="+mn-ea"/>
                <a:ea typeface="+mn-ea"/>
              </a:rPr>
              <a:t>·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제공사실 확인자료를 위치정보시스템에 자동으로 기록되고 보존</a:t>
            </a:r>
            <a:r>
              <a:rPr lang="ko-KR" altLang="en-US" sz="900" dirty="0">
                <a:latin typeface="+mn-ea"/>
                <a:ea typeface="+mn-ea"/>
              </a:rPr>
              <a:t>되도록 하여야 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endParaRPr lang="en-US" altLang="ko-KR" sz="900" b="1" dirty="0">
              <a:latin typeface="+mn-ea"/>
              <a:ea typeface="+mn-ea"/>
            </a:endParaRPr>
          </a:p>
          <a:p>
            <a:r>
              <a:rPr lang="ko-KR" altLang="en-US" sz="900" b="1" dirty="0">
                <a:latin typeface="+mn-ea"/>
                <a:ea typeface="+mn-ea"/>
              </a:rPr>
              <a:t>제</a:t>
            </a:r>
            <a:r>
              <a:rPr lang="en-US" altLang="ko-KR" sz="900" b="1" dirty="0">
                <a:latin typeface="+mn-ea"/>
                <a:ea typeface="+mn-ea"/>
              </a:rPr>
              <a:t>23</a:t>
            </a:r>
            <a:r>
              <a:rPr lang="ko-KR" altLang="en-US" sz="900" b="1" dirty="0">
                <a:latin typeface="+mn-ea"/>
                <a:ea typeface="+mn-ea"/>
              </a:rPr>
              <a:t>조</a:t>
            </a:r>
            <a:r>
              <a:rPr lang="en-US" altLang="ko-KR" sz="900" b="1" dirty="0">
                <a:latin typeface="+mn-ea"/>
                <a:ea typeface="+mn-ea"/>
              </a:rPr>
              <a:t>(</a:t>
            </a:r>
            <a:r>
              <a:rPr lang="ko-KR" altLang="en-US" sz="900" b="1" dirty="0">
                <a:latin typeface="+mn-ea"/>
                <a:ea typeface="+mn-ea"/>
              </a:rPr>
              <a:t>개인위치정보의 파기 등</a:t>
            </a:r>
            <a:r>
              <a:rPr lang="en-US" altLang="ko-KR" sz="900" b="1" dirty="0">
                <a:latin typeface="+mn-ea"/>
                <a:ea typeface="+mn-ea"/>
              </a:rPr>
              <a:t>)</a:t>
            </a:r>
            <a:r>
              <a:rPr lang="ko-KR" altLang="en-US" sz="900" dirty="0">
                <a:latin typeface="+mn-ea"/>
                <a:ea typeface="+mn-ea"/>
              </a:rPr>
              <a:t> 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 err="1">
                <a:latin typeface="+mn-ea"/>
                <a:ea typeface="+mn-ea"/>
              </a:rPr>
              <a:t>위치정보사업자등은</a:t>
            </a:r>
            <a:r>
              <a:rPr lang="ko-KR" altLang="en-US" sz="900" dirty="0">
                <a:latin typeface="+mn-ea"/>
                <a:ea typeface="+mn-ea"/>
              </a:rPr>
              <a:t>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개인위치정보의 수집</a:t>
            </a:r>
            <a:r>
              <a:rPr lang="en-US" altLang="ko-KR" sz="900" dirty="0">
                <a:solidFill>
                  <a:srgbClr val="FF0000"/>
                </a:solidFill>
                <a:latin typeface="+mn-ea"/>
                <a:ea typeface="+mn-ea"/>
              </a:rPr>
              <a:t>,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이용 또는 제공목적을 달성한 때에는</a:t>
            </a:r>
            <a:r>
              <a:rPr lang="ko-KR" altLang="en-US" sz="900" dirty="0">
                <a:latin typeface="+mn-ea"/>
                <a:ea typeface="+mn-ea"/>
              </a:rPr>
              <a:t> 제</a:t>
            </a:r>
            <a:r>
              <a:rPr lang="en-US" altLang="ko-KR" sz="900" dirty="0">
                <a:latin typeface="+mn-ea"/>
                <a:ea typeface="+mn-ea"/>
              </a:rPr>
              <a:t>16</a:t>
            </a:r>
            <a:r>
              <a:rPr lang="ko-KR" altLang="en-US" sz="900" dirty="0">
                <a:latin typeface="+mn-ea"/>
                <a:ea typeface="+mn-ea"/>
              </a:rPr>
              <a:t>조제</a:t>
            </a:r>
            <a:r>
              <a:rPr lang="en-US" altLang="ko-KR" sz="900" dirty="0">
                <a:latin typeface="+mn-ea"/>
                <a:ea typeface="+mn-ea"/>
              </a:rPr>
              <a:t>2</a:t>
            </a:r>
            <a:r>
              <a:rPr lang="ko-KR" altLang="en-US" sz="900" dirty="0">
                <a:latin typeface="+mn-ea"/>
                <a:ea typeface="+mn-ea"/>
              </a:rPr>
              <a:t>항의 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규정에 의하여 기록</a:t>
            </a:r>
            <a:r>
              <a:rPr lang="en-US" altLang="ko-KR" sz="900" dirty="0">
                <a:latin typeface="+mn-ea"/>
                <a:ea typeface="+mn-ea"/>
              </a:rPr>
              <a:t>·</a:t>
            </a:r>
            <a:r>
              <a:rPr lang="ko-KR" altLang="en-US" sz="900" dirty="0">
                <a:latin typeface="+mn-ea"/>
                <a:ea typeface="+mn-ea"/>
              </a:rPr>
              <a:t>보존하여야 하는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위치정보 수집</a:t>
            </a:r>
            <a:r>
              <a:rPr lang="en-US" altLang="ko-KR" sz="900" dirty="0">
                <a:solidFill>
                  <a:srgbClr val="FF0000"/>
                </a:solidFill>
                <a:latin typeface="+mn-ea"/>
                <a:ea typeface="+mn-ea"/>
              </a:rPr>
              <a:t>·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이용</a:t>
            </a:r>
            <a:r>
              <a:rPr lang="en-US" altLang="ko-KR" sz="900" dirty="0">
                <a:solidFill>
                  <a:srgbClr val="FF0000"/>
                </a:solidFill>
                <a:latin typeface="+mn-ea"/>
                <a:ea typeface="+mn-ea"/>
              </a:rPr>
              <a:t>·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제공사실 확인자료 외의 개인위치정보는 즉시 파기하여야</a:t>
            </a:r>
            <a:r>
              <a:rPr lang="ko-KR" altLang="en-US" sz="900" dirty="0">
                <a:latin typeface="+mn-ea"/>
                <a:ea typeface="+mn-ea"/>
              </a:rPr>
              <a:t> 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  <a:endParaRPr lang="en-US" altLang="ko-KR" sz="900" b="1" dirty="0">
              <a:latin typeface="+mn-ea"/>
              <a:ea typeface="+mn-ea"/>
            </a:endParaRPr>
          </a:p>
          <a:p>
            <a:endParaRPr lang="en-US" altLang="ko-KR" sz="900" b="1" dirty="0">
              <a:latin typeface="+mn-ea"/>
              <a:ea typeface="+mn-ea"/>
            </a:endParaRPr>
          </a:p>
          <a:p>
            <a:r>
              <a:rPr lang="en-US" altLang="ko-KR" sz="1400" b="1" dirty="0">
                <a:latin typeface="+mn-ea"/>
                <a:ea typeface="+mn-ea"/>
              </a:rPr>
              <a:t># </a:t>
            </a:r>
            <a:r>
              <a:rPr lang="ko-KR" altLang="en-US" sz="1400" b="1" dirty="0">
                <a:latin typeface="+mn-ea"/>
                <a:ea typeface="+mn-ea"/>
              </a:rPr>
              <a:t>위치정보의 관리적</a:t>
            </a:r>
            <a:r>
              <a:rPr lang="en-US" altLang="ko-KR" sz="1400" b="1" dirty="0">
                <a:latin typeface="+mn-ea"/>
                <a:ea typeface="+mn-ea"/>
              </a:rPr>
              <a:t>·</a:t>
            </a:r>
            <a:r>
              <a:rPr lang="ko-KR" altLang="en-US" sz="1400" b="1" dirty="0">
                <a:latin typeface="+mn-ea"/>
                <a:ea typeface="+mn-ea"/>
              </a:rPr>
              <a:t>기술적 보호조치 권고 해설서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http://law.go.kr/admRulInfoP.do?admRulSeq=2000000072771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)</a:t>
            </a:r>
          </a:p>
          <a:p>
            <a:endParaRPr lang="en-US" altLang="ko-KR" sz="900" b="1" dirty="0">
              <a:latin typeface="+mn-ea"/>
              <a:ea typeface="+mn-ea"/>
            </a:endParaRPr>
          </a:p>
          <a:p>
            <a:r>
              <a:rPr lang="en-US" altLang="ko-KR" sz="900" b="1" dirty="0">
                <a:latin typeface="+mn-ea"/>
                <a:ea typeface="+mn-ea"/>
              </a:rPr>
              <a:t>5. </a:t>
            </a:r>
            <a:r>
              <a:rPr lang="ko-KR" altLang="en-US" sz="900" b="1" dirty="0">
                <a:latin typeface="+mn-ea"/>
                <a:ea typeface="+mn-ea"/>
              </a:rPr>
              <a:t>위치정보 취급대장의 운영관리</a:t>
            </a:r>
            <a:endParaRPr lang="en-US" altLang="ko-KR" sz="900" b="1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(2) </a:t>
            </a:r>
            <a:r>
              <a:rPr lang="ko-KR" altLang="en-US" sz="900" dirty="0">
                <a:latin typeface="+mn-ea"/>
                <a:ea typeface="+mn-ea"/>
              </a:rPr>
              <a:t>위치정보 취급대장의 구성</a:t>
            </a:r>
          </a:p>
          <a:p>
            <a:r>
              <a:rPr lang="en-US" altLang="ko-KR" sz="900" dirty="0">
                <a:latin typeface="+mn-ea"/>
                <a:ea typeface="+mn-ea"/>
              </a:rPr>
              <a:t>  o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위치정보 취급대장은 </a:t>
            </a:r>
            <a:r>
              <a:rPr lang="ko-KR" altLang="en-US" sz="900" dirty="0">
                <a:latin typeface="+mn-ea"/>
                <a:ea typeface="+mn-ea"/>
              </a:rPr>
              <a:t>위치정보사업자가 위치정보를 수집한 사실에 대한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위치정보 수집사실 확인자료와</a:t>
            </a:r>
            <a:r>
              <a:rPr lang="ko-KR" altLang="en-US" sz="900" dirty="0">
                <a:latin typeface="+mn-ea"/>
                <a:ea typeface="+mn-ea"/>
              </a:rPr>
              <a:t> 위치기반서비스사업자가 위치정보를 </a:t>
            </a:r>
            <a:r>
              <a:rPr lang="ko-KR" altLang="en-US" sz="900" dirty="0" err="1">
                <a:latin typeface="+mn-ea"/>
                <a:ea typeface="+mn-ea"/>
              </a:rPr>
              <a:t>이용제공한</a:t>
            </a:r>
            <a:r>
              <a:rPr lang="ko-KR" altLang="en-US" sz="900" dirty="0">
                <a:latin typeface="+mn-ea"/>
                <a:ea typeface="+mn-ea"/>
              </a:rPr>
              <a:t> 사실을 기록한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위치정보 </a:t>
            </a:r>
            <a:endParaRPr lang="en-US" altLang="ko-KR" sz="900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en-US" altLang="ko-KR" sz="900" dirty="0">
                <a:solidFill>
                  <a:srgbClr val="FF0000"/>
                </a:solidFill>
                <a:latin typeface="+mn-ea"/>
                <a:ea typeface="+mn-ea"/>
              </a:rPr>
              <a:t>    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이용제공사실 확인자료</a:t>
            </a:r>
            <a:r>
              <a:rPr lang="ko-KR" altLang="en-US" sz="900" dirty="0">
                <a:latin typeface="+mn-ea"/>
                <a:ea typeface="+mn-ea"/>
              </a:rPr>
              <a:t>를 포함한다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latin typeface="+mn-ea"/>
                <a:ea typeface="+mn-ea"/>
              </a:rPr>
              <a:t>(5) </a:t>
            </a:r>
            <a:r>
              <a:rPr lang="ko-KR" altLang="en-US" sz="900" dirty="0">
                <a:latin typeface="+mn-ea"/>
                <a:ea typeface="+mn-ea"/>
              </a:rPr>
              <a:t>위치정보 취급대장의 내용</a:t>
            </a:r>
          </a:p>
          <a:p>
            <a:r>
              <a:rPr lang="en-US" altLang="ko-KR" sz="900" dirty="0">
                <a:latin typeface="+mn-ea"/>
                <a:ea typeface="+mn-ea"/>
              </a:rPr>
              <a:t>o </a:t>
            </a:r>
            <a:r>
              <a:rPr lang="ko-KR" altLang="en-US" sz="900" dirty="0" err="1">
                <a:latin typeface="+mn-ea"/>
                <a:ea typeface="+mn-ea"/>
              </a:rPr>
              <a:t>위치정보사업자등은</a:t>
            </a:r>
            <a:r>
              <a:rPr lang="ko-KR" altLang="en-US" sz="900" dirty="0">
                <a:latin typeface="+mn-ea"/>
                <a:ea typeface="+mn-ea"/>
              </a:rPr>
              <a:t> 사업의 형태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ko-KR" altLang="en-US" sz="900" dirty="0">
                <a:latin typeface="+mn-ea"/>
                <a:ea typeface="+mn-ea"/>
              </a:rPr>
              <a:t>위치정보사업과 위치기반서비스사업의 겸업 등</a:t>
            </a:r>
            <a:r>
              <a:rPr lang="en-US" altLang="ko-KR" sz="900" dirty="0">
                <a:latin typeface="+mn-ea"/>
                <a:ea typeface="+mn-ea"/>
              </a:rPr>
              <a:t>)</a:t>
            </a:r>
            <a:r>
              <a:rPr lang="ko-KR" altLang="en-US" sz="900" dirty="0">
                <a:latin typeface="+mn-ea"/>
                <a:ea typeface="+mn-ea"/>
              </a:rPr>
              <a:t>가 다양하고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제공하는 서비스가 상이하며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보유 및 운영하는 위치정보시스템의 구성 및 사용하는 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  </a:t>
            </a:r>
            <a:r>
              <a:rPr lang="ko-KR" altLang="en-US" sz="900" dirty="0">
                <a:latin typeface="+mn-ea"/>
                <a:ea typeface="+mn-ea"/>
              </a:rPr>
              <a:t>서버의 제조업체 등이 상이하기 때문에 개별 서비스에 적합하게 기록보존 할 수 있다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latin typeface="+mn-ea"/>
                <a:ea typeface="+mn-ea"/>
              </a:rPr>
              <a:t>- </a:t>
            </a:r>
            <a:r>
              <a:rPr lang="ko-KR" altLang="en-US" sz="900" dirty="0">
                <a:latin typeface="+mn-ea"/>
                <a:ea typeface="+mn-ea"/>
              </a:rPr>
              <a:t>이 경우 위치정보사업자는 위치정보의 수집 사실을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위치기반서비스사업자는 위치정보의 이용제공 사실을 확인할 수 있는 수준으로 작성하여야 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latin typeface="+mn-ea"/>
                <a:ea typeface="+mn-ea"/>
              </a:rPr>
              <a:t>&lt;</a:t>
            </a:r>
            <a:r>
              <a:rPr lang="ko-KR" altLang="en-US" sz="900" dirty="0">
                <a:latin typeface="+mn-ea"/>
                <a:ea typeface="+mn-ea"/>
              </a:rPr>
              <a:t>예시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위치정보 수집사실 및 열람 확인자료</a:t>
            </a:r>
            <a:r>
              <a:rPr lang="en-US" altLang="ko-KR" sz="900" dirty="0">
                <a:latin typeface="+mn-ea"/>
                <a:ea typeface="+mn-ea"/>
              </a:rPr>
              <a:t>&gt;                                                           &lt;</a:t>
            </a:r>
            <a:r>
              <a:rPr lang="ko-KR" altLang="en-US" sz="900" dirty="0">
                <a:latin typeface="+mn-ea"/>
                <a:ea typeface="+mn-ea"/>
              </a:rPr>
              <a:t>예시 </a:t>
            </a:r>
            <a:r>
              <a:rPr lang="en-US" altLang="ko-KR" sz="900" dirty="0">
                <a:latin typeface="+mn-ea"/>
                <a:ea typeface="+mn-ea"/>
              </a:rPr>
              <a:t>: </a:t>
            </a:r>
            <a:r>
              <a:rPr lang="ko-KR" altLang="en-US" sz="900" dirty="0">
                <a:latin typeface="+mn-ea"/>
                <a:ea typeface="+mn-ea"/>
              </a:rPr>
              <a:t>위치정보 이용제공사실 및 열람 확인자료</a:t>
            </a:r>
            <a:r>
              <a:rPr lang="en-US" altLang="ko-KR" sz="900" dirty="0">
                <a:latin typeface="+mn-ea"/>
                <a:ea typeface="+mn-ea"/>
              </a:rPr>
              <a:t>&gt;</a:t>
            </a:r>
          </a:p>
          <a:p>
            <a:endParaRPr lang="en-US" altLang="ko-KR" sz="900" b="1" dirty="0">
              <a:latin typeface="+mn-ea"/>
              <a:ea typeface="+mn-ea"/>
            </a:endParaRPr>
          </a:p>
          <a:p>
            <a:endParaRPr lang="ko-KR" altLang="en-US" sz="900" b="1" dirty="0">
              <a:latin typeface="+mn-ea"/>
              <a:ea typeface="+mn-ea"/>
            </a:endParaRPr>
          </a:p>
          <a:p>
            <a:r>
              <a:rPr lang="en-US" altLang="ko-KR" sz="900" b="1" dirty="0">
                <a:latin typeface="+mn-ea"/>
                <a:ea typeface="+mn-ea"/>
              </a:rPr>
              <a:t>8. </a:t>
            </a:r>
            <a:r>
              <a:rPr lang="ko-KR" altLang="en-US" sz="900" b="1" dirty="0">
                <a:latin typeface="+mn-ea"/>
                <a:ea typeface="+mn-ea"/>
              </a:rPr>
              <a:t>암호화</a:t>
            </a:r>
            <a:r>
              <a:rPr lang="en-US" altLang="ko-KR" sz="900" b="1" dirty="0">
                <a:latin typeface="+mn-ea"/>
                <a:ea typeface="+mn-ea"/>
              </a:rPr>
              <a:t>/</a:t>
            </a:r>
            <a:r>
              <a:rPr lang="ko-KR" altLang="en-US" sz="900" b="1" dirty="0">
                <a:latin typeface="+mn-ea"/>
                <a:ea typeface="+mn-ea"/>
              </a:rPr>
              <a:t>방화벽 등의 설치</a:t>
            </a:r>
            <a:endParaRPr lang="en-US" altLang="ko-KR" sz="900" b="1" dirty="0">
              <a:latin typeface="+mn-ea"/>
              <a:ea typeface="+mn-ea"/>
            </a:endParaRPr>
          </a:p>
          <a:p>
            <a:r>
              <a:rPr lang="en-US" altLang="ko-KR" sz="900" b="1" dirty="0">
                <a:latin typeface="+mn-ea"/>
                <a:ea typeface="+mn-ea"/>
              </a:rPr>
              <a:t>(2) </a:t>
            </a:r>
            <a:r>
              <a:rPr lang="ko-KR" altLang="en-US" sz="900" b="1" dirty="0">
                <a:latin typeface="+mn-ea"/>
                <a:ea typeface="+mn-ea"/>
              </a:rPr>
              <a:t>위치정보 저장 시 암호화</a:t>
            </a:r>
          </a:p>
          <a:p>
            <a:r>
              <a:rPr lang="en-US" altLang="ko-KR" sz="900" dirty="0">
                <a:latin typeface="+mn-ea"/>
                <a:ea typeface="+mn-ea"/>
              </a:rPr>
              <a:t>o </a:t>
            </a:r>
            <a:r>
              <a:rPr lang="ko-KR" altLang="en-US" sz="900" dirty="0">
                <a:latin typeface="+mn-ea"/>
                <a:ea typeface="+mn-ea"/>
              </a:rPr>
              <a:t>위치정보사업자 등은 서비스를 이용 중인 </a:t>
            </a:r>
            <a:r>
              <a:rPr lang="ko-KR" altLang="en-US" sz="900" dirty="0" err="1">
                <a:latin typeface="+mn-ea"/>
                <a:ea typeface="+mn-ea"/>
              </a:rPr>
              <a:t>스마트폰</a:t>
            </a:r>
            <a:r>
              <a:rPr lang="ko-KR" altLang="en-US" sz="900" dirty="0">
                <a:latin typeface="+mn-ea"/>
                <a:ea typeface="+mn-ea"/>
              </a:rPr>
              <a:t> 등의 단말기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위치정보시스템 내의 파일 또는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데이터베이스</a:t>
            </a:r>
            <a:r>
              <a:rPr lang="en-US" altLang="ko-KR" sz="900" dirty="0">
                <a:solidFill>
                  <a:srgbClr val="FF0000"/>
                </a:solidFill>
                <a:latin typeface="+mn-ea"/>
                <a:ea typeface="+mn-ea"/>
              </a:rPr>
              <a:t>(DB)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등에 위치정보를 저장해야 할 경우에는 </a:t>
            </a:r>
            <a:r>
              <a:rPr lang="ko-KR" altLang="en-US" sz="900" dirty="0" err="1">
                <a:latin typeface="+mn-ea"/>
                <a:ea typeface="+mn-ea"/>
              </a:rPr>
              <a:t>비인가자에</a:t>
            </a:r>
            <a:r>
              <a:rPr lang="ko-KR" altLang="en-US" sz="900" dirty="0">
                <a:latin typeface="+mn-ea"/>
                <a:ea typeface="+mn-ea"/>
              </a:rPr>
              <a:t> 의한 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   </a:t>
            </a:r>
            <a:r>
              <a:rPr lang="ko-KR" altLang="en-US" sz="900" dirty="0">
                <a:latin typeface="+mn-ea"/>
                <a:ea typeface="+mn-ea"/>
              </a:rPr>
              <a:t>직접적인 접근에 의해 위치정보가 </a:t>
            </a:r>
            <a:r>
              <a:rPr lang="ko-KR" altLang="en-US" sz="900" dirty="0" err="1">
                <a:latin typeface="+mn-ea"/>
                <a:ea typeface="+mn-ea"/>
              </a:rPr>
              <a:t>누출훼손되지</a:t>
            </a:r>
            <a:r>
              <a:rPr lang="ko-KR" altLang="en-US" sz="900" dirty="0">
                <a:latin typeface="+mn-ea"/>
                <a:ea typeface="+mn-ea"/>
              </a:rPr>
              <a:t> 않도록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암호화된 형태로 변환하여 저장하여야 </a:t>
            </a:r>
            <a:r>
              <a:rPr lang="ko-KR" altLang="en-US" sz="900" dirty="0">
                <a:latin typeface="+mn-ea"/>
                <a:ea typeface="+mn-ea"/>
              </a:rPr>
              <a:t>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latin typeface="+mn-ea"/>
                <a:ea typeface="+mn-ea"/>
              </a:rPr>
              <a:t>- </a:t>
            </a:r>
            <a:r>
              <a:rPr lang="ko-KR" altLang="en-US" sz="900" dirty="0" err="1">
                <a:latin typeface="+mn-ea"/>
                <a:ea typeface="+mn-ea"/>
              </a:rPr>
              <a:t>위치정보사업자등은</a:t>
            </a:r>
            <a:r>
              <a:rPr lang="ko-KR" altLang="en-US" sz="900" dirty="0">
                <a:latin typeface="+mn-ea"/>
                <a:ea typeface="+mn-ea"/>
              </a:rPr>
              <a:t> 암호화된 위치정보가 접근권한을 갖는 위치정보취급자 또는 위치정보시스템 내의 인가된 경로를 통해서만 해독되고 사용될 수 있도록 필요한 조치를 취하여야 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latin typeface="+mn-ea"/>
                <a:ea typeface="+mn-ea"/>
              </a:rPr>
              <a:t>o </a:t>
            </a:r>
            <a:r>
              <a:rPr lang="ko-KR" altLang="en-US" sz="900" dirty="0">
                <a:latin typeface="+mn-ea"/>
                <a:ea typeface="+mn-ea"/>
              </a:rPr>
              <a:t>단말기 또는 위치정보시스템 내의 휘발성 저장장치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ko-KR" altLang="en-US" sz="900" dirty="0">
                <a:latin typeface="+mn-ea"/>
                <a:ea typeface="+mn-ea"/>
              </a:rPr>
              <a:t>예</a:t>
            </a:r>
            <a:r>
              <a:rPr lang="en-US" altLang="ko-KR" sz="900" dirty="0">
                <a:latin typeface="+mn-ea"/>
                <a:ea typeface="+mn-ea"/>
              </a:rPr>
              <a:t>, RAM </a:t>
            </a:r>
            <a:r>
              <a:rPr lang="ko-KR" altLang="en-US" sz="900" dirty="0">
                <a:latin typeface="+mn-ea"/>
                <a:ea typeface="+mn-ea"/>
              </a:rPr>
              <a:t>등</a:t>
            </a:r>
            <a:r>
              <a:rPr lang="en-US" altLang="ko-KR" sz="900" dirty="0">
                <a:latin typeface="+mn-ea"/>
                <a:ea typeface="+mn-ea"/>
              </a:rPr>
              <a:t>) </a:t>
            </a:r>
            <a:r>
              <a:rPr lang="ko-KR" altLang="en-US" sz="900" dirty="0">
                <a:latin typeface="+mn-ea"/>
                <a:ea typeface="+mn-ea"/>
              </a:rPr>
              <a:t>등에 위치정보를 저장 및 처리하는 경우에는 위치정보가 </a:t>
            </a:r>
            <a:r>
              <a:rPr lang="ko-KR" altLang="en-US" sz="900" dirty="0" err="1">
                <a:latin typeface="+mn-ea"/>
                <a:ea typeface="+mn-ea"/>
              </a:rPr>
              <a:t>평문으로</a:t>
            </a:r>
            <a:r>
              <a:rPr lang="ko-KR" altLang="en-US" sz="900" dirty="0">
                <a:latin typeface="+mn-ea"/>
                <a:ea typeface="+mn-ea"/>
              </a:rPr>
              <a:t> 저장 및 처리되는 시간을 최소화하는 것이 바람직하다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latin typeface="+mn-ea"/>
                <a:ea typeface="+mn-ea"/>
              </a:rPr>
              <a:t>- </a:t>
            </a:r>
            <a:r>
              <a:rPr lang="ko-KR" altLang="en-US" sz="900" dirty="0">
                <a:latin typeface="+mn-ea"/>
                <a:ea typeface="+mn-ea"/>
              </a:rPr>
              <a:t>위치정보를 휘발성 저장장치 등에서 처리하는 경우 전 처리 단계에서 위치정보를 암호화하여 휘발성 저장 장치로 전송하는 것을 권장한다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latin typeface="+mn-ea"/>
                <a:ea typeface="+mn-ea"/>
              </a:rPr>
              <a:t>- </a:t>
            </a:r>
            <a:r>
              <a:rPr lang="ko-KR" altLang="en-US" sz="900" dirty="0">
                <a:latin typeface="+mn-ea"/>
                <a:ea typeface="+mn-ea"/>
              </a:rPr>
              <a:t>위치정보는 이용자 또는 위치기반서비스 사업자 등에게 제공하는 시점 등의 경우에만 </a:t>
            </a:r>
            <a:r>
              <a:rPr lang="ko-KR" altLang="en-US" sz="900" dirty="0" err="1">
                <a:latin typeface="+mn-ea"/>
                <a:ea typeface="+mn-ea"/>
              </a:rPr>
              <a:t>복호화하는</a:t>
            </a:r>
            <a:r>
              <a:rPr lang="ko-KR" altLang="en-US" sz="900" dirty="0">
                <a:latin typeface="+mn-ea"/>
                <a:ea typeface="+mn-ea"/>
              </a:rPr>
              <a:t> 것을 권장한다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latin typeface="+mn-ea"/>
                <a:ea typeface="+mn-ea"/>
              </a:rPr>
              <a:t>- </a:t>
            </a:r>
            <a:r>
              <a:rPr lang="ko-KR" altLang="en-US" sz="900" dirty="0">
                <a:latin typeface="+mn-ea"/>
                <a:ea typeface="+mn-ea"/>
              </a:rPr>
              <a:t>위치정보가 휘발성 저장장치 등에서 저장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ko-KR" altLang="en-US" sz="900" dirty="0" err="1">
                <a:latin typeface="+mn-ea"/>
                <a:ea typeface="+mn-ea"/>
              </a:rPr>
              <a:t>평문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암호화 포함</a:t>
            </a:r>
            <a:r>
              <a:rPr lang="en-US" altLang="ko-KR" sz="900" dirty="0">
                <a:latin typeface="+mn-ea"/>
                <a:ea typeface="+mn-ea"/>
              </a:rPr>
              <a:t>)</a:t>
            </a:r>
            <a:r>
              <a:rPr lang="ko-KR" altLang="en-US" sz="900" dirty="0">
                <a:latin typeface="+mn-ea"/>
                <a:ea typeface="+mn-ea"/>
              </a:rPr>
              <a:t>되어 있는 경우 목적이 달성되면 즉시 삭제하여야 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latin typeface="+mn-ea"/>
                <a:ea typeface="+mn-ea"/>
              </a:rPr>
              <a:t>o </a:t>
            </a:r>
            <a:r>
              <a:rPr lang="ko-KR" altLang="en-US" sz="900" dirty="0">
                <a:latin typeface="+mn-ea"/>
                <a:ea typeface="+mn-ea"/>
              </a:rPr>
              <a:t>암호알고리즘을 선택할 때는 안전성이 검증된 국제국가단체 표준에 준하는 암호알고리즘 및 안전한 키 길이를 선택하여야 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endParaRPr lang="en-US" altLang="ko-KR" sz="900" b="1" dirty="0">
              <a:latin typeface="+mn-ea"/>
              <a:ea typeface="+mn-ea"/>
            </a:endParaRPr>
          </a:p>
          <a:p>
            <a:r>
              <a:rPr lang="en-US" altLang="ko-KR" sz="900" b="1" dirty="0">
                <a:latin typeface="+mn-ea"/>
                <a:ea typeface="+mn-ea"/>
              </a:rPr>
              <a:t>(3) </a:t>
            </a:r>
            <a:r>
              <a:rPr lang="ko-KR" altLang="en-US" sz="900" b="1" dirty="0">
                <a:latin typeface="+mn-ea"/>
                <a:ea typeface="+mn-ea"/>
              </a:rPr>
              <a:t>위치정보 등 전송 시 암호화</a:t>
            </a:r>
          </a:p>
          <a:p>
            <a:r>
              <a:rPr lang="en-US" altLang="ko-KR" sz="900" dirty="0">
                <a:latin typeface="+mn-ea"/>
                <a:ea typeface="+mn-ea"/>
              </a:rPr>
              <a:t>o </a:t>
            </a:r>
            <a:r>
              <a:rPr lang="ko-KR" altLang="en-US" sz="900" dirty="0" err="1">
                <a:latin typeface="+mn-ea"/>
                <a:ea typeface="+mn-ea"/>
              </a:rPr>
              <a:t>위치정보사업자등은</a:t>
            </a:r>
            <a:r>
              <a:rPr lang="ko-KR" altLang="en-US" sz="900" dirty="0">
                <a:latin typeface="+mn-ea"/>
                <a:ea typeface="+mn-ea"/>
              </a:rPr>
              <a:t> 위치정보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위치정보 수집이용제공사실 확인자료 및 위치정보시스템 접근 인증정보 등을 침입차단시스템 및 침입탐지시스템이 운영되는 정보통신망 외부로 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   </a:t>
            </a:r>
            <a:r>
              <a:rPr lang="ko-KR" altLang="en-US" sz="900" dirty="0">
                <a:solidFill>
                  <a:srgbClr val="FF0000"/>
                </a:solidFill>
                <a:latin typeface="+mn-ea"/>
                <a:ea typeface="+mn-ea"/>
              </a:rPr>
              <a:t>송신할 때에는 해당 데이터를 임의의 사용자가 열 수 없도록 암호화</a:t>
            </a:r>
            <a:r>
              <a:rPr lang="ko-KR" altLang="en-US" sz="900" dirty="0">
                <a:latin typeface="+mn-ea"/>
                <a:ea typeface="+mn-ea"/>
              </a:rPr>
              <a:t>함으로써 위치정보의 노출 및 불법적인 접근을 차단해야 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  <a:p>
            <a:r>
              <a:rPr lang="en-US" altLang="ko-KR" sz="900" dirty="0">
                <a:latin typeface="+mn-ea"/>
                <a:ea typeface="+mn-ea"/>
              </a:rPr>
              <a:t>o </a:t>
            </a:r>
            <a:r>
              <a:rPr lang="ko-KR" altLang="en-US" sz="900" dirty="0">
                <a:latin typeface="+mn-ea"/>
                <a:ea typeface="+mn-ea"/>
              </a:rPr>
              <a:t>네트워크상에서 전송되는 위치정보는 데이터 가로채기 및 </a:t>
            </a:r>
            <a:r>
              <a:rPr lang="ko-KR" altLang="en-US" sz="900" dirty="0" err="1">
                <a:latin typeface="+mn-ea"/>
                <a:ea typeface="+mn-ea"/>
              </a:rPr>
              <a:t>위변조</a:t>
            </a:r>
            <a:r>
              <a:rPr lang="ko-KR" altLang="en-US" sz="900" dirty="0">
                <a:latin typeface="+mn-ea"/>
                <a:ea typeface="+mn-ea"/>
              </a:rPr>
              <a:t> 등을 방지하기 위해 </a:t>
            </a:r>
            <a:r>
              <a:rPr lang="en-US" altLang="ko-KR" sz="900" dirty="0">
                <a:latin typeface="+mn-ea"/>
                <a:ea typeface="+mn-ea"/>
              </a:rPr>
              <a:t>SSL </a:t>
            </a:r>
            <a:r>
              <a:rPr lang="ko-KR" altLang="en-US" sz="900" dirty="0">
                <a:latin typeface="+mn-ea"/>
                <a:ea typeface="+mn-ea"/>
              </a:rPr>
              <a:t>인증서 또는 암호화 응용프로그램 등을 이용한 보안 프로토콜을 사용하여 전송한다</a:t>
            </a:r>
            <a:r>
              <a:rPr lang="en-US" altLang="ko-KR" sz="900" dirty="0">
                <a:latin typeface="+mn-ea"/>
                <a:ea typeface="+mn-ea"/>
              </a:rPr>
              <a:t>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2760" y="3948296"/>
            <a:ext cx="1512168" cy="45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7296" y="3933056"/>
            <a:ext cx="1808068" cy="46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VII. Appendix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159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VII. Appendix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120389"/>
              </p:ext>
            </p:extLst>
          </p:nvPr>
        </p:nvGraphicFramePr>
        <p:xfrm>
          <a:off x="5529064" y="1939925"/>
          <a:ext cx="3672086" cy="3983038"/>
        </p:xfrm>
        <a:graphic>
          <a:graphicData uri="http://schemas.openxmlformats.org/drawingml/2006/table">
            <a:tbl>
              <a:tblPr/>
              <a:tblGrid>
                <a:gridCol w="3672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회사 소개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</a:t>
                      </a:r>
                      <a:r>
                        <a:rPr lang="ko-KR" altLang="en-US" sz="1400" b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</a:rPr>
                        <a:t>치정보의 보호 및 이용 등에 관한 법률</a:t>
                      </a:r>
                      <a:endParaRPr lang="en-US" altLang="ko-KR" sz="14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스토리보드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9309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0"/>
          <p:cNvSpPr>
            <a:spLocks noChangeArrowheads="1"/>
          </p:cNvSpPr>
          <p:nvPr/>
        </p:nvSpPr>
        <p:spPr bwMode="auto">
          <a:xfrm>
            <a:off x="350839" y="2009151"/>
            <a:ext cx="9244012" cy="45012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395540"/>
            <a:r>
              <a:rPr lang="en-US" altLang="ko-KR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‘LBS </a:t>
            </a:r>
            <a:r>
              <a:rPr lang="ko-KR" altLang="en-US" sz="2925" b="1" spc="-122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안심 서비스 통합</a:t>
            </a:r>
            <a:r>
              <a:rPr lang="en-US" altLang="ko-KR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’</a:t>
            </a:r>
            <a:r>
              <a:rPr lang="ko-KR" altLang="en-US" sz="2925" b="1" spc="-122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 </a:t>
            </a:r>
            <a:r>
              <a:rPr lang="ko-KR" altLang="en-US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스토리</a:t>
            </a:r>
            <a:r>
              <a:rPr lang="en-US" altLang="ko-KR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 </a:t>
            </a:r>
            <a:r>
              <a:rPr lang="ko-KR" altLang="en-US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보드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2343283" y="4237841"/>
            <a:ext cx="5259123" cy="458465"/>
          </a:xfrm>
          <a:prstGeom prst="rect">
            <a:avLst/>
          </a:prstGeom>
        </p:spPr>
        <p:txBody>
          <a:bodyPr wrap="square" tIns="19500">
            <a:spAutoFit/>
          </a:bodyPr>
          <a:lstStyle/>
          <a:p>
            <a:pPr algn="ctr" defTabSz="990570">
              <a:lnSpc>
                <a:spcPct val="200000"/>
              </a:lnSpc>
              <a:spcBef>
                <a:spcPts val="650"/>
              </a:spcBef>
              <a:spcAft>
                <a:spcPts val="650"/>
              </a:spcAft>
              <a:defRPr/>
            </a:pPr>
            <a:r>
              <a:rPr lang="en-US" altLang="ko-KR" sz="1517" b="1" dirty="0">
                <a:solidFill>
                  <a:schemeClr val="bg2">
                    <a:lumMod val="25000"/>
                  </a:schemeClr>
                </a:solidFill>
                <a:latin typeface="+mn-ea"/>
                <a:cs typeface="Arial" charset="0"/>
              </a:rPr>
              <a:t>2014-10-23</a:t>
            </a:r>
          </a:p>
        </p:txBody>
      </p:sp>
    </p:spTree>
    <p:extLst>
      <p:ext uri="{BB962C8B-B14F-4D97-AF65-F5344CB8AC3E}">
        <p14:creationId xmlns:p14="http://schemas.microsoft.com/office/powerpoint/2010/main" val="401018986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0"/>
          <p:cNvSpPr>
            <a:spLocks noChangeArrowheads="1"/>
          </p:cNvSpPr>
          <p:nvPr/>
        </p:nvSpPr>
        <p:spPr bwMode="auto">
          <a:xfrm>
            <a:off x="350839" y="2009151"/>
            <a:ext cx="9244012" cy="45012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395540"/>
            <a:r>
              <a:rPr lang="en-US" altLang="ko-KR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‘LBS </a:t>
            </a:r>
            <a:r>
              <a:rPr lang="ko-KR" altLang="en-US" sz="2925" b="1" spc="-122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안심 서비스 통합</a:t>
            </a:r>
            <a:r>
              <a:rPr lang="en-US" altLang="ko-KR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’</a:t>
            </a:r>
            <a:r>
              <a:rPr lang="ko-KR" altLang="en-US" sz="2925" b="1" spc="-122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ko-KR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Free Ver.</a:t>
            </a:r>
            <a:endParaRPr lang="ko-KR" altLang="en-US" sz="2925" b="1" spc="-122" dirty="0">
              <a:solidFill>
                <a:srgbClr val="F47725">
                  <a:alpha val="99000"/>
                </a:srgb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984677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70867" y="296224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graphicFrame>
        <p:nvGraphicFramePr>
          <p:cNvPr id="55" name="표 20"/>
          <p:cNvGraphicFramePr>
            <a:graphicFrameLocks noGrp="1"/>
          </p:cNvGraphicFramePr>
          <p:nvPr/>
        </p:nvGraphicFramePr>
        <p:xfrm>
          <a:off x="2649134" y="1007347"/>
          <a:ext cx="2289300" cy="199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BI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1570866" y="543147"/>
            <a:ext cx="627095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로딩화면</a:t>
            </a:r>
          </a:p>
        </p:txBody>
      </p:sp>
      <p:sp>
        <p:nvSpPr>
          <p:cNvPr id="62" name="타원 61"/>
          <p:cNvSpPr/>
          <p:nvPr/>
        </p:nvSpPr>
        <p:spPr>
          <a:xfrm>
            <a:off x="5031445" y="195126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5031445" y="221398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031445" y="247863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031445" y="385048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graphicFrame>
        <p:nvGraphicFramePr>
          <p:cNvPr id="68" name="표 20"/>
          <p:cNvGraphicFramePr>
            <a:graphicFrameLocks noGrp="1"/>
          </p:cNvGraphicFramePr>
          <p:nvPr/>
        </p:nvGraphicFramePr>
        <p:xfrm>
          <a:off x="7487722" y="1008622"/>
          <a:ext cx="2289300" cy="1565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Facebook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Instant Log-in, </a:t>
                      </a:r>
                      <a:r>
                        <a:rPr lang="ko-KR" altLang="en-US" sz="800" b="0" baseline="0">
                          <a:latin typeface="+mn-ea"/>
                        </a:rPr>
                        <a:t>메인화면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Twitter Instant Log-in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, </a:t>
                      </a:r>
                      <a:r>
                        <a:rPr lang="ko-KR" altLang="en-US" sz="800" b="0" baseline="0">
                          <a:latin typeface="+mn-ea"/>
                        </a:rPr>
                        <a:t>메인화면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#3. </a:t>
                      </a:r>
                      <a:r>
                        <a:rPr lang="ko-KR" altLang="en-US" sz="800" b="0" dirty="0"/>
                        <a:t>카카오 스토리</a:t>
                      </a:r>
                      <a:r>
                        <a:rPr lang="en-US" altLang="ko-KR" sz="800" b="0" baseline="0" dirty="0"/>
                        <a:t> Instant Log-in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, </a:t>
                      </a:r>
                      <a:r>
                        <a:rPr lang="ko-KR" altLang="en-US" sz="800" b="0" baseline="0">
                          <a:latin typeface="+mn-ea"/>
                        </a:rPr>
                        <a:t>메인화면 이동</a:t>
                      </a:r>
                      <a:endParaRPr lang="ko-KR" altLang="en-US" sz="800" b="0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#4.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</a:rPr>
                        <a:t>프로필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사진 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#5.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임시 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ID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입력</a:t>
                      </a:r>
                      <a:endParaRPr lang="en-US" altLang="ko-KR" sz="800" b="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0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ㄴ</a:t>
                      </a:r>
                      <a:r>
                        <a:rPr lang="ko-KR" altLang="en-US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확인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클릭 시 임시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ID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로 메인 화면 이동</a:t>
                      </a:r>
                      <a:endParaRPr lang="ko-KR" altLang="en-US" sz="800" b="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</a:rPr>
                        <a:t>#6.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클릭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Sign In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페이지 이동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프리미엄 서비스 사용자 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Sign In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가능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6424806" y="543147"/>
            <a:ext cx="888385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Instant Log-in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424807" y="296224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38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4" name="타원 33"/>
          <p:cNvSpPr/>
          <p:nvPr/>
        </p:nvSpPr>
        <p:spPr>
          <a:xfrm>
            <a:off x="884680" y="202926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7" name="타원 36"/>
          <p:cNvSpPr/>
          <p:nvPr/>
        </p:nvSpPr>
        <p:spPr>
          <a:xfrm>
            <a:off x="5609295" y="284808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5031445" y="427355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90373" y="4296906"/>
            <a:ext cx="646524" cy="172002"/>
          </a:xfrm>
          <a:prstGeom prst="rect">
            <a:avLst/>
          </a:prstGeom>
          <a:solidFill>
            <a:srgbClr val="3B3B3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867" dirty="0">
                <a:solidFill>
                  <a:schemeClr val="bg1"/>
                </a:solidFill>
                <a:latin typeface="+mn-ea"/>
              </a:rPr>
              <a:t>Sign In</a:t>
            </a:r>
            <a:endParaRPr lang="ko-KR" altLang="en-US" sz="867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77247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70867" y="318719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70866" y="565642"/>
            <a:ext cx="731290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Main - Tile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graphicFrame>
        <p:nvGraphicFramePr>
          <p:cNvPr id="52" name="표 20"/>
          <p:cNvGraphicFramePr>
            <a:graphicFrameLocks noGrp="1"/>
          </p:cNvGraphicFramePr>
          <p:nvPr/>
        </p:nvGraphicFramePr>
        <p:xfrm>
          <a:off x="2641102" y="1005842"/>
          <a:ext cx="2289300" cy="25178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461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>
                          <a:latin typeface="+mn-ea"/>
                        </a:rPr>
                        <a:t>메뉴 및 설정 </a:t>
                      </a:r>
                      <a:r>
                        <a:rPr lang="en-US" altLang="ko-KR" sz="800" b="0" dirty="0">
                          <a:latin typeface="+mn-ea"/>
                        </a:rPr>
                        <a:t>Flat Menu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>
                          <a:latin typeface="+mn-ea"/>
                        </a:rPr>
                        <a:t>그룹</a:t>
                      </a:r>
                      <a:r>
                        <a:rPr lang="en-US" altLang="ko-KR" sz="800" b="0" dirty="0">
                          <a:latin typeface="+mn-ea"/>
                        </a:rPr>
                        <a:t>,</a:t>
                      </a:r>
                      <a:r>
                        <a:rPr lang="ko-KR" altLang="en-US" sz="800" b="0">
                          <a:latin typeface="+mn-ea"/>
                        </a:rPr>
                        <a:t> 개인</a:t>
                      </a:r>
                      <a:r>
                        <a:rPr lang="en-US" altLang="ko-KR" sz="800" b="0" dirty="0">
                          <a:latin typeface="+mn-ea"/>
                        </a:rPr>
                        <a:t>, </a:t>
                      </a:r>
                      <a:r>
                        <a:rPr lang="ko-KR" altLang="en-US" sz="800" b="0">
                          <a:latin typeface="+mn-ea"/>
                        </a:rPr>
                        <a:t>프리미엄 바로 가기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282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#3. </a:t>
                      </a:r>
                      <a:r>
                        <a:rPr lang="ko-KR" altLang="en-US" sz="800" b="0"/>
                        <a:t>프리미엄 서비스 안내 및 화면 이동</a:t>
                      </a:r>
                      <a:endParaRPr lang="en-US" altLang="ko-KR" sz="800" b="0" dirty="0"/>
                    </a:p>
                    <a:p>
                      <a:r>
                        <a:rPr lang="ko-KR" altLang="en-US" sz="800" b="0" dirty="0"/>
                        <a:t>프리미엄 서비스 가입 전 </a:t>
                      </a:r>
                      <a:r>
                        <a:rPr lang="en-US" altLang="ko-KR" sz="800" b="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800" b="0">
                          <a:sym typeface="Wingdings" panose="05000000000000000000" pitchFamily="2" charset="2"/>
                        </a:rPr>
                        <a:t>서비스 안내</a:t>
                      </a:r>
                      <a:endParaRPr lang="en-US" altLang="ko-KR" sz="800" b="0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ko-KR" altLang="en-US" sz="800" b="0" dirty="0">
                          <a:sym typeface="Wingdings" panose="05000000000000000000" pitchFamily="2" charset="2"/>
                        </a:rPr>
                        <a:t>프리미엄 서비스 가입 후 </a:t>
                      </a:r>
                      <a:r>
                        <a:rPr lang="en-US" altLang="ko-KR" sz="800" b="0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800" b="0">
                          <a:sym typeface="Wingdings" panose="05000000000000000000" pitchFamily="2" charset="2"/>
                        </a:rPr>
                        <a:t>서비스 화면 바로가</a:t>
                      </a:r>
                      <a:r>
                        <a:rPr lang="en-US" altLang="ko-KR" sz="800" b="0" dirty="0">
                          <a:sym typeface="Wingdings" panose="05000000000000000000" pitchFamily="2" charset="2"/>
                        </a:rPr>
                        <a:t>6</a:t>
                      </a:r>
                      <a:endParaRPr lang="ko-KR" altLang="en-US" sz="800" b="0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#4.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개인 및 그룹 공유 서비스 화면 바로 가기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</a:rPr>
                        <a:t>시간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: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설정된 공유 시간 중 남은 시간 표시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</a:rPr>
                        <a:t>그룹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 / </a:t>
                      </a:r>
                      <a:r>
                        <a:rPr lang="ko-KR" altLang="en-US" sz="800" baseline="0">
                          <a:solidFill>
                            <a:schemeClr val="tx1"/>
                          </a:solidFill>
                          <a:latin typeface="+mn-ea"/>
                        </a:rPr>
                        <a:t>개인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/>
                          </a:solidFill>
                          <a:latin typeface="+mn-ea"/>
                        </a:rPr>
                        <a:t>여부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/>
                          </a:solidFill>
                          <a:latin typeface="+mn-ea"/>
                        </a:rPr>
                        <a:t>확인 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98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#5.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새로운위치 공유 추가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App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</a:rPr>
                        <a:t>실행 종료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</a:rPr>
                        <a:t>#6. </a:t>
                      </a:r>
                      <a:r>
                        <a:rPr lang="ko-KR" altLang="en-US" sz="800" b="0" dirty="0">
                          <a:latin typeface="+mn-ea"/>
                        </a:rPr>
                        <a:t>위치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공유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9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#7, </a:t>
                      </a:r>
                      <a:r>
                        <a:rPr lang="ko-KR" altLang="en-US" sz="800" dirty="0">
                          <a:latin typeface="+mn-ea"/>
                        </a:rPr>
                        <a:t>위치 요청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#8. </a:t>
                      </a:r>
                      <a:r>
                        <a:rPr lang="ko-KR" altLang="en-US" sz="800">
                          <a:latin typeface="+mn-ea"/>
                        </a:rPr>
                        <a:t>리스트</a:t>
                      </a:r>
                      <a:r>
                        <a:rPr lang="ko-KR" altLang="en-US" sz="800" baseline="0">
                          <a:latin typeface="+mn-ea"/>
                        </a:rPr>
                        <a:t> 넘칠 </a:t>
                      </a:r>
                      <a:r>
                        <a:rPr lang="ko-KR" altLang="en-US" sz="800">
                          <a:latin typeface="+mn-ea"/>
                        </a:rPr>
                        <a:t>시 상하 스크롤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38" y="1044865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9" name="타원 48"/>
          <p:cNvSpPr/>
          <p:nvPr/>
        </p:nvSpPr>
        <p:spPr>
          <a:xfrm>
            <a:off x="194838" y="124102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414866" y="124102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22315" y="181805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414866" y="181805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414866" y="332264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418962" y="423387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414866" y="423387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7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45638"/>
            <a:ext cx="1974375" cy="35100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6441317" y="318719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441316" y="565642"/>
            <a:ext cx="405880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메뉴</a:t>
            </a:r>
          </a:p>
        </p:txBody>
      </p:sp>
      <p:sp>
        <p:nvSpPr>
          <p:cNvPr id="60" name="타원 59"/>
          <p:cNvSpPr/>
          <p:nvPr/>
        </p:nvSpPr>
        <p:spPr>
          <a:xfrm>
            <a:off x="5139217" y="148760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5139217" y="172432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139217" y="219776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5139217" y="196104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 flipH="1" flipV="1">
            <a:off x="5139217" y="2434486"/>
            <a:ext cx="156000" cy="1657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5139217" y="268093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5139217" y="291765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7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5139217" y="315437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8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graphicFrame>
        <p:nvGraphicFramePr>
          <p:cNvPr id="69" name="표 20"/>
          <p:cNvGraphicFramePr>
            <a:graphicFrameLocks noGrp="1"/>
          </p:cNvGraphicFramePr>
          <p:nvPr/>
        </p:nvGraphicFramePr>
        <p:xfrm>
          <a:off x="7480595" y="1005842"/>
          <a:ext cx="2289300" cy="3506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>
                          <a:latin typeface="+mn-ea"/>
                        </a:rPr>
                        <a:t>선택한 그룹 형태에 따라 메뉴 내용 변경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개인 시 화면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그룹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시 이 그룹과 공유하기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, </a:t>
                      </a:r>
                      <a:r>
                        <a:rPr lang="ko-KR" altLang="en-US" sz="800" b="0" baseline="0">
                          <a:latin typeface="+mn-ea"/>
                        </a:rPr>
                        <a:t>그룹 나가기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>
                          <a:latin typeface="+mn-ea"/>
                        </a:rPr>
                        <a:t>메뉴 추가 </a:t>
                      </a:r>
                      <a:endParaRPr lang="en-US" altLang="ko-KR" sz="800" b="0" baseline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그룹 만들기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그룹 위치 공유 </a:t>
                      </a:r>
                      <a:r>
                        <a:rPr lang="en-US" altLang="ko-KR" sz="800" b="0" dirty="0">
                          <a:latin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+mn-ea"/>
                        </a:rPr>
                        <a:t>생성 페이지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>
                          <a:latin typeface="+mn-ea"/>
                        </a:rPr>
                        <a:t>그룹조회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그룸명</a:t>
                      </a:r>
                      <a:r>
                        <a:rPr lang="ko-KR" altLang="en-US" sz="800" b="0" dirty="0">
                          <a:latin typeface="+mn-ea"/>
                        </a:rPr>
                        <a:t> 입력 가능한 그룹 조회 페이지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>
                          <a:latin typeface="+mn-ea"/>
                        </a:rPr>
                        <a:t>일반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설정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ㄴ메뉴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누르면 해당 화면 이동 혹은 </a:t>
                      </a:r>
                      <a:r>
                        <a:rPr lang="en-US" altLang="ko-KR" sz="800" b="0" dirty="0">
                          <a:latin typeface="+mn-ea"/>
                        </a:rPr>
                        <a:t>Sub-Menu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or </a:t>
                      </a:r>
                      <a:r>
                        <a:rPr lang="ko-KR" altLang="en-US" sz="800" b="0">
                          <a:latin typeface="+mn-ea"/>
                        </a:rPr>
                        <a:t>옵션 있을 시 플랫 </a:t>
                      </a:r>
                      <a:r>
                        <a:rPr lang="ko-KR" altLang="en-US" sz="800" b="0" dirty="0">
                          <a:latin typeface="+mn-ea"/>
                        </a:rPr>
                        <a:t>메뉴 </a:t>
                      </a:r>
                      <a:r>
                        <a:rPr lang="ko-KR" altLang="en-US" sz="800" b="0">
                          <a:latin typeface="+mn-ea"/>
                        </a:rPr>
                        <a:t>펼쳐짐</a:t>
                      </a:r>
                      <a:r>
                        <a:rPr lang="en-US" altLang="ko-KR" sz="800" b="0" dirty="0">
                          <a:latin typeface="+mn-ea"/>
                        </a:rPr>
                        <a:t>.(</a:t>
                      </a:r>
                      <a:r>
                        <a:rPr lang="ko-KR" altLang="en-US" sz="800" b="0">
                          <a:latin typeface="+mn-ea"/>
                        </a:rPr>
                        <a:t>다음 화면 참조</a:t>
                      </a:r>
                      <a:r>
                        <a:rPr lang="en-US" altLang="ko-KR" sz="800" b="0" dirty="0">
                          <a:latin typeface="+mn-ea"/>
                        </a:rPr>
                        <a:t>)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#4.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+mn-ea"/>
                        </a:rPr>
                        <a:t>Proile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/>
                          </a:solidFill>
                          <a:latin typeface="+mn-ea"/>
                        </a:rPr>
                        <a:t>설정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r>
                        <a:rPr lang="ko-KR" altLang="en-US" sz="800" baseline="0" dirty="0" err="1">
                          <a:solidFill>
                            <a:schemeClr val="tx1"/>
                          </a:solidFill>
                          <a:latin typeface="+mn-ea"/>
                        </a:rPr>
                        <a:t>ㄴ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 사용자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 SNS </a:t>
                      </a:r>
                      <a:r>
                        <a:rPr lang="ko-KR" altLang="en-US" sz="800" baseline="0">
                          <a:solidFill>
                            <a:schemeClr val="tx1"/>
                          </a:solidFill>
                          <a:latin typeface="+mn-ea"/>
                        </a:rPr>
                        <a:t>계정 및 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Instant ID </a:t>
                      </a:r>
                      <a:r>
                        <a:rPr lang="ko-KR" altLang="en-US" sz="800" baseline="0">
                          <a:solidFill>
                            <a:schemeClr val="tx1"/>
                          </a:solidFill>
                          <a:latin typeface="+mn-ea"/>
                        </a:rPr>
                        <a:t>설정 페이지 이동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.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#5. SOS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설정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</a:rPr>
                        <a:t>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SOS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페이지 이동 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#6.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/>
                          </a:solidFill>
                          <a:latin typeface="+mn-ea"/>
                        </a:rPr>
                        <a:t>이용안내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  <a:p>
                      <a:r>
                        <a:rPr lang="ko-KR" altLang="en-US" sz="800" baseline="0" dirty="0" err="1">
                          <a:solidFill>
                            <a:schemeClr val="tx1"/>
                          </a:solidFill>
                          <a:latin typeface="+mn-ea"/>
                        </a:rPr>
                        <a:t>ㄴ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 이용안내 페이지 이동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#7.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프리미엄 인증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</a:rPr>
                        <a:t>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</a:rPr>
                        <a:t> 프리미엄 인증 페이지 이동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#8.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종료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  <a:p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</a:rPr>
                        <a:t>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App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종료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위쪽/아래쪽 화살표 5"/>
          <p:cNvSpPr/>
          <p:nvPr/>
        </p:nvSpPr>
        <p:spPr>
          <a:xfrm>
            <a:off x="2154128" y="3310375"/>
            <a:ext cx="226406" cy="816049"/>
          </a:xfrm>
          <a:prstGeom prst="upDownArrow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67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047" y="3470470"/>
            <a:ext cx="630622" cy="57251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2459358" y="388698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8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480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6622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표 20"/>
          <p:cNvGraphicFramePr>
            <a:graphicFrameLocks noGrp="1"/>
          </p:cNvGraphicFramePr>
          <p:nvPr/>
        </p:nvGraphicFramePr>
        <p:xfrm>
          <a:off x="2658634" y="1003961"/>
          <a:ext cx="2248415" cy="37159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48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>
                          <a:latin typeface="+mn-ea"/>
                        </a:rPr>
                        <a:t>위치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공유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</a:rPr>
                        <a:t>사용자 위치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공유 노춝 </a:t>
                      </a:r>
                      <a:r>
                        <a:rPr lang="en-US" altLang="ko-KR" sz="800" b="0" dirty="0">
                          <a:latin typeface="+mn-ea"/>
                        </a:rPr>
                        <a:t>/ </a:t>
                      </a:r>
                      <a:r>
                        <a:rPr lang="ko-KR" altLang="en-US" sz="800" b="0">
                          <a:latin typeface="+mn-ea"/>
                        </a:rPr>
                        <a:t>비노출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</a:rPr>
                        <a:t>#1-1 On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/ Off </a:t>
                      </a:r>
                      <a:r>
                        <a:rPr lang="ko-KR" altLang="en-US" sz="800" b="0" baseline="0">
                          <a:latin typeface="+mn-ea"/>
                        </a:rPr>
                        <a:t>토글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#2. #1 </a:t>
                      </a:r>
                      <a:r>
                        <a:rPr lang="ko-KR" altLang="en-US" sz="800" b="0"/>
                        <a:t>탭</a:t>
                      </a:r>
                      <a:r>
                        <a:rPr lang="en-US" altLang="ko-KR" sz="800" b="0" dirty="0"/>
                        <a:t> </a:t>
                      </a:r>
                      <a:r>
                        <a:rPr lang="ko-KR" altLang="en-US" sz="800" b="0"/>
                        <a:t>시 설정 항목에 대한 부연 설명 노출</a:t>
                      </a:r>
                      <a:endParaRPr lang="ko-KR" altLang="en-US" sz="800" b="0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#3. </a:t>
                      </a:r>
                      <a:r>
                        <a:rPr lang="ko-KR" altLang="en-US" sz="800" b="0"/>
                        <a:t>저전력 모드</a:t>
                      </a:r>
                      <a:endParaRPr lang="en-US" altLang="ko-KR" sz="800" b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</a:rPr>
                        <a:t>현재 위치 공유 정보를 확인하는 사용자가 없을 시 위치 정보 전송 </a:t>
                      </a:r>
                      <a:r>
                        <a:rPr lang="en-US" altLang="ko-KR" sz="800" b="0" dirty="0">
                          <a:latin typeface="+mn-ea"/>
                        </a:rPr>
                        <a:t>Holding. On</a:t>
                      </a:r>
                      <a:r>
                        <a:rPr lang="ko-KR" altLang="en-US" sz="800" b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/ Off </a:t>
                      </a:r>
                      <a:r>
                        <a:rPr lang="ko-KR" altLang="en-US" sz="800" b="0">
                          <a:latin typeface="+mn-ea"/>
                        </a:rPr>
                        <a:t>토글</a:t>
                      </a:r>
                      <a:endParaRPr lang="en-US" altLang="ko-KR" sz="800" b="0" dirty="0"/>
                    </a:p>
                    <a:p>
                      <a:r>
                        <a:rPr lang="ko-KR" altLang="en-US" sz="800" b="0" dirty="0" err="1"/>
                        <a:t>ㄴ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i="1" dirty="0"/>
                        <a:t>위치</a:t>
                      </a:r>
                      <a:r>
                        <a:rPr lang="en-US" altLang="ko-KR" sz="800" b="0" i="1" dirty="0"/>
                        <a:t> </a:t>
                      </a:r>
                      <a:r>
                        <a:rPr lang="ko-KR" altLang="en-US" sz="800" b="0" i="1"/>
                        <a:t>조회자가 없을 시 위치 데이터 전송 </a:t>
                      </a:r>
                      <a:endParaRPr lang="ko-KR" altLang="en-US" sz="800" b="0" i="1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42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#4. </a:t>
                      </a:r>
                      <a:r>
                        <a:rPr lang="ko-KR" altLang="en-US" sz="800" b="0"/>
                        <a:t>도착 시 종료 </a:t>
                      </a:r>
                      <a:endParaRPr lang="en-US" altLang="ko-KR" sz="800" b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/>
                        <a:t>자기 위치 공유 설정에서 목적지 선택 후 이동하여 목적지 도착 시 위치 공유 종료 기능</a:t>
                      </a:r>
                      <a:r>
                        <a:rPr lang="en-US" altLang="ko-KR" sz="800" b="0" dirty="0"/>
                        <a:t>. On</a:t>
                      </a:r>
                      <a:r>
                        <a:rPr lang="ko-KR" altLang="en-US" sz="800" b="0"/>
                        <a:t> </a:t>
                      </a:r>
                      <a:r>
                        <a:rPr lang="en-US" altLang="ko-KR" sz="800" b="0" dirty="0"/>
                        <a:t>/ Off</a:t>
                      </a:r>
                      <a:r>
                        <a:rPr lang="en-US" altLang="ko-KR" sz="800" b="0" baseline="0" dirty="0"/>
                        <a:t> </a:t>
                      </a:r>
                      <a:r>
                        <a:rPr lang="ko-KR" altLang="en-US" sz="800" b="0" baseline="0"/>
                        <a:t>토글</a:t>
                      </a:r>
                      <a:endParaRPr lang="en-US" altLang="ko-KR" sz="800" b="0" dirty="0"/>
                    </a:p>
                    <a:p>
                      <a:r>
                        <a:rPr lang="ko-KR" altLang="en-US" sz="800" b="0" dirty="0" err="1"/>
                        <a:t>ㄴ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i="1" dirty="0"/>
                        <a:t>목적지</a:t>
                      </a:r>
                      <a:r>
                        <a:rPr lang="en-US" altLang="ko-KR" sz="800" b="0" i="1" dirty="0"/>
                        <a:t> </a:t>
                      </a:r>
                      <a:r>
                        <a:rPr lang="ko-KR" altLang="en-US" sz="800" b="0" i="1"/>
                        <a:t>설정 위치 공유</a:t>
                      </a:r>
                      <a:r>
                        <a:rPr lang="ko-KR" altLang="en-US" sz="800" b="0" i="1" baseline="0"/>
                        <a:t> 상태가 목적지 도착하면 위치 공유 자동 종료</a:t>
                      </a:r>
                      <a:r>
                        <a:rPr lang="en-US" altLang="ko-KR" sz="800" b="0" i="1" baseline="0" dirty="0"/>
                        <a:t>.</a:t>
                      </a:r>
                      <a:endParaRPr lang="ko-KR" altLang="en-US" sz="800" b="0" i="1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699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#5. Cloud</a:t>
                      </a:r>
                      <a:r>
                        <a:rPr lang="en-US" altLang="ko-KR" sz="800" b="0" baseline="0" dirty="0"/>
                        <a:t> </a:t>
                      </a:r>
                      <a:r>
                        <a:rPr lang="ko-KR" altLang="en-US" sz="800" b="0" baseline="0"/>
                        <a:t>저장 </a:t>
                      </a:r>
                      <a:endParaRPr lang="en-US" altLang="ko-KR" sz="800" b="0" baseline="0" dirty="0"/>
                    </a:p>
                    <a:p>
                      <a:r>
                        <a:rPr lang="en-US" altLang="ko-KR" sz="800" b="0" baseline="0" dirty="0"/>
                        <a:t>On </a:t>
                      </a:r>
                      <a:r>
                        <a:rPr lang="ko-KR" altLang="en-US" sz="800" b="0" baseline="0"/>
                        <a:t>선택 시 저장 가능한 클라우드 서비스</a:t>
                      </a:r>
                      <a:r>
                        <a:rPr lang="en-US" altLang="ko-KR" sz="800" b="0" baseline="0" dirty="0"/>
                        <a:t>(</a:t>
                      </a:r>
                      <a:r>
                        <a:rPr lang="en-US" altLang="ko-KR" sz="800" b="0" baseline="0" dirty="0" err="1"/>
                        <a:t>dropbox</a:t>
                      </a:r>
                      <a:r>
                        <a:rPr lang="en-US" altLang="ko-KR" sz="800" b="0" baseline="0" dirty="0"/>
                        <a:t>, T-Cloud, Google Drive)</a:t>
                      </a:r>
                      <a:r>
                        <a:rPr lang="ko-KR" altLang="en-US" sz="800" b="0" baseline="0"/>
                        <a:t> 하단에 플랫 리스팅 펼쳐짐</a:t>
                      </a:r>
                      <a:endParaRPr lang="en-US" altLang="ko-KR" sz="800" b="0" baseline="0" dirty="0"/>
                    </a:p>
                    <a:p>
                      <a:r>
                        <a:rPr lang="en-US" altLang="ko-KR" sz="800" b="0" baseline="0" dirty="0"/>
                        <a:t>Sign In </a:t>
                      </a:r>
                      <a:r>
                        <a:rPr lang="ko-KR" altLang="en-US" sz="800" b="0" baseline="0"/>
                        <a:t>연동 지원</a:t>
                      </a:r>
                      <a:endParaRPr lang="en-US" altLang="ko-KR" sz="800" b="0" baseline="0" dirty="0"/>
                    </a:p>
                    <a:p>
                      <a:r>
                        <a:rPr lang="ko-KR" altLang="en-US" sz="800" b="0" baseline="0" dirty="0" err="1"/>
                        <a:t>ㄴ</a:t>
                      </a:r>
                      <a:r>
                        <a:rPr lang="ko-KR" altLang="en-US" sz="800" b="0" baseline="0" dirty="0"/>
                        <a:t> 위치 공유의 </a:t>
                      </a:r>
                      <a:r>
                        <a:rPr lang="en-US" altLang="ko-KR" sz="800" b="0" baseline="0" dirty="0"/>
                        <a:t>GPS Log DATA</a:t>
                      </a:r>
                      <a:r>
                        <a:rPr lang="ko-KR" altLang="en-US" sz="800" b="0" baseline="0"/>
                        <a:t>를 위치 공유 종료 후 사용자의 클라우드에 저장합니다</a:t>
                      </a:r>
                      <a:r>
                        <a:rPr lang="en-US" altLang="ko-KR" sz="800" b="0" baseline="0" dirty="0"/>
                        <a:t>. </a:t>
                      </a:r>
                      <a:endParaRPr lang="ko-KR" altLang="en-US" sz="800" b="0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585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#6. Nearby Service</a:t>
                      </a:r>
                    </a:p>
                    <a:p>
                      <a:r>
                        <a:rPr lang="ko-KR" altLang="en-US" sz="800" b="0" dirty="0" err="1"/>
                        <a:t>ㄴ위치</a:t>
                      </a:r>
                      <a:r>
                        <a:rPr lang="ko-KR" altLang="en-US" sz="800" b="0" dirty="0"/>
                        <a:t> 공유 중 동일 서비스 사용하는 지인이 설정한 반경 내 있을 시 팝업 </a:t>
                      </a:r>
                      <a:r>
                        <a:rPr lang="ko-KR" altLang="en-US" sz="800" b="0" dirty="0" err="1"/>
                        <a:t>알람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b="0"/>
                        <a:t>서비스 사용 시 다른 사용자도 사용자가 반경 내 있을 시 팝업 알람을 받습니다</a:t>
                      </a:r>
                      <a:r>
                        <a:rPr lang="en-US" altLang="ko-KR" sz="800" b="0" dirty="0"/>
                        <a:t>.)</a:t>
                      </a:r>
                      <a:endParaRPr lang="ko-KR" altLang="en-US" sz="800" b="0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9" name="표 88"/>
          <p:cNvGraphicFramePr>
            <a:graphicFrameLocks noGrp="1"/>
          </p:cNvGraphicFramePr>
          <p:nvPr/>
        </p:nvGraphicFramePr>
        <p:xfrm>
          <a:off x="7487841" y="1028042"/>
          <a:ext cx="2289300" cy="1121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조회하고자 하는 </a:t>
                      </a:r>
                      <a:r>
                        <a:rPr lang="ko-KR" altLang="en-US" sz="800" b="0" dirty="0" err="1">
                          <a:latin typeface="+mn-ea"/>
                        </a:rPr>
                        <a:t>그룹명</a:t>
                      </a:r>
                      <a:r>
                        <a:rPr lang="ko-KR" altLang="en-US" sz="800" b="0" dirty="0">
                          <a:latin typeface="+mn-ea"/>
                        </a:rPr>
                        <a:t> 입력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>
                          <a:latin typeface="+mn-ea"/>
                        </a:rPr>
                        <a:t>입력한 그룹명으로 검색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#2 </a:t>
                      </a:r>
                      <a:r>
                        <a:rPr lang="ko-KR" altLang="en-US" sz="800" b="0">
                          <a:latin typeface="+mn-ea"/>
                        </a:rPr>
                        <a:t>클릭하여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검색결과 일치하는 </a:t>
                      </a:r>
                      <a:r>
                        <a:rPr lang="ko-KR" altLang="en-US" sz="800" b="0" dirty="0">
                          <a:latin typeface="+mn-ea"/>
                        </a:rPr>
                        <a:t>그룹 혹은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유사 명칭 공개 그룹 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리스팅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>
                          <a:latin typeface="+mn-ea"/>
                        </a:rPr>
                        <a:t>해당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그룹 바로 가기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</a:t>
                      </a:r>
                      <a:r>
                        <a:rPr lang="ko-KR" altLang="en-US" sz="800" b="0">
                          <a:latin typeface="+mn-ea"/>
                        </a:rPr>
                        <a:t>들어갈 수 없는 그룹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2" name="직사각형 91"/>
          <p:cNvSpPr/>
          <p:nvPr/>
        </p:nvSpPr>
        <p:spPr>
          <a:xfrm>
            <a:off x="6421076" y="315157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421075" y="562080"/>
            <a:ext cx="1107996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메뉴 </a:t>
            </a:r>
            <a:r>
              <a:rPr lang="en-US" altLang="ko-KR" sz="867" dirty="0">
                <a:solidFill>
                  <a:prstClr val="black"/>
                </a:solidFill>
              </a:rPr>
              <a:t>– </a:t>
            </a:r>
            <a:r>
              <a:rPr lang="ko-KR" altLang="en-US" sz="867">
                <a:solidFill>
                  <a:prstClr val="black"/>
                </a:solidFill>
              </a:rPr>
              <a:t>그룹조회</a:t>
            </a:r>
            <a:r>
              <a:rPr lang="en-US" altLang="ko-KR" sz="867" dirty="0">
                <a:solidFill>
                  <a:prstClr val="black"/>
                </a:solidFill>
              </a:rPr>
              <a:t>	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570867" y="315157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70866" y="562080"/>
            <a:ext cx="1792478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메뉴 </a:t>
            </a:r>
            <a:r>
              <a:rPr lang="en-US" altLang="ko-KR" sz="867" dirty="0">
                <a:solidFill>
                  <a:prstClr val="black"/>
                </a:solidFill>
              </a:rPr>
              <a:t>– Sub Menu </a:t>
            </a:r>
            <a:r>
              <a:rPr lang="ko-KR" altLang="en-US" sz="867">
                <a:solidFill>
                  <a:prstClr val="black"/>
                </a:solidFill>
              </a:rPr>
              <a:t>및 설정</a:t>
            </a:r>
            <a:r>
              <a:rPr lang="en-US" altLang="ko-KR" sz="867" dirty="0">
                <a:solidFill>
                  <a:prstClr val="black"/>
                </a:solidFill>
              </a:rPr>
              <a:t> </a:t>
            </a:r>
            <a:r>
              <a:rPr lang="ko-KR" altLang="en-US" sz="867">
                <a:solidFill>
                  <a:prstClr val="black"/>
                </a:solidFill>
              </a:rPr>
              <a:t>펴짐</a:t>
            </a:r>
            <a:r>
              <a:rPr lang="en-US" altLang="ko-KR" sz="867" dirty="0">
                <a:solidFill>
                  <a:prstClr val="black"/>
                </a:solidFill>
              </a:rPr>
              <a:t>. 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37" y="1051573"/>
            <a:ext cx="1974376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3" name="타원 42"/>
          <p:cNvSpPr/>
          <p:nvPr/>
        </p:nvSpPr>
        <p:spPr>
          <a:xfrm>
            <a:off x="251531" y="218082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51531" y="241754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51531" y="289098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51531" y="265426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 flipH="1" flipV="1">
            <a:off x="251531" y="3127710"/>
            <a:ext cx="156000" cy="1657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251531" y="413832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492866" y="218082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42" b="1" dirty="0">
                <a:solidFill>
                  <a:prstClr val="white"/>
                </a:solidFill>
              </a:rPr>
              <a:t>1-1</a:t>
            </a:r>
            <a:endParaRPr lang="ko-KR" altLang="en-US" sz="542" b="1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6" y="1052513"/>
            <a:ext cx="1974376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1" name="타원 60"/>
          <p:cNvSpPr/>
          <p:nvPr/>
        </p:nvSpPr>
        <p:spPr>
          <a:xfrm>
            <a:off x="5137459" y="151010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789008" y="151010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789008" y="209844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148447" y="209844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6789008" y="257050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0743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70867" y="314069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70867" y="560992"/>
            <a:ext cx="776175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프로필 설정</a:t>
            </a:r>
          </a:p>
        </p:txBody>
      </p:sp>
      <p:graphicFrame>
        <p:nvGraphicFramePr>
          <p:cNvPr id="149" name="표 20"/>
          <p:cNvGraphicFramePr>
            <a:graphicFrameLocks noGrp="1"/>
          </p:cNvGraphicFramePr>
          <p:nvPr/>
        </p:nvGraphicFramePr>
        <p:xfrm>
          <a:off x="7486534" y="1011930"/>
          <a:ext cx="2289300" cy="2087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SOS </a:t>
                      </a:r>
                      <a:r>
                        <a:rPr lang="ko-KR" altLang="en-US" sz="800" b="0">
                          <a:latin typeface="+mn-ea"/>
                        </a:rPr>
                        <a:t>타이틀 설정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/>
                        <a:t>#2. </a:t>
                      </a:r>
                      <a:r>
                        <a:rPr lang="ko-KR" altLang="en-US" sz="800" b="0"/>
                        <a:t>위치 공유의 </a:t>
                      </a:r>
                      <a:r>
                        <a:rPr lang="en-US" altLang="ko-KR" sz="800" b="0" dirty="0"/>
                        <a:t>To </a:t>
                      </a:r>
                      <a:r>
                        <a:rPr lang="ko-KR" altLang="en-US" sz="800" b="0"/>
                        <a:t>메뉴 이동 지정 수신인 설정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SOS</a:t>
                      </a:r>
                      <a:r>
                        <a:rPr lang="ko-KR" altLang="en-US" sz="800" b="0">
                          <a:latin typeface="+mn-ea"/>
                        </a:rPr>
                        <a:t>타이머 설정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>
                          <a:latin typeface="+mn-ea"/>
                        </a:rPr>
                        <a:t>목적지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설정 시 </a:t>
                      </a:r>
                      <a:r>
                        <a:rPr lang="en-US" altLang="ko-KR" sz="800" b="0" dirty="0">
                          <a:latin typeface="+mn-ea"/>
                        </a:rPr>
                        <a:t>ETA </a:t>
                      </a:r>
                      <a:r>
                        <a:rPr lang="ko-KR" altLang="en-US" sz="800" b="0">
                          <a:latin typeface="+mn-ea"/>
                        </a:rPr>
                        <a:t>자동 타이머 설정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#4. </a:t>
                      </a:r>
                      <a:r>
                        <a:rPr lang="ko-KR" altLang="en-US" sz="800" b="0"/>
                        <a:t>목적지</a:t>
                      </a:r>
                      <a:r>
                        <a:rPr lang="en-US" altLang="ko-KR" sz="800" b="0" dirty="0"/>
                        <a:t> </a:t>
                      </a:r>
                      <a:r>
                        <a:rPr lang="ko-KR" altLang="en-US" sz="800" b="0"/>
                        <a:t>검색 입력</a:t>
                      </a:r>
                      <a:endParaRPr lang="ko-KR" altLang="en-US" sz="800" b="0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#5. </a:t>
                      </a:r>
                      <a:r>
                        <a:rPr lang="ko-KR" altLang="en-US" sz="800" b="0"/>
                        <a:t>이어폰</a:t>
                      </a:r>
                      <a:r>
                        <a:rPr lang="en-US" altLang="ko-KR" sz="800" b="0" dirty="0"/>
                        <a:t> </a:t>
                      </a:r>
                      <a:r>
                        <a:rPr lang="ko-KR" altLang="en-US" sz="800" b="0"/>
                        <a:t>플러그 사용 설정 </a:t>
                      </a:r>
                      <a:endParaRPr lang="ko-KR" altLang="en-US" sz="800" b="0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#6.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수신방법 선택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#7. SOS </a:t>
                      </a:r>
                      <a:r>
                        <a:rPr lang="ko-KR" altLang="en-US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발동 후 카운트 다운 상태에서 취소 버튼 클릭 시 구동 취소 위한 방법 선택</a:t>
                      </a:r>
                      <a:endParaRPr lang="en-US" altLang="ko-KR" sz="800" b="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0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ㄴ</a:t>
                      </a:r>
                      <a:r>
                        <a:rPr lang="ko-KR" altLang="en-US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PIN</a:t>
                      </a:r>
                    </a:p>
                    <a:p>
                      <a:r>
                        <a:rPr lang="ko-KR" altLang="en-US" sz="800" b="0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ㄴ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PATTERN</a:t>
                      </a:r>
                      <a:endParaRPr lang="ko-KR" altLang="en-US" sz="800" b="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#8. SOS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안심 실행</a:t>
                      </a:r>
                      <a:endParaRPr lang="en-US" altLang="ko-KR" sz="800" b="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2649183" y="1011930"/>
          <a:ext cx="2255664" cy="144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55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Facebook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Instant Log-in, </a:t>
                      </a:r>
                      <a:r>
                        <a:rPr lang="ko-KR" altLang="en-US" sz="800" b="0" baseline="0">
                          <a:latin typeface="+mn-ea"/>
                        </a:rPr>
                        <a:t>메인화면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Twitter Instant Log-in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, </a:t>
                      </a:r>
                      <a:r>
                        <a:rPr lang="ko-KR" altLang="en-US" sz="800" b="0" baseline="0">
                          <a:latin typeface="+mn-ea"/>
                        </a:rPr>
                        <a:t>메인화면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#3. </a:t>
                      </a:r>
                      <a:r>
                        <a:rPr lang="ko-KR" altLang="en-US" sz="800" b="0" dirty="0"/>
                        <a:t>카카오 스토리</a:t>
                      </a:r>
                      <a:r>
                        <a:rPr lang="en-US" altLang="ko-KR" sz="800" b="0" baseline="0" dirty="0"/>
                        <a:t> Instant Log-in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, </a:t>
                      </a:r>
                      <a:r>
                        <a:rPr lang="ko-KR" altLang="en-US" sz="800" b="0" baseline="0">
                          <a:latin typeface="+mn-ea"/>
                        </a:rPr>
                        <a:t>메인화면 이동</a:t>
                      </a:r>
                      <a:endParaRPr lang="ko-KR" altLang="en-US" sz="800" b="0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#4.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</a:rPr>
                        <a:t>프로필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사진 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#5.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임시 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ID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입력</a:t>
                      </a:r>
                      <a:endParaRPr lang="ko-KR" altLang="en-US" sz="800" b="0" kern="1200" baseline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</a:rPr>
                        <a:t>#6.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클릭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#4,#5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입력 내용으로 </a:t>
                      </a:r>
                      <a:r>
                        <a:rPr lang="en-US" altLang="ko-KR" sz="800" b="0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Check-in Id </a:t>
                      </a:r>
                      <a:r>
                        <a:rPr lang="ko-KR" altLang="en-US" sz="800" b="0" kern="1200" baseline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생성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, </a:t>
                      </a:r>
                      <a:r>
                        <a:rPr lang="ko-KR" altLang="en-US" sz="800" b="0" baseline="0">
                          <a:latin typeface="+mn-ea"/>
                        </a:rPr>
                        <a:t>메인화면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1" name="직사각형 60"/>
          <p:cNvSpPr/>
          <p:nvPr/>
        </p:nvSpPr>
        <p:spPr>
          <a:xfrm>
            <a:off x="6424806" y="560992"/>
            <a:ext cx="431528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SOS 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424807" y="314069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0839" y="1055047"/>
            <a:ext cx="1971526" cy="3504935"/>
            <a:chOff x="2643187" y="0"/>
            <a:chExt cx="3857625" cy="6858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3187" y="0"/>
              <a:ext cx="3857625" cy="6858000"/>
            </a:xfrm>
            <a:prstGeom prst="rect">
              <a:avLst/>
            </a:prstGeom>
            <a:solidFill>
              <a:srgbClr val="EEEEEE"/>
            </a:solidFill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6206" y="3657600"/>
              <a:ext cx="2043223" cy="154789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7" name="직사각형 6"/>
            <p:cNvSpPr/>
            <p:nvPr/>
          </p:nvSpPr>
          <p:spPr>
            <a:xfrm>
              <a:off x="2788185" y="5434774"/>
              <a:ext cx="1934911" cy="423593"/>
            </a:xfrm>
            <a:prstGeom prst="rect">
              <a:avLst/>
            </a:prstGeom>
            <a:solidFill>
              <a:srgbClr val="EEEE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867" dirty="0">
                  <a:solidFill>
                    <a:srgbClr val="5E5E5E"/>
                  </a:solidFill>
                  <a:latin typeface="+mn-ea"/>
                </a:rPr>
                <a:t>천송이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942377" y="6388099"/>
              <a:ext cx="1265033" cy="336551"/>
            </a:xfrm>
            <a:prstGeom prst="rect">
              <a:avLst/>
            </a:prstGeom>
            <a:solidFill>
              <a:srgbClr val="3B3B3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867" dirty="0">
                  <a:solidFill>
                    <a:schemeClr val="bg1"/>
                  </a:solidFill>
                  <a:latin typeface="+mn-ea"/>
                </a:rPr>
                <a:t>수정하기</a:t>
              </a:r>
            </a:p>
          </p:txBody>
        </p:sp>
      </p:grpSp>
      <p:sp>
        <p:nvSpPr>
          <p:cNvPr id="76" name="타원 75"/>
          <p:cNvSpPr/>
          <p:nvPr/>
        </p:nvSpPr>
        <p:spPr>
          <a:xfrm>
            <a:off x="225328" y="194647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25328" y="220920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225328" y="247385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25328" y="384570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11944" y="284329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225328" y="426877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4" name="타원 93"/>
          <p:cNvSpPr/>
          <p:nvPr/>
        </p:nvSpPr>
        <p:spPr>
          <a:xfrm>
            <a:off x="5122148" y="151922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5122148" y="181327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5122148" y="240135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5122148" y="210731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5122148" y="269540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5122148" y="298944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5122148" y="328349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7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5490336" y="432696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8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9753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70867" y="292360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70866" y="539283"/>
            <a:ext cx="1184940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프리미엄 상품 안내 </a:t>
            </a:r>
          </a:p>
        </p:txBody>
      </p:sp>
      <p:graphicFrame>
        <p:nvGraphicFramePr>
          <p:cNvPr id="56" name="표 20"/>
          <p:cNvGraphicFramePr>
            <a:graphicFrameLocks noGrp="1"/>
          </p:cNvGraphicFramePr>
          <p:nvPr/>
        </p:nvGraphicFramePr>
        <p:xfrm>
          <a:off x="2649105" y="1047103"/>
          <a:ext cx="2262621" cy="643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2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프리미엄 상품 안내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프리미엄 인증하기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오프라인 대리점 가입 후 인증 코드 입력하기 위한 페이지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7" name="표 20"/>
          <p:cNvGraphicFramePr>
            <a:graphicFrameLocks noGrp="1"/>
          </p:cNvGraphicFramePr>
          <p:nvPr/>
        </p:nvGraphicFramePr>
        <p:xfrm>
          <a:off x="7486759" y="1047103"/>
          <a:ext cx="2289300" cy="1087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인증 코드 </a:t>
                      </a:r>
                      <a:r>
                        <a:rPr lang="ko-KR" altLang="en-US" sz="800" b="0" dirty="0" err="1">
                          <a:latin typeface="+mn-ea"/>
                        </a:rPr>
                        <a:t>입력창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오프라인 대리점 가입 후 혹은 인증코드 요청 해 날라온 인증 문자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코드 입력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/>
                        <a:t>인증코드 일치 여부 확인 체크</a:t>
                      </a:r>
                      <a:endParaRPr lang="en-US" altLang="ko-KR" sz="800" b="0" dirty="0"/>
                    </a:p>
                    <a:p>
                      <a:r>
                        <a:rPr lang="ko-KR" altLang="en-US" sz="800" b="0" dirty="0"/>
                        <a:t>일치 시 </a:t>
                      </a:r>
                      <a:r>
                        <a:rPr lang="en-US" altLang="ko-KR" sz="800" b="0" dirty="0"/>
                        <a:t>– </a:t>
                      </a:r>
                      <a:r>
                        <a:rPr lang="ko-KR" altLang="en-US" sz="800" b="0"/>
                        <a:t>프리미엄 서비스 활성화</a:t>
                      </a:r>
                      <a:endParaRPr lang="en-US" altLang="ko-KR" sz="800" b="0" dirty="0"/>
                    </a:p>
                    <a:p>
                      <a:r>
                        <a:rPr lang="ko-KR" altLang="en-US" sz="800" b="0" dirty="0"/>
                        <a:t>불일치 시 </a:t>
                      </a:r>
                      <a:r>
                        <a:rPr lang="en-US" altLang="ko-KR" sz="800" b="0" dirty="0"/>
                        <a:t>– </a:t>
                      </a:r>
                      <a:r>
                        <a:rPr lang="ko-KR" altLang="en-US" sz="800" b="0"/>
                        <a:t>인증코드 재확인 요청 팝업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#3. </a:t>
                      </a:r>
                      <a:r>
                        <a:rPr lang="ko-KR" altLang="en-US" sz="800" b="0">
                          <a:latin typeface="+mn-ea"/>
                        </a:rPr>
                        <a:t>인증 </a:t>
                      </a:r>
                      <a:r>
                        <a:rPr lang="ko-KR" altLang="en-US" sz="800" b="0" dirty="0">
                          <a:latin typeface="+mn-ea"/>
                        </a:rPr>
                        <a:t>코드 </a:t>
                      </a:r>
                      <a:r>
                        <a:rPr lang="ko-KR" altLang="en-US" sz="800" b="0">
                          <a:latin typeface="+mn-ea"/>
                        </a:rPr>
                        <a:t>발송 요청</a:t>
                      </a:r>
                      <a:endParaRPr lang="ko-KR" altLang="en-US" sz="800" b="0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" name="직사각형 69"/>
          <p:cNvSpPr/>
          <p:nvPr/>
        </p:nvSpPr>
        <p:spPr>
          <a:xfrm>
            <a:off x="6424806" y="539283"/>
            <a:ext cx="1146468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프리미엄 상품 인증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424807" y="292360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38" y="104710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7" name="타원 26"/>
          <p:cNvSpPr/>
          <p:nvPr/>
        </p:nvSpPr>
        <p:spPr>
          <a:xfrm>
            <a:off x="229600" y="145305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18721" y="429861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9" name="타원 28"/>
          <p:cNvSpPr/>
          <p:nvPr/>
        </p:nvSpPr>
        <p:spPr>
          <a:xfrm>
            <a:off x="5226447" y="252422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664004" y="399202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664004" y="280751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917301" y="4289273"/>
            <a:ext cx="604879" cy="256881"/>
          </a:xfrm>
          <a:prstGeom prst="rect">
            <a:avLst/>
          </a:prstGeom>
          <a:solidFill>
            <a:srgbClr val="3B3B3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67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05408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70867" y="305514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70866" y="552437"/>
            <a:ext cx="1362874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위치 공유 </a:t>
            </a:r>
            <a:r>
              <a:rPr lang="en-US" altLang="ko-KR" sz="867" dirty="0">
                <a:solidFill>
                  <a:prstClr val="black"/>
                </a:solidFill>
              </a:rPr>
              <a:t>– </a:t>
            </a:r>
            <a:r>
              <a:rPr lang="ko-KR" altLang="en-US" sz="867" dirty="0">
                <a:solidFill>
                  <a:prstClr val="black"/>
                </a:solidFill>
              </a:rPr>
              <a:t>생성 </a:t>
            </a:r>
            <a:r>
              <a:rPr lang="en-US" altLang="ko-KR" sz="867" dirty="0">
                <a:solidFill>
                  <a:prstClr val="black"/>
                </a:solidFill>
              </a:rPr>
              <a:t>/ </a:t>
            </a:r>
            <a:r>
              <a:rPr lang="ko-KR" altLang="en-US" sz="867" dirty="0">
                <a:solidFill>
                  <a:prstClr val="black"/>
                </a:solidFill>
              </a:rPr>
              <a:t>편집</a:t>
            </a:r>
          </a:p>
        </p:txBody>
      </p:sp>
      <p:graphicFrame>
        <p:nvGraphicFramePr>
          <p:cNvPr id="159" name="표 20"/>
          <p:cNvGraphicFramePr>
            <a:graphicFrameLocks noGrp="1"/>
          </p:cNvGraphicFramePr>
          <p:nvPr/>
        </p:nvGraphicFramePr>
        <p:xfrm>
          <a:off x="2637631" y="1026485"/>
          <a:ext cx="2289300" cy="2540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타이틀 입력 화면 이동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입력 및 예시문구 선택 시 해당 내용 출력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미 입력 혹은 미 선택 시 기본 문구 출력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en-US" altLang="ko-KR" sz="800" b="0" dirty="0">
                          <a:latin typeface="+mn-ea"/>
                        </a:rPr>
                        <a:t>‘</a:t>
                      </a:r>
                      <a:r>
                        <a:rPr lang="ko-KR" altLang="en-US" sz="800" b="0" dirty="0">
                          <a:latin typeface="+mn-ea"/>
                        </a:rPr>
                        <a:t>제 위치는 여기입니다</a:t>
                      </a:r>
                      <a:r>
                        <a:rPr lang="en-US" altLang="ko-KR" sz="800" b="0" dirty="0">
                          <a:latin typeface="+mn-ea"/>
                        </a:rPr>
                        <a:t>.”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#1-1. </a:t>
                      </a:r>
                      <a:r>
                        <a:rPr lang="ko-KR" altLang="en-US" sz="800" b="0">
                          <a:latin typeface="+mn-ea"/>
                        </a:rPr>
                        <a:t>위치 공유 항목</a:t>
                      </a:r>
                      <a:r>
                        <a:rPr lang="en-US" altLang="ko-KR" sz="800" b="0" dirty="0">
                          <a:latin typeface="+mn-ea"/>
                        </a:rPr>
                        <a:t>(</a:t>
                      </a:r>
                      <a:r>
                        <a:rPr lang="ko-KR" altLang="en-US" sz="800" b="0">
                          <a:latin typeface="+mn-ea"/>
                        </a:rPr>
                        <a:t>제목</a:t>
                      </a:r>
                      <a:r>
                        <a:rPr lang="en-US" altLang="ko-KR" sz="800" b="0" dirty="0">
                          <a:latin typeface="+mn-ea"/>
                        </a:rPr>
                        <a:t>, </a:t>
                      </a:r>
                      <a:r>
                        <a:rPr lang="ko-KR" altLang="en-US" sz="800" b="0">
                          <a:latin typeface="+mn-ea"/>
                        </a:rPr>
                        <a:t>사람</a:t>
                      </a:r>
                      <a:r>
                        <a:rPr lang="en-US" altLang="ko-KR" sz="800" b="0" dirty="0">
                          <a:latin typeface="+mn-ea"/>
                        </a:rPr>
                        <a:t>, </a:t>
                      </a:r>
                      <a:r>
                        <a:rPr lang="ko-KR" altLang="en-US" sz="800" b="0">
                          <a:latin typeface="+mn-ea"/>
                        </a:rPr>
                        <a:t>시간</a:t>
                      </a:r>
                      <a:r>
                        <a:rPr lang="en-US" altLang="ko-KR" sz="800" b="0" dirty="0">
                          <a:latin typeface="+mn-ea"/>
                        </a:rPr>
                        <a:t>, </a:t>
                      </a:r>
                      <a:r>
                        <a:rPr lang="ko-KR" altLang="en-US" sz="800" b="0">
                          <a:latin typeface="+mn-ea"/>
                        </a:rPr>
                        <a:t>장소</a:t>
                      </a:r>
                      <a:r>
                        <a:rPr lang="en-US" altLang="ko-KR" sz="800" b="0" dirty="0">
                          <a:latin typeface="+mn-ea"/>
                        </a:rPr>
                        <a:t>)</a:t>
                      </a:r>
                      <a:r>
                        <a:rPr lang="ko-KR" altLang="en-US" sz="800" b="0">
                          <a:latin typeface="+mn-ea"/>
                        </a:rPr>
                        <a:t> 입력 화면으로 이동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대상자 선택 화면 이동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선택 후에는 공유 대상자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공유시간 설정 화면 이동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ko-KR" altLang="en-US" sz="800" b="0" baseline="0" dirty="0">
                          <a:latin typeface="+mn-ea"/>
                        </a:rPr>
                        <a:t>설정 후에는 해당 공유 시간 출력</a:t>
                      </a:r>
                      <a:endParaRPr lang="en-US" altLang="ko-KR" sz="800" b="0" baseline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baseline="0" dirty="0">
                          <a:latin typeface="+mn-ea"/>
                        </a:rPr>
                        <a:t>#4.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목적시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설정 화면 이동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ko-KR" altLang="en-US" sz="800" b="0" baseline="0" dirty="0">
                          <a:latin typeface="+mn-ea"/>
                        </a:rPr>
                        <a:t>설정 후에는 해당 목적지 출력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850">
                <a:tc>
                  <a:txBody>
                    <a:bodyPr/>
                    <a:lstStyle/>
                    <a:p>
                      <a:r>
                        <a:rPr lang="en-US" altLang="ko-KR" sz="800" b="0" baseline="0" dirty="0">
                          <a:latin typeface="+mn-ea"/>
                        </a:rPr>
                        <a:t>#5.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위치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공유 전송 </a:t>
                      </a:r>
                      <a:r>
                        <a:rPr lang="ko-KR" altLang="en-US" sz="800" b="0" baseline="0">
                          <a:latin typeface="+mn-ea"/>
                        </a:rPr>
                        <a:t>후 메인 화면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이동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ko-KR" altLang="en-US" sz="800" b="0" baseline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위치 공유 대상자 미선택시 팝업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en-US" altLang="ko-KR" sz="800" b="0" baseline="0" dirty="0">
                          <a:latin typeface="+mn-ea"/>
                        </a:rPr>
                        <a:t>‘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위치를 전송할 사용자를 선택해 </a:t>
                      </a:r>
                      <a:r>
                        <a:rPr lang="ko-KR" altLang="en-US" sz="800" b="0" baseline="0">
                          <a:latin typeface="+mn-ea"/>
                        </a:rPr>
                        <a:t>주세요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.’</a:t>
                      </a:r>
                    </a:p>
                    <a:p>
                      <a:r>
                        <a:rPr lang="ko-KR" altLang="en-US" sz="800" b="0" baseline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공유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>
                          <a:latin typeface="+mn-ea"/>
                        </a:rPr>
                        <a:t>시간 미 설정 시 팝업 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en-US" altLang="ko-KR" sz="800" b="0" baseline="0" dirty="0">
                          <a:latin typeface="+mn-ea"/>
                        </a:rPr>
                        <a:t>‘</a:t>
                      </a:r>
                      <a:r>
                        <a:rPr lang="ko-KR" altLang="en-US" sz="800" b="0" baseline="0">
                          <a:latin typeface="+mn-ea"/>
                        </a:rPr>
                        <a:t>공유할 시간을 설정해 주세요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.’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192115" y="4645012"/>
            <a:ext cx="2138326" cy="22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67" dirty="0">
                <a:latin typeface="+mn-ea"/>
              </a:rPr>
              <a:t>## </a:t>
            </a:r>
            <a:r>
              <a:rPr lang="ko-KR" altLang="en-US" sz="867" dirty="0">
                <a:latin typeface="+mn-ea"/>
              </a:rPr>
              <a:t>각 항목 입력 시 입력 내용 출력</a:t>
            </a:r>
            <a:endParaRPr lang="en-US" altLang="ko-KR" sz="867" dirty="0"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668615" y="4645013"/>
            <a:ext cx="2138326" cy="1159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67" dirty="0">
                <a:latin typeface="+mn-ea"/>
              </a:rPr>
              <a:t>## </a:t>
            </a:r>
            <a:r>
              <a:rPr lang="ko-KR" altLang="en-US" sz="867" dirty="0">
                <a:latin typeface="+mn-ea"/>
              </a:rPr>
              <a:t>본인 위치 공유 내용 편집 화면</a:t>
            </a:r>
            <a:endParaRPr lang="en-US" altLang="ko-KR" sz="867" dirty="0">
              <a:latin typeface="+mn-ea"/>
            </a:endParaRPr>
          </a:p>
          <a:p>
            <a:endParaRPr lang="en-US" altLang="ko-KR" sz="867" dirty="0">
              <a:latin typeface="+mn-ea"/>
            </a:endParaRPr>
          </a:p>
          <a:p>
            <a:r>
              <a:rPr lang="ko-KR" altLang="en-US" sz="867" dirty="0">
                <a:latin typeface="+mn-ea"/>
              </a:rPr>
              <a:t>타이틀 변경 가능</a:t>
            </a:r>
            <a:endParaRPr lang="en-US" altLang="ko-KR" sz="867" dirty="0">
              <a:latin typeface="+mn-ea"/>
            </a:endParaRPr>
          </a:p>
          <a:p>
            <a:r>
              <a:rPr lang="ko-KR" altLang="en-US" sz="867" dirty="0">
                <a:latin typeface="+mn-ea"/>
              </a:rPr>
              <a:t>전송대상은 이전 사용자 삭제 불가</a:t>
            </a:r>
            <a:r>
              <a:rPr lang="en-US" altLang="ko-KR" sz="867" dirty="0">
                <a:latin typeface="+mn-ea"/>
              </a:rPr>
              <a:t>.</a:t>
            </a:r>
          </a:p>
          <a:p>
            <a:r>
              <a:rPr lang="ko-KR" altLang="en-US" sz="867" dirty="0">
                <a:latin typeface="+mn-ea"/>
              </a:rPr>
              <a:t>신규 전송 대상 추가만 가능</a:t>
            </a:r>
            <a:r>
              <a:rPr lang="en-US" altLang="ko-KR" sz="867" dirty="0">
                <a:latin typeface="+mn-ea"/>
              </a:rPr>
              <a:t>.</a:t>
            </a:r>
          </a:p>
          <a:p>
            <a:r>
              <a:rPr lang="ko-KR" altLang="en-US" sz="867" dirty="0">
                <a:latin typeface="+mn-ea"/>
              </a:rPr>
              <a:t>시간 변경 가능</a:t>
            </a:r>
            <a:endParaRPr lang="en-US" altLang="ko-KR" sz="867" dirty="0">
              <a:latin typeface="+mn-ea"/>
            </a:endParaRPr>
          </a:p>
          <a:p>
            <a:r>
              <a:rPr lang="ko-KR" altLang="en-US" sz="867" dirty="0">
                <a:latin typeface="+mn-ea"/>
              </a:rPr>
              <a:t>목적지 변경 가능</a:t>
            </a:r>
            <a:r>
              <a:rPr lang="en-US" altLang="ko-KR" sz="867" dirty="0">
                <a:latin typeface="+mn-ea"/>
              </a:rPr>
              <a:t>.</a:t>
            </a:r>
          </a:p>
          <a:p>
            <a:r>
              <a:rPr lang="ko-KR" altLang="en-US" sz="867" dirty="0">
                <a:latin typeface="+mn-ea"/>
              </a:rPr>
              <a:t>하단 </a:t>
            </a:r>
            <a:r>
              <a:rPr lang="ko-KR" altLang="en-US" sz="867" dirty="0" err="1">
                <a:latin typeface="+mn-ea"/>
              </a:rPr>
              <a:t>버튼명</a:t>
            </a:r>
            <a:r>
              <a:rPr lang="ko-KR" altLang="en-US" sz="867" dirty="0">
                <a:latin typeface="+mn-ea"/>
              </a:rPr>
              <a:t> </a:t>
            </a:r>
            <a:r>
              <a:rPr lang="en-US" altLang="ko-KR" sz="867" dirty="0">
                <a:latin typeface="+mn-ea"/>
              </a:rPr>
              <a:t>Share </a:t>
            </a:r>
            <a:r>
              <a:rPr lang="en-US" altLang="ko-KR" sz="867" dirty="0">
                <a:latin typeface="+mn-ea"/>
                <a:sym typeface="Wingdings" panose="05000000000000000000" pitchFamily="2" charset="2"/>
              </a:rPr>
              <a:t> Refresh </a:t>
            </a:r>
            <a:r>
              <a:rPr lang="ko-KR" altLang="en-US" sz="867" dirty="0">
                <a:latin typeface="+mn-ea"/>
              </a:rPr>
              <a:t>변경</a:t>
            </a:r>
            <a:r>
              <a:rPr lang="en-US" altLang="ko-KR" sz="867" dirty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38" y="104707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3" name="타원 42"/>
          <p:cNvSpPr/>
          <p:nvPr/>
        </p:nvSpPr>
        <p:spPr>
          <a:xfrm>
            <a:off x="229600" y="157736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29600" y="203697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229600" y="295621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29600" y="249659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876709" y="433665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914015" y="157736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42" b="1" dirty="0">
                <a:solidFill>
                  <a:prstClr val="white"/>
                </a:solidFill>
              </a:rPr>
              <a:t>1-1</a:t>
            </a:r>
            <a:endParaRPr lang="ko-KR" altLang="en-US" sz="542" b="1" dirty="0">
              <a:solidFill>
                <a:prstClr val="white"/>
              </a:solidFill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343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639446" y="1577359"/>
            <a:ext cx="1095797" cy="21844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67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39446" y="1984225"/>
            <a:ext cx="1095797" cy="21844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67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9446" y="2483495"/>
            <a:ext cx="1095797" cy="21844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67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9446" y="2954930"/>
            <a:ext cx="1095797" cy="21844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67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497490" y="4305432"/>
            <a:ext cx="608435" cy="218444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650" dirty="0">
                <a:solidFill>
                  <a:srgbClr val="41506F"/>
                </a:solidFill>
                <a:latin typeface="+mn-ea"/>
              </a:rPr>
              <a:t>수정하기</a:t>
            </a: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343" y="4262989"/>
            <a:ext cx="1974375" cy="28964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513698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70867" y="290869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70866" y="537792"/>
            <a:ext cx="1978427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위치공유 </a:t>
            </a:r>
            <a:r>
              <a:rPr lang="en-US" altLang="ko-KR" sz="867" dirty="0">
                <a:solidFill>
                  <a:prstClr val="black"/>
                </a:solidFill>
              </a:rPr>
              <a:t>– </a:t>
            </a:r>
            <a:r>
              <a:rPr lang="ko-KR" altLang="en-US" sz="867" dirty="0">
                <a:solidFill>
                  <a:prstClr val="black"/>
                </a:solidFill>
              </a:rPr>
              <a:t>생성 </a:t>
            </a:r>
            <a:r>
              <a:rPr lang="en-US" altLang="ko-KR" sz="867" dirty="0">
                <a:solidFill>
                  <a:prstClr val="black"/>
                </a:solidFill>
              </a:rPr>
              <a:t>(</a:t>
            </a:r>
            <a:r>
              <a:rPr lang="ko-KR" altLang="en-US" sz="867" dirty="0">
                <a:solidFill>
                  <a:prstClr val="black"/>
                </a:solidFill>
              </a:rPr>
              <a:t>그룹</a:t>
            </a:r>
            <a:r>
              <a:rPr lang="en-US" altLang="ko-KR" sz="867" dirty="0">
                <a:solidFill>
                  <a:prstClr val="black"/>
                </a:solidFill>
              </a:rPr>
              <a:t>) / </a:t>
            </a:r>
            <a:r>
              <a:rPr lang="ko-KR" altLang="en-US" sz="867" dirty="0">
                <a:solidFill>
                  <a:prstClr val="black"/>
                </a:solidFill>
              </a:rPr>
              <a:t>편집 </a:t>
            </a:r>
            <a:r>
              <a:rPr lang="en-US" altLang="ko-KR" sz="867" dirty="0">
                <a:solidFill>
                  <a:prstClr val="black"/>
                </a:solidFill>
              </a:rPr>
              <a:t>(</a:t>
            </a:r>
            <a:r>
              <a:rPr lang="ko-KR" altLang="en-US" sz="867" dirty="0">
                <a:solidFill>
                  <a:prstClr val="black"/>
                </a:solidFill>
              </a:rPr>
              <a:t>그룹</a:t>
            </a:r>
            <a:r>
              <a:rPr lang="en-US" altLang="ko-KR" sz="867" dirty="0">
                <a:solidFill>
                  <a:prstClr val="black"/>
                </a:solidFill>
              </a:rPr>
              <a:t>)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graphicFrame>
        <p:nvGraphicFramePr>
          <p:cNvPr id="58" name="표 20"/>
          <p:cNvGraphicFramePr>
            <a:graphicFrameLocks noGrp="1"/>
          </p:cNvGraphicFramePr>
          <p:nvPr/>
        </p:nvGraphicFramePr>
        <p:xfrm>
          <a:off x="2647949" y="1010814"/>
          <a:ext cx="2289300" cy="3472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 err="1">
                          <a:latin typeface="+mn-ea"/>
                        </a:rPr>
                        <a:t>그룹명</a:t>
                      </a:r>
                      <a:r>
                        <a:rPr lang="ko-KR" altLang="en-US" sz="800" b="0" dirty="0">
                          <a:latin typeface="+mn-ea"/>
                        </a:rPr>
                        <a:t> 입력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 err="1">
                          <a:latin typeface="+mn-ea"/>
                        </a:rPr>
                        <a:t>그룹명</a:t>
                      </a:r>
                      <a:r>
                        <a:rPr lang="ko-KR" altLang="en-US" sz="800" b="0" dirty="0">
                          <a:latin typeface="+mn-ea"/>
                        </a:rPr>
                        <a:t> 입력 시 지도에서 그룹 탭 생성하여 위치 공유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 err="1">
                          <a:latin typeface="+mn-ea"/>
                        </a:rPr>
                        <a:t>미입력</a:t>
                      </a:r>
                      <a:r>
                        <a:rPr lang="ko-KR" altLang="en-US" sz="800" b="0" dirty="0">
                          <a:latin typeface="+mn-ea"/>
                        </a:rPr>
                        <a:t> 시 지도 화면에서 그룹 탭 안 생김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99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비공개 설정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체크 시 비공개 그룹으로 생성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  <a:r>
                        <a:rPr lang="ko-KR" altLang="en-US" sz="800" b="0" dirty="0">
                          <a:latin typeface="+mn-ea"/>
                        </a:rPr>
                        <a:t>비공개 그룹에는 초대에 의해서만 그룹 구성원으로 들어올 수 있음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미 체크 시 공개 그룹으로 생성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  <a:r>
                        <a:rPr lang="ko-KR" altLang="en-US" sz="800" b="0" dirty="0">
                          <a:latin typeface="+mn-ea"/>
                        </a:rPr>
                        <a:t>공개 그룹은 메뉴의 그룹 조회에서 </a:t>
                      </a:r>
                      <a:r>
                        <a:rPr lang="ko-KR" altLang="en-US" sz="800" b="0" dirty="0" err="1">
                          <a:latin typeface="+mn-ea"/>
                        </a:rPr>
                        <a:t>그룹명</a:t>
                      </a:r>
                      <a:r>
                        <a:rPr lang="ko-KR" altLang="en-US" sz="800" b="0" dirty="0">
                          <a:latin typeface="+mn-ea"/>
                        </a:rPr>
                        <a:t> 일치 시 누구나 조회 가능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타이틀 입력 화면 이동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입력 및 예시문구 선택 시 해당 내용 출력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미 입력 혹은 미 선택 시 기본 문구 출력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en-US" altLang="ko-KR" sz="800" b="0" dirty="0">
                          <a:latin typeface="+mn-ea"/>
                        </a:rPr>
                        <a:t>‘</a:t>
                      </a:r>
                      <a:r>
                        <a:rPr lang="ko-KR" altLang="en-US" sz="800" b="0" dirty="0">
                          <a:latin typeface="+mn-ea"/>
                        </a:rPr>
                        <a:t>제 위치는 여기입니다</a:t>
                      </a:r>
                      <a:r>
                        <a:rPr lang="en-US" altLang="ko-KR" sz="800" b="0" dirty="0">
                          <a:latin typeface="+mn-ea"/>
                        </a:rPr>
                        <a:t>.”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대상자 선택 화면 이동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선택 후에는 공유 대상자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공유시간 설정 화면 이동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ko-KR" altLang="en-US" sz="800" b="0" baseline="0" dirty="0">
                          <a:latin typeface="+mn-ea"/>
                        </a:rPr>
                        <a:t>설정 후에는 해당 공유 시간 출력</a:t>
                      </a:r>
                      <a:endParaRPr lang="en-US" altLang="ko-KR" sz="800" b="0" baseline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baseline="0" dirty="0">
                          <a:latin typeface="+mn-ea"/>
                        </a:rPr>
                        <a:t>#6.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목적시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설정 화면 이동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ko-KR" altLang="en-US" sz="800" b="0" baseline="0" dirty="0">
                          <a:latin typeface="+mn-ea"/>
                        </a:rPr>
                        <a:t>설정 후에는 해당 목적지 출력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baseline="0" dirty="0">
                          <a:latin typeface="+mn-ea"/>
                        </a:rPr>
                        <a:t>#7.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위치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공유 전송 후 </a:t>
                      </a:r>
                      <a:r>
                        <a:rPr lang="ko-KR" altLang="en-US" sz="800" b="0" baseline="0" dirty="0" err="1">
                          <a:latin typeface="+mn-ea"/>
                        </a:rPr>
                        <a:t>메인화면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이동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ko-KR" altLang="en-US" sz="800" b="0" baseline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위치 공유 대상자 미선택시 팝업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en-US" altLang="ko-KR" sz="800" b="0" baseline="0" dirty="0">
                          <a:latin typeface="+mn-ea"/>
                        </a:rPr>
                        <a:t>‘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위치를 전송할 사용자를 선택해 주세요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 “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5192115" y="4689676"/>
            <a:ext cx="2138326" cy="186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67" dirty="0">
                <a:latin typeface="+mn-ea"/>
              </a:rPr>
              <a:t>## </a:t>
            </a:r>
            <a:r>
              <a:rPr lang="ko-KR" altLang="en-US" sz="867" dirty="0">
                <a:latin typeface="+mn-ea"/>
              </a:rPr>
              <a:t>각 항목 입력 시 입력 내용 출력</a:t>
            </a:r>
            <a:endParaRPr lang="en-US" altLang="ko-KR" sz="867" dirty="0"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668615" y="4662179"/>
            <a:ext cx="1926235" cy="1159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67" dirty="0">
                <a:latin typeface="+mn-ea"/>
              </a:rPr>
              <a:t>## </a:t>
            </a:r>
            <a:r>
              <a:rPr lang="ko-KR" altLang="en-US" sz="867" dirty="0">
                <a:latin typeface="+mn-ea"/>
              </a:rPr>
              <a:t>그룹에서 본인 위치 공유 내용 편집 화면</a:t>
            </a:r>
            <a:endParaRPr lang="en-US" altLang="ko-KR" sz="867" dirty="0">
              <a:latin typeface="+mn-ea"/>
            </a:endParaRPr>
          </a:p>
          <a:p>
            <a:r>
              <a:rPr lang="en-US" altLang="ko-KR" sz="867" dirty="0">
                <a:latin typeface="+mn-ea"/>
              </a:rPr>
              <a:t>&lt;</a:t>
            </a:r>
            <a:r>
              <a:rPr lang="ko-KR" altLang="en-US" sz="867" dirty="0">
                <a:latin typeface="+mn-ea"/>
              </a:rPr>
              <a:t>공개 그룹</a:t>
            </a:r>
            <a:r>
              <a:rPr lang="en-US" altLang="ko-KR" sz="867" dirty="0">
                <a:latin typeface="+mn-ea"/>
              </a:rPr>
              <a:t>&gt;</a:t>
            </a:r>
          </a:p>
          <a:p>
            <a:r>
              <a:rPr lang="ko-KR" altLang="en-US" sz="867" dirty="0">
                <a:latin typeface="+mn-ea"/>
              </a:rPr>
              <a:t>타이틀</a:t>
            </a:r>
            <a:r>
              <a:rPr lang="en-US" altLang="ko-KR" sz="867" dirty="0">
                <a:latin typeface="+mn-ea"/>
              </a:rPr>
              <a:t>/</a:t>
            </a:r>
            <a:r>
              <a:rPr lang="ko-KR" altLang="en-US" sz="867">
                <a:latin typeface="+mn-ea"/>
              </a:rPr>
              <a:t>전송대상</a:t>
            </a:r>
            <a:r>
              <a:rPr lang="en-US" altLang="ko-KR" sz="867" dirty="0">
                <a:latin typeface="+mn-ea"/>
              </a:rPr>
              <a:t>/</a:t>
            </a:r>
            <a:r>
              <a:rPr lang="ko-KR" altLang="en-US" sz="867">
                <a:latin typeface="+mn-ea"/>
              </a:rPr>
              <a:t>시간</a:t>
            </a:r>
            <a:r>
              <a:rPr lang="en-US" altLang="ko-KR" sz="867" dirty="0">
                <a:latin typeface="+mn-ea"/>
              </a:rPr>
              <a:t>/</a:t>
            </a:r>
            <a:r>
              <a:rPr lang="ko-KR" altLang="en-US" sz="867">
                <a:latin typeface="+mn-ea"/>
              </a:rPr>
              <a:t>목적지 변경 가능</a:t>
            </a:r>
            <a:r>
              <a:rPr lang="en-US" altLang="ko-KR" sz="867" dirty="0">
                <a:latin typeface="+mn-ea"/>
              </a:rPr>
              <a:t>.</a:t>
            </a:r>
          </a:p>
          <a:p>
            <a:r>
              <a:rPr lang="en-US" altLang="ko-KR" sz="867" dirty="0">
                <a:latin typeface="+mn-ea"/>
              </a:rPr>
              <a:t>&lt;</a:t>
            </a:r>
            <a:r>
              <a:rPr lang="ko-KR" altLang="en-US" sz="867" dirty="0">
                <a:latin typeface="+mn-ea"/>
              </a:rPr>
              <a:t>비공개 그룹</a:t>
            </a:r>
            <a:r>
              <a:rPr lang="en-US" altLang="ko-KR" sz="867" dirty="0">
                <a:latin typeface="+mn-ea"/>
              </a:rPr>
              <a:t>&gt; </a:t>
            </a:r>
            <a:r>
              <a:rPr lang="ko-KR" altLang="en-US" sz="867">
                <a:latin typeface="+mn-ea"/>
              </a:rPr>
              <a:t>그룹 생성자만 타이틀</a:t>
            </a:r>
            <a:r>
              <a:rPr lang="en-US" altLang="ko-KR" sz="867" dirty="0">
                <a:latin typeface="+mn-ea"/>
              </a:rPr>
              <a:t>/</a:t>
            </a:r>
            <a:r>
              <a:rPr lang="ko-KR" altLang="en-US" sz="867">
                <a:latin typeface="+mn-ea"/>
              </a:rPr>
              <a:t>전송대상</a:t>
            </a:r>
            <a:r>
              <a:rPr lang="en-US" altLang="ko-KR" sz="867" dirty="0">
                <a:latin typeface="+mn-ea"/>
              </a:rPr>
              <a:t>/</a:t>
            </a:r>
            <a:r>
              <a:rPr lang="ko-KR" altLang="en-US" sz="867">
                <a:latin typeface="+mn-ea"/>
              </a:rPr>
              <a:t>시간</a:t>
            </a:r>
            <a:r>
              <a:rPr lang="en-US" altLang="ko-KR" sz="867" dirty="0">
                <a:latin typeface="+mn-ea"/>
              </a:rPr>
              <a:t>/</a:t>
            </a:r>
            <a:r>
              <a:rPr lang="ko-KR" altLang="en-US" sz="867">
                <a:latin typeface="+mn-ea"/>
              </a:rPr>
              <a:t>목적지 </a:t>
            </a:r>
            <a:r>
              <a:rPr lang="ko-KR" altLang="en-US" sz="867" dirty="0">
                <a:latin typeface="+mn-ea"/>
              </a:rPr>
              <a:t>변경 가능</a:t>
            </a:r>
            <a:r>
              <a:rPr lang="en-US" altLang="ko-KR" sz="867" dirty="0">
                <a:latin typeface="+mn-ea"/>
              </a:rPr>
              <a:t>.</a:t>
            </a:r>
          </a:p>
          <a:p>
            <a:r>
              <a:rPr lang="ko-KR" altLang="en-US" sz="867" dirty="0">
                <a:latin typeface="+mn-ea"/>
              </a:rPr>
              <a:t>하단 </a:t>
            </a:r>
            <a:r>
              <a:rPr lang="ko-KR" altLang="en-US" sz="867" dirty="0" err="1">
                <a:latin typeface="+mn-ea"/>
              </a:rPr>
              <a:t>버튼명</a:t>
            </a:r>
            <a:r>
              <a:rPr lang="ko-KR" altLang="en-US" sz="867" dirty="0">
                <a:latin typeface="+mn-ea"/>
              </a:rPr>
              <a:t> </a:t>
            </a:r>
            <a:r>
              <a:rPr lang="en-US" altLang="ko-KR" sz="867" dirty="0">
                <a:latin typeface="+mn-ea"/>
              </a:rPr>
              <a:t>Share </a:t>
            </a:r>
            <a:r>
              <a:rPr lang="en-US" altLang="ko-KR" sz="867" dirty="0">
                <a:latin typeface="+mn-ea"/>
                <a:sym typeface="Wingdings" panose="05000000000000000000" pitchFamily="2" charset="2"/>
              </a:rPr>
              <a:t> Refresh </a:t>
            </a:r>
            <a:r>
              <a:rPr lang="ko-KR" altLang="en-US" sz="867" dirty="0">
                <a:latin typeface="+mn-ea"/>
              </a:rPr>
              <a:t>변경</a:t>
            </a:r>
            <a:r>
              <a:rPr lang="en-US" altLang="ko-KR" sz="867" dirty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38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4" name="타원 73"/>
          <p:cNvSpPr/>
          <p:nvPr/>
        </p:nvSpPr>
        <p:spPr>
          <a:xfrm>
            <a:off x="217343" y="158546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217343" y="205969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17343" y="297254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203401" y="250524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217343" y="341562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857288" y="435220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7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217343" y="388682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343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8515023" y="4297784"/>
            <a:ext cx="608435" cy="21844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r>
              <a:rPr lang="ko-KR" altLang="en-US" sz="758" dirty="0">
                <a:solidFill>
                  <a:srgbClr val="41506F"/>
                </a:solidFill>
                <a:latin typeface="+mn-ea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194393512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70867" y="298681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70866" y="545604"/>
            <a:ext cx="1475084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위치 공유 </a:t>
            </a:r>
            <a:r>
              <a:rPr lang="en-US" altLang="ko-KR" sz="867" dirty="0">
                <a:solidFill>
                  <a:prstClr val="black"/>
                </a:solidFill>
              </a:rPr>
              <a:t>– </a:t>
            </a:r>
            <a:r>
              <a:rPr lang="ko-KR" altLang="en-US" sz="867" dirty="0">
                <a:solidFill>
                  <a:prstClr val="black"/>
                </a:solidFill>
              </a:rPr>
              <a:t>생성 </a:t>
            </a:r>
            <a:r>
              <a:rPr lang="en-US" altLang="ko-KR" sz="867" dirty="0">
                <a:solidFill>
                  <a:prstClr val="black"/>
                </a:solidFill>
              </a:rPr>
              <a:t>- </a:t>
            </a:r>
            <a:r>
              <a:rPr lang="ko-KR" altLang="en-US" sz="867" dirty="0">
                <a:solidFill>
                  <a:prstClr val="black"/>
                </a:solidFill>
              </a:rPr>
              <a:t>타이틀</a:t>
            </a:r>
          </a:p>
        </p:txBody>
      </p:sp>
      <p:graphicFrame>
        <p:nvGraphicFramePr>
          <p:cNvPr id="159" name="표 20"/>
          <p:cNvGraphicFramePr>
            <a:graphicFrameLocks noGrp="1"/>
          </p:cNvGraphicFramePr>
          <p:nvPr/>
        </p:nvGraphicFramePr>
        <p:xfrm>
          <a:off x="2645797" y="1009245"/>
          <a:ext cx="2279168" cy="643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79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타이틀 입력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타이틀 예시 문구 리스트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선택 시 </a:t>
                      </a:r>
                      <a:r>
                        <a:rPr lang="en-US" altLang="ko-KR" sz="800" b="0" dirty="0">
                          <a:latin typeface="+mn-ea"/>
                        </a:rPr>
                        <a:t>#1</a:t>
                      </a:r>
                      <a:r>
                        <a:rPr lang="ko-KR" altLang="en-US" sz="800" b="0" dirty="0">
                          <a:latin typeface="+mn-ea"/>
                        </a:rPr>
                        <a:t>에 입력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8" name="표 20"/>
          <p:cNvGraphicFramePr>
            <a:graphicFrameLocks noGrp="1"/>
          </p:cNvGraphicFramePr>
          <p:nvPr/>
        </p:nvGraphicFramePr>
        <p:xfrm>
          <a:off x="7493663" y="1009245"/>
          <a:ext cx="2289300" cy="2208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 dirty="0">
                          <a:latin typeface="+mn-ea"/>
                        </a:rPr>
                        <a:t>중복 선택 가능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검색할 사람 이름</a:t>
                      </a:r>
                      <a:r>
                        <a:rPr lang="en-US" altLang="ko-KR" sz="800" b="0" dirty="0">
                          <a:latin typeface="+mn-ea"/>
                        </a:rPr>
                        <a:t>,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번호 입력 후 클릭 시 해당 전화번호 혹은 사람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리스트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최근 사용한 공유대상 </a:t>
                      </a:r>
                      <a:r>
                        <a:rPr lang="ko-KR" altLang="en-US" sz="800" b="0" dirty="0" err="1">
                          <a:latin typeface="+mn-ea"/>
                        </a:rPr>
                        <a:t>리스팅</a:t>
                      </a:r>
                      <a:r>
                        <a:rPr lang="ko-KR" altLang="en-US" sz="800" b="0" dirty="0">
                          <a:latin typeface="+mn-ea"/>
                        </a:rPr>
                        <a:t> 최대 </a:t>
                      </a:r>
                      <a:r>
                        <a:rPr lang="en-US" altLang="ko-KR" sz="800" b="0" dirty="0">
                          <a:latin typeface="+mn-ea"/>
                        </a:rPr>
                        <a:t>7</a:t>
                      </a:r>
                      <a:r>
                        <a:rPr lang="ko-KR" altLang="en-US" sz="800" b="0" dirty="0">
                          <a:latin typeface="+mn-ea"/>
                        </a:rPr>
                        <a:t>개 지원</a:t>
                      </a:r>
                      <a:r>
                        <a:rPr lang="en-US" altLang="ko-KR" sz="800" b="0" dirty="0">
                          <a:latin typeface="+mn-ea"/>
                        </a:rPr>
                        <a:t>(</a:t>
                      </a:r>
                      <a:r>
                        <a:rPr lang="ko-KR" altLang="en-US" sz="800" b="0" dirty="0" err="1">
                          <a:latin typeface="+mn-ea"/>
                        </a:rPr>
                        <a:t>즐겨찾기</a:t>
                      </a:r>
                      <a:r>
                        <a:rPr lang="ko-KR" altLang="en-US" sz="800" b="0" dirty="0">
                          <a:latin typeface="+mn-ea"/>
                        </a:rPr>
                        <a:t> 포함</a:t>
                      </a:r>
                      <a:r>
                        <a:rPr lang="en-US" altLang="ko-KR" sz="800" b="0" dirty="0">
                          <a:latin typeface="+mn-ea"/>
                        </a:rPr>
                        <a:t>)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클릭 시  즐겨 찾기 설정 상단 노출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생성된 위치 공유 페이지를 확인할 수 있는 링크를 게재할 </a:t>
                      </a:r>
                      <a:r>
                        <a:rPr lang="en-US" altLang="ko-KR" sz="800" b="0" dirty="0">
                          <a:latin typeface="+mn-ea"/>
                        </a:rPr>
                        <a:t>SNS </a:t>
                      </a:r>
                      <a:r>
                        <a:rPr lang="ko-KR" altLang="en-US" sz="800" b="0" dirty="0">
                          <a:latin typeface="+mn-ea"/>
                        </a:rPr>
                        <a:t>선택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  <a:r>
                        <a:rPr lang="ko-KR" altLang="en-US" sz="800" b="0" dirty="0">
                          <a:latin typeface="+mn-ea"/>
                        </a:rPr>
                        <a:t>프로필 설정에서 </a:t>
                      </a:r>
                      <a:r>
                        <a:rPr lang="en-US" altLang="ko-KR" sz="800" b="0" dirty="0">
                          <a:latin typeface="+mn-ea"/>
                        </a:rPr>
                        <a:t>SNS </a:t>
                      </a:r>
                      <a:r>
                        <a:rPr lang="ko-KR" altLang="en-US" sz="800" b="0" dirty="0">
                          <a:latin typeface="+mn-ea"/>
                        </a:rPr>
                        <a:t>연동할 계정 미리 설정 가능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</a:t>
                      </a:r>
                      <a:r>
                        <a:rPr lang="ko-KR" altLang="en-US" sz="800" b="0" dirty="0">
                          <a:latin typeface="+mn-ea"/>
                        </a:rPr>
                        <a:t>클릭 시 </a:t>
                      </a:r>
                      <a:r>
                        <a:rPr lang="en-US" altLang="ko-KR" sz="800" b="0" dirty="0">
                          <a:latin typeface="+mn-ea"/>
                        </a:rPr>
                        <a:t>SNS Instant Log-in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#6. </a:t>
                      </a:r>
                      <a:r>
                        <a:rPr lang="ko-KR" altLang="en-US" sz="800" b="0" dirty="0">
                          <a:latin typeface="+mn-ea"/>
                        </a:rPr>
                        <a:t>생성된 위치 공유 페이지 확인 링크를 공유할 </a:t>
                      </a:r>
                      <a:r>
                        <a:rPr lang="ko-KR" altLang="en-US" sz="800" b="0" dirty="0" err="1">
                          <a:latin typeface="+mn-ea"/>
                        </a:rPr>
                        <a:t>앱을</a:t>
                      </a:r>
                      <a:r>
                        <a:rPr lang="ko-KR" altLang="en-US" sz="800" b="0" dirty="0">
                          <a:latin typeface="+mn-ea"/>
                        </a:rPr>
                        <a:t> 선택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#7. </a:t>
                      </a:r>
                      <a:r>
                        <a:rPr lang="ko-KR" altLang="en-US" sz="800" b="0" dirty="0" err="1">
                          <a:latin typeface="+mn-ea"/>
                        </a:rPr>
                        <a:t>폰의</a:t>
                      </a:r>
                      <a:r>
                        <a:rPr lang="ko-KR" altLang="en-US" sz="800" b="0" dirty="0">
                          <a:latin typeface="+mn-ea"/>
                        </a:rPr>
                        <a:t> 주소록에서 수신 대상 선택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9" name="직사각형 88"/>
          <p:cNvSpPr/>
          <p:nvPr/>
        </p:nvSpPr>
        <p:spPr>
          <a:xfrm>
            <a:off x="6415962" y="298681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415962" y="545604"/>
            <a:ext cx="126989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위치 공유 </a:t>
            </a:r>
            <a:r>
              <a:rPr lang="en-US" altLang="ko-KR" sz="867" dirty="0">
                <a:solidFill>
                  <a:prstClr val="black"/>
                </a:solidFill>
              </a:rPr>
              <a:t>– </a:t>
            </a:r>
            <a:r>
              <a:rPr lang="ko-KR" altLang="en-US" sz="867" dirty="0">
                <a:solidFill>
                  <a:prstClr val="black"/>
                </a:solidFill>
              </a:rPr>
              <a:t>생성 </a:t>
            </a:r>
            <a:r>
              <a:rPr lang="en-US" altLang="ko-KR" sz="867" dirty="0">
                <a:solidFill>
                  <a:prstClr val="black"/>
                </a:solidFill>
              </a:rPr>
              <a:t>- To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71525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1" name="타원 90"/>
          <p:cNvSpPr/>
          <p:nvPr/>
        </p:nvSpPr>
        <p:spPr>
          <a:xfrm>
            <a:off x="5104751" y="154843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104751" y="188744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5104751" y="276367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865739" y="218517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6861507" y="306780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104751" y="363990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094203" y="6098445"/>
            <a:ext cx="24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"/>
              </a:lnSpc>
            </a:pPr>
            <a:r>
              <a:rPr lang="en-US" altLang="ko-KR" sz="2167" dirty="0">
                <a:latin typeface="+mn-ea"/>
              </a:rPr>
              <a:t>.</a:t>
            </a:r>
          </a:p>
          <a:p>
            <a:pPr>
              <a:lnSpc>
                <a:spcPct val="20000"/>
              </a:lnSpc>
            </a:pPr>
            <a:r>
              <a:rPr lang="en-US" altLang="ko-KR" sz="2167" dirty="0">
                <a:latin typeface="+mn-ea"/>
              </a:rPr>
              <a:t>.</a:t>
            </a:r>
          </a:p>
          <a:p>
            <a:pPr>
              <a:lnSpc>
                <a:spcPct val="20000"/>
              </a:lnSpc>
            </a:pPr>
            <a:r>
              <a:rPr lang="en-US" altLang="ko-KR" sz="2167" dirty="0">
                <a:latin typeface="+mn-ea"/>
              </a:rPr>
              <a:t>.</a:t>
            </a:r>
            <a:endParaRPr lang="ko-KR" altLang="en-US" sz="2167" dirty="0">
              <a:latin typeface="+mn-ea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094203" y="4699544"/>
            <a:ext cx="2477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"/>
              </a:lnSpc>
            </a:pPr>
            <a:r>
              <a:rPr lang="en-US" altLang="ko-KR" sz="2167" dirty="0">
                <a:latin typeface="+mn-ea"/>
              </a:rPr>
              <a:t>.</a:t>
            </a:r>
          </a:p>
          <a:p>
            <a:pPr>
              <a:lnSpc>
                <a:spcPct val="20000"/>
              </a:lnSpc>
            </a:pPr>
            <a:r>
              <a:rPr lang="en-US" altLang="ko-KR" sz="2167" dirty="0">
                <a:latin typeface="+mn-ea"/>
              </a:rPr>
              <a:t>.</a:t>
            </a:r>
          </a:p>
          <a:p>
            <a:pPr>
              <a:lnSpc>
                <a:spcPct val="20000"/>
              </a:lnSpc>
            </a:pPr>
            <a:r>
              <a:rPr lang="en-US" altLang="ko-KR" sz="2167" dirty="0">
                <a:latin typeface="+mn-ea"/>
              </a:rPr>
              <a:t>.</a:t>
            </a:r>
            <a:endParaRPr lang="ko-KR" altLang="en-US" sz="2167" dirty="0">
              <a:latin typeface="+mn-ea"/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9795" y="5058438"/>
            <a:ext cx="1974375" cy="85548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0" name="직사각형 119"/>
          <p:cNvSpPr/>
          <p:nvPr/>
        </p:nvSpPr>
        <p:spPr>
          <a:xfrm>
            <a:off x="5240114" y="5084300"/>
            <a:ext cx="603645" cy="26193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ko-KR" altLang="en-US" sz="867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주소록</a:t>
            </a:r>
            <a:endParaRPr lang="en-US" altLang="ko-KR" sz="867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5104751" y="498043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7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596" y="1077491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23" name="직사각형 122"/>
          <p:cNvSpPr/>
          <p:nvPr/>
        </p:nvSpPr>
        <p:spPr>
          <a:xfrm>
            <a:off x="471782" y="1239768"/>
            <a:ext cx="603645" cy="196793"/>
          </a:xfrm>
          <a:prstGeom prst="rect">
            <a:avLst/>
          </a:prstGeom>
          <a:solidFill>
            <a:srgbClr val="273A5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9000" rtlCol="0" anchor="ctr"/>
          <a:lstStyle/>
          <a:p>
            <a:r>
              <a:rPr lang="ko-KR" altLang="en-US" sz="65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제목</a:t>
            </a:r>
            <a:endParaRPr lang="en-US" altLang="ko-KR" sz="65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383286" y="1770656"/>
            <a:ext cx="1950503" cy="393111"/>
          </a:xfrm>
          <a:prstGeom prst="rect">
            <a:avLst/>
          </a:prstGeom>
          <a:solidFill>
            <a:srgbClr val="F3F3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8000" rtlCol="0" anchor="ctr"/>
          <a:lstStyle/>
          <a:p>
            <a:r>
              <a:rPr lang="ko-KR" altLang="en-US" sz="758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커피 한 잔 해</a:t>
            </a:r>
            <a:endParaRPr lang="en-US" altLang="ko-KR" sz="758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83286" y="2542712"/>
            <a:ext cx="1240706" cy="292040"/>
          </a:xfrm>
          <a:prstGeom prst="rect">
            <a:avLst/>
          </a:prstGeom>
          <a:solidFill>
            <a:srgbClr val="F3F3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8000" rtlCol="0" anchor="ctr"/>
          <a:lstStyle/>
          <a:p>
            <a:r>
              <a:rPr lang="ko-KR" altLang="en-US" sz="758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저녁 약속 장소</a:t>
            </a:r>
            <a:endParaRPr lang="en-US" altLang="ko-KR" sz="758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83286" y="2943099"/>
            <a:ext cx="1240706" cy="292040"/>
          </a:xfrm>
          <a:prstGeom prst="rect">
            <a:avLst/>
          </a:prstGeom>
          <a:solidFill>
            <a:srgbClr val="F3F3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8000" rtlCol="0" anchor="ctr"/>
          <a:lstStyle/>
          <a:p>
            <a:r>
              <a:rPr lang="ko-KR" altLang="en-US" sz="758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늦지 말고 와</a:t>
            </a:r>
            <a:endParaRPr lang="en-US" altLang="ko-KR" sz="758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241529" y="154262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243963" y="187489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83286" y="2165867"/>
            <a:ext cx="1240706" cy="292040"/>
          </a:xfrm>
          <a:prstGeom prst="rect">
            <a:avLst/>
          </a:prstGeom>
          <a:solidFill>
            <a:srgbClr val="F3F3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8000" rtlCol="0" anchor="ctr"/>
          <a:lstStyle/>
          <a:p>
            <a:r>
              <a:rPr lang="ko-KR" altLang="en-US" sz="758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여기로 와</a:t>
            </a:r>
            <a:endParaRPr lang="en-US" altLang="ko-KR" sz="758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1981336" y="1911440"/>
            <a:ext cx="318362" cy="2013208"/>
          </a:xfrm>
          <a:prstGeom prst="rect">
            <a:avLst/>
          </a:prstGeom>
          <a:solidFill>
            <a:srgbClr val="F3F3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9000" rtlCol="0" anchor="ctr"/>
          <a:lstStyle/>
          <a:p>
            <a:endParaRPr lang="en-US" altLang="ko-KR" sz="650" dirty="0">
              <a:solidFill>
                <a:srgbClr val="F3F3F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126198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70867" y="291311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70866" y="538234"/>
            <a:ext cx="1386918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위치</a:t>
            </a:r>
            <a:r>
              <a:rPr lang="en-US" altLang="ko-KR" sz="867" dirty="0">
                <a:solidFill>
                  <a:prstClr val="black"/>
                </a:solidFill>
              </a:rPr>
              <a:t> </a:t>
            </a:r>
            <a:r>
              <a:rPr lang="ko-KR" altLang="en-US" sz="867" dirty="0">
                <a:solidFill>
                  <a:prstClr val="black"/>
                </a:solidFill>
              </a:rPr>
              <a:t>공유 </a:t>
            </a:r>
            <a:r>
              <a:rPr lang="en-US" altLang="ko-KR" sz="867" dirty="0">
                <a:solidFill>
                  <a:prstClr val="black"/>
                </a:solidFill>
              </a:rPr>
              <a:t>– </a:t>
            </a:r>
            <a:r>
              <a:rPr lang="ko-KR" altLang="en-US" sz="867" dirty="0">
                <a:solidFill>
                  <a:prstClr val="black"/>
                </a:solidFill>
              </a:rPr>
              <a:t>생성 </a:t>
            </a:r>
            <a:r>
              <a:rPr lang="en-US" altLang="ko-KR" sz="867" dirty="0">
                <a:solidFill>
                  <a:prstClr val="black"/>
                </a:solidFill>
              </a:rPr>
              <a:t>- Time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graphicFrame>
        <p:nvGraphicFramePr>
          <p:cNvPr id="159" name="표 20"/>
          <p:cNvGraphicFramePr>
            <a:graphicFrameLocks noGrp="1"/>
          </p:cNvGraphicFramePr>
          <p:nvPr/>
        </p:nvGraphicFramePr>
        <p:xfrm>
          <a:off x="2637631" y="1002093"/>
          <a:ext cx="2289300" cy="1409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#2</a:t>
                      </a:r>
                      <a:r>
                        <a:rPr lang="ko-KR" altLang="en-US" sz="800" b="0" dirty="0">
                          <a:latin typeface="+mn-ea"/>
                        </a:rPr>
                        <a:t>에서 설정한 타이머가 종료 되는 시간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시간 설정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하얀 원 테두리의 시간 숫자 클릭 영역 클릭 시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시간 설정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>
                          <a:latin typeface="+mn-ea"/>
                        </a:rPr>
                        <a:t>위치 공유 분 설정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파란 원 테두리의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10</a:t>
                      </a:r>
                      <a:r>
                        <a:rPr lang="ko-KR" altLang="en-US" sz="800" b="0" baseline="0">
                          <a:latin typeface="+mn-ea"/>
                        </a:rPr>
                        <a:t>에서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50 </a:t>
                      </a:r>
                      <a:r>
                        <a:rPr lang="ko-KR" altLang="en-US" sz="800" b="0" baseline="0">
                          <a:latin typeface="+mn-ea"/>
                        </a:rPr>
                        <a:t>숫자 클릭 시 분 설정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#2, #3</a:t>
                      </a:r>
                      <a:r>
                        <a:rPr lang="ko-KR" altLang="en-US" sz="800" b="0">
                          <a:latin typeface="+mn-ea"/>
                        </a:rPr>
                        <a:t>에서 </a:t>
                      </a:r>
                      <a:r>
                        <a:rPr lang="ko-KR" altLang="en-US" sz="800" b="0" dirty="0">
                          <a:latin typeface="+mn-ea"/>
                        </a:rPr>
                        <a:t>설정한 타이머 시간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2" name="표 20"/>
          <p:cNvGraphicFramePr>
            <a:graphicFrameLocks noGrp="1"/>
          </p:cNvGraphicFramePr>
          <p:nvPr/>
        </p:nvGraphicFramePr>
        <p:xfrm>
          <a:off x="7485435" y="1002093"/>
          <a:ext cx="2289300" cy="965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 err="1">
                          <a:latin typeface="+mn-ea"/>
                        </a:rPr>
                        <a:t>검색창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장소 명칭 입력 후 검색 시 유사 명칭 리스트 출력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선택 시 해당 값 가지고 페이지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최근 사용한 장소 명칭 리스트 </a:t>
                      </a:r>
                      <a:r>
                        <a:rPr lang="en-US" altLang="ko-KR" sz="800" b="0" dirty="0">
                          <a:latin typeface="+mn-ea"/>
                        </a:rPr>
                        <a:t>(</a:t>
                      </a:r>
                      <a:r>
                        <a:rPr lang="ko-KR" altLang="en-US" sz="800" b="0" dirty="0">
                          <a:latin typeface="+mn-ea"/>
                        </a:rPr>
                        <a:t>최대 </a:t>
                      </a:r>
                      <a:r>
                        <a:rPr lang="en-US" altLang="ko-KR" sz="800" b="0" dirty="0">
                          <a:latin typeface="+mn-ea"/>
                        </a:rPr>
                        <a:t>7</a:t>
                      </a:r>
                      <a:r>
                        <a:rPr lang="ko-KR" altLang="en-US" sz="800" b="0" dirty="0">
                          <a:latin typeface="+mn-ea"/>
                        </a:rPr>
                        <a:t>개</a:t>
                      </a:r>
                      <a:r>
                        <a:rPr lang="en-US" altLang="ko-KR" sz="800" b="0" dirty="0">
                          <a:latin typeface="+mn-ea"/>
                        </a:rPr>
                        <a:t>)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클릭 시  즐겨 찾기 설정 상단 노출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2" name="직사각형 81"/>
          <p:cNvSpPr/>
          <p:nvPr/>
        </p:nvSpPr>
        <p:spPr>
          <a:xfrm>
            <a:off x="6415962" y="291311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415962" y="538234"/>
            <a:ext cx="1677062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위치공유</a:t>
            </a:r>
            <a:r>
              <a:rPr lang="en-US" altLang="ko-KR" sz="867" dirty="0">
                <a:solidFill>
                  <a:prstClr val="black"/>
                </a:solidFill>
              </a:rPr>
              <a:t> – </a:t>
            </a:r>
            <a:r>
              <a:rPr lang="ko-KR" altLang="en-US" sz="867" dirty="0">
                <a:solidFill>
                  <a:prstClr val="black"/>
                </a:solidFill>
              </a:rPr>
              <a:t>생성</a:t>
            </a:r>
            <a:r>
              <a:rPr lang="en-US" altLang="ko-KR" sz="867" dirty="0">
                <a:solidFill>
                  <a:prstClr val="black"/>
                </a:solidFill>
              </a:rPr>
              <a:t> - Destination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182" y="106347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7" name="타원 66"/>
          <p:cNvSpPr/>
          <p:nvPr/>
        </p:nvSpPr>
        <p:spPr>
          <a:xfrm>
            <a:off x="243424" y="174332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31344" y="305694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5792" y="1071525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6" name="직사각형 95"/>
          <p:cNvSpPr/>
          <p:nvPr/>
        </p:nvSpPr>
        <p:spPr>
          <a:xfrm>
            <a:off x="5342978" y="1233801"/>
            <a:ext cx="603645" cy="196793"/>
          </a:xfrm>
          <a:prstGeom prst="rect">
            <a:avLst/>
          </a:prstGeom>
          <a:solidFill>
            <a:srgbClr val="273A5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9000" rtlCol="0" anchor="ctr"/>
          <a:lstStyle/>
          <a:p>
            <a:r>
              <a:rPr lang="ko-KR" altLang="en-US" sz="65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장소</a:t>
            </a:r>
            <a:endParaRPr lang="en-US" altLang="ko-KR" sz="65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606523" y="1859936"/>
            <a:ext cx="603645" cy="19679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9000" rtlCol="0" anchor="ctr"/>
          <a:lstStyle/>
          <a:p>
            <a:endParaRPr lang="en-US" altLang="ko-KR" sz="704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254482" y="2177677"/>
            <a:ext cx="1240706" cy="292040"/>
          </a:xfrm>
          <a:prstGeom prst="rect">
            <a:avLst/>
          </a:prstGeom>
          <a:solidFill>
            <a:srgbClr val="F3F3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9000" rtlCol="0" anchor="ctr"/>
          <a:lstStyle/>
          <a:p>
            <a:r>
              <a:rPr lang="ko-KR" altLang="en-US" sz="758" b="1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대륭</a:t>
            </a:r>
            <a:r>
              <a:rPr lang="ko-KR" altLang="en-US" sz="758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 포스트 타워 </a:t>
            </a:r>
            <a:r>
              <a:rPr lang="en-US" altLang="ko-KR" sz="758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1</a:t>
            </a:r>
            <a:r>
              <a:rPr lang="ko-KR" altLang="en-US" sz="758" b="1">
                <a:solidFill>
                  <a:schemeClr val="bg1">
                    <a:lumMod val="65000"/>
                  </a:schemeClr>
                </a:solidFill>
                <a:latin typeface="+mn-ea"/>
              </a:rPr>
              <a:t>차</a:t>
            </a:r>
            <a:endParaRPr lang="en-US" altLang="ko-KR" sz="758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5254482" y="2536745"/>
            <a:ext cx="1240706" cy="292040"/>
          </a:xfrm>
          <a:prstGeom prst="rect">
            <a:avLst/>
          </a:prstGeom>
          <a:solidFill>
            <a:srgbClr val="F3F3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9000" rtlCol="0" anchor="ctr"/>
          <a:lstStyle/>
          <a:p>
            <a:r>
              <a:rPr lang="ko-KR" altLang="en-US" sz="758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미로미술학원</a:t>
            </a:r>
            <a:endParaRPr lang="en-US" altLang="ko-KR" sz="758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254482" y="2937132"/>
            <a:ext cx="1240706" cy="292040"/>
          </a:xfrm>
          <a:prstGeom prst="rect">
            <a:avLst/>
          </a:prstGeom>
          <a:solidFill>
            <a:srgbClr val="F3F3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9000" rtlCol="0" anchor="ctr"/>
          <a:lstStyle/>
          <a:p>
            <a:r>
              <a:rPr lang="ko-KR" altLang="en-US" sz="758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압구정동 </a:t>
            </a:r>
            <a:r>
              <a:rPr lang="ko-KR" altLang="en-US" sz="758" b="1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단스시</a:t>
            </a:r>
            <a:endParaRPr lang="en-US" altLang="ko-KR" sz="758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5112726" y="153666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5115160" y="186892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6830344" y="220249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72689" y="3644936"/>
            <a:ext cx="344966" cy="258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83" b="1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10</a:t>
            </a:r>
            <a:endParaRPr lang="ko-KR" altLang="en-US" sz="1083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6543" y="3346272"/>
            <a:ext cx="630622" cy="572511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2035493" y="377830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905" y="3283794"/>
            <a:ext cx="630622" cy="572511"/>
          </a:xfrm>
          <a:prstGeom prst="rect">
            <a:avLst/>
          </a:prstGeom>
        </p:spPr>
      </p:pic>
      <p:sp>
        <p:nvSpPr>
          <p:cNvPr id="30" name="타원 29"/>
          <p:cNvSpPr/>
          <p:nvPr/>
        </p:nvSpPr>
        <p:spPr>
          <a:xfrm>
            <a:off x="915363" y="332106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54139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570867" y="323688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570866" y="570611"/>
            <a:ext cx="96532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위치</a:t>
            </a:r>
            <a:r>
              <a:rPr lang="en-US" altLang="ko-KR" sz="867" dirty="0">
                <a:solidFill>
                  <a:prstClr val="black"/>
                </a:solidFill>
              </a:rPr>
              <a:t> </a:t>
            </a:r>
            <a:r>
              <a:rPr lang="ko-KR" altLang="en-US" sz="867" dirty="0">
                <a:solidFill>
                  <a:prstClr val="black"/>
                </a:solidFill>
              </a:rPr>
              <a:t>요청 </a:t>
            </a:r>
            <a:r>
              <a:rPr lang="en-US" altLang="ko-KR" sz="867" dirty="0">
                <a:solidFill>
                  <a:prstClr val="black"/>
                </a:solidFill>
              </a:rPr>
              <a:t>– To 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graphicFrame>
        <p:nvGraphicFramePr>
          <p:cNvPr id="102" name="표 20"/>
          <p:cNvGraphicFramePr>
            <a:graphicFrameLocks noGrp="1"/>
          </p:cNvGraphicFramePr>
          <p:nvPr/>
        </p:nvGraphicFramePr>
        <p:xfrm>
          <a:off x="7485435" y="1049195"/>
          <a:ext cx="2289300" cy="643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위치 요청 사항 출력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위치 요청</a:t>
                      </a:r>
                      <a:r>
                        <a:rPr lang="en-US" altLang="ko-KR" sz="800" b="0" dirty="0">
                          <a:latin typeface="+mn-ea"/>
                        </a:rPr>
                        <a:t>- To</a:t>
                      </a:r>
                      <a:r>
                        <a:rPr lang="ko-KR" altLang="en-US" sz="800" b="0">
                          <a:latin typeface="+mn-ea"/>
                        </a:rPr>
                        <a:t>에서 선택한 </a:t>
                      </a:r>
                      <a:r>
                        <a:rPr lang="ko-KR" altLang="en-US" sz="800" b="0" dirty="0">
                          <a:latin typeface="+mn-ea"/>
                        </a:rPr>
                        <a:t>사람의 이름 연락처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클릭 시 위치 요청 발송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9" name="표 20"/>
          <p:cNvGraphicFramePr>
            <a:graphicFrameLocks noGrp="1"/>
          </p:cNvGraphicFramePr>
          <p:nvPr/>
        </p:nvGraphicFramePr>
        <p:xfrm>
          <a:off x="2654775" y="1012053"/>
          <a:ext cx="2256950" cy="1565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5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 dirty="0">
                          <a:latin typeface="+mn-ea"/>
                        </a:rPr>
                        <a:t>단일 선택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검색할 사람 이름</a:t>
                      </a:r>
                      <a:r>
                        <a:rPr lang="en-US" altLang="ko-KR" sz="800" b="0" dirty="0">
                          <a:latin typeface="+mn-ea"/>
                        </a:rPr>
                        <a:t>,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번호 입력 후 클릭 시 해당 전화번호 혹은 사람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리스트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최근 사용한 공유대상 </a:t>
                      </a:r>
                      <a:r>
                        <a:rPr lang="ko-KR" altLang="en-US" sz="800" b="0" dirty="0" err="1">
                          <a:latin typeface="+mn-ea"/>
                        </a:rPr>
                        <a:t>리스팅</a:t>
                      </a:r>
                      <a:r>
                        <a:rPr lang="ko-KR" altLang="en-US" sz="800" b="0" dirty="0">
                          <a:latin typeface="+mn-ea"/>
                        </a:rPr>
                        <a:t> 최대 </a:t>
                      </a:r>
                      <a:r>
                        <a:rPr lang="en-US" altLang="ko-KR" sz="800" b="0" dirty="0">
                          <a:latin typeface="+mn-ea"/>
                        </a:rPr>
                        <a:t>7</a:t>
                      </a:r>
                      <a:r>
                        <a:rPr lang="ko-KR" altLang="en-US" sz="800" b="0" dirty="0">
                          <a:latin typeface="+mn-ea"/>
                        </a:rPr>
                        <a:t>개 지원</a:t>
                      </a:r>
                      <a:r>
                        <a:rPr lang="en-US" altLang="ko-KR" sz="800" b="0" dirty="0">
                          <a:latin typeface="+mn-ea"/>
                        </a:rPr>
                        <a:t>(</a:t>
                      </a:r>
                      <a:r>
                        <a:rPr lang="ko-KR" altLang="en-US" sz="800" b="0" dirty="0" err="1">
                          <a:latin typeface="+mn-ea"/>
                        </a:rPr>
                        <a:t>즐겨찾기</a:t>
                      </a:r>
                      <a:r>
                        <a:rPr lang="ko-KR" altLang="en-US" sz="800" b="0" dirty="0">
                          <a:latin typeface="+mn-ea"/>
                        </a:rPr>
                        <a:t> 포함</a:t>
                      </a:r>
                      <a:r>
                        <a:rPr lang="en-US" altLang="ko-KR" sz="800" b="0" dirty="0">
                          <a:latin typeface="+mn-ea"/>
                        </a:rPr>
                        <a:t>)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>
                          <a:latin typeface="+mn-ea"/>
                        </a:rPr>
                        <a:t>최근 통화 기록 중 즐겨찾기한 내역 상단 노출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>
                          <a:latin typeface="+mn-ea"/>
                        </a:rPr>
                        <a:t>최근 통화 기록 리스팅 최대 </a:t>
                      </a:r>
                      <a:r>
                        <a:rPr lang="en-US" altLang="ko-KR" sz="800" b="0" dirty="0">
                          <a:latin typeface="+mn-ea"/>
                        </a:rPr>
                        <a:t>7</a:t>
                      </a:r>
                      <a:r>
                        <a:rPr lang="ko-KR" altLang="en-US" sz="800" b="0">
                          <a:latin typeface="+mn-ea"/>
                        </a:rPr>
                        <a:t>개 지원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</a:t>
                      </a:r>
                      <a:r>
                        <a:rPr lang="ko-KR" altLang="en-US" sz="800" b="0">
                          <a:latin typeface="+mn-ea"/>
                        </a:rPr>
                        <a:t>폰의 주소록 가져오기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" name="직사각형 64"/>
          <p:cNvSpPr/>
          <p:nvPr/>
        </p:nvSpPr>
        <p:spPr>
          <a:xfrm>
            <a:off x="6415962" y="323688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415962" y="570611"/>
            <a:ext cx="118974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위치</a:t>
            </a:r>
            <a:r>
              <a:rPr lang="en-US" altLang="ko-KR" sz="867" dirty="0">
                <a:solidFill>
                  <a:prstClr val="black"/>
                </a:solidFill>
              </a:rPr>
              <a:t> </a:t>
            </a:r>
            <a:r>
              <a:rPr lang="ko-KR" altLang="en-US" sz="867" dirty="0">
                <a:solidFill>
                  <a:prstClr val="black"/>
                </a:solidFill>
              </a:rPr>
              <a:t>요청 </a:t>
            </a:r>
            <a:r>
              <a:rPr lang="en-US" altLang="ko-KR" sz="867" dirty="0">
                <a:solidFill>
                  <a:prstClr val="black"/>
                </a:solidFill>
              </a:rPr>
              <a:t>- Confirm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38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71525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9" name="타원 48"/>
          <p:cNvSpPr/>
          <p:nvPr/>
        </p:nvSpPr>
        <p:spPr>
          <a:xfrm>
            <a:off x="211716" y="153387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11716" y="187084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211716" y="299408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924033" y="222663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11716" y="411732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116882" y="230482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757254" y="437268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542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표 20"/>
          <p:cNvGraphicFramePr>
            <a:graphicFrameLocks noGrp="1"/>
          </p:cNvGraphicFramePr>
          <p:nvPr/>
        </p:nvGraphicFramePr>
        <p:xfrm>
          <a:off x="2654775" y="1004273"/>
          <a:ext cx="2256950" cy="1775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5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활성화된 개인 위치 공유와 그룹 공유를 선택할 수 있는 </a:t>
                      </a:r>
                      <a:r>
                        <a:rPr lang="en-US" altLang="ko-KR" sz="800" b="0" dirty="0">
                          <a:latin typeface="+mn-ea"/>
                        </a:rPr>
                        <a:t>Select Down </a:t>
                      </a:r>
                      <a:r>
                        <a:rPr lang="ko-KR" altLang="en-US" sz="800" b="0" dirty="0">
                          <a:latin typeface="+mn-ea"/>
                        </a:rPr>
                        <a:t>메뉴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선택에 따라 해당 구성원 카드 및 </a:t>
                      </a:r>
                      <a:r>
                        <a:rPr lang="ko-KR" altLang="en-US" sz="800" b="0" dirty="0" err="1">
                          <a:latin typeface="+mn-ea"/>
                        </a:rPr>
                        <a:t>맵</a:t>
                      </a:r>
                      <a:r>
                        <a:rPr lang="ko-KR" altLang="en-US" sz="800" b="0" dirty="0">
                          <a:latin typeface="+mn-ea"/>
                        </a:rPr>
                        <a:t>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42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활성화된 공유 카드 선택 시 지도에서 해당 카드 위치 표시 선택된 상태에서 한 번 더 선택 시 상세정보 카드 </a:t>
                      </a:r>
                      <a:r>
                        <a:rPr lang="ko-KR" altLang="en-US" sz="800" b="0">
                          <a:latin typeface="+mn-ea"/>
                        </a:rPr>
                        <a:t>팝업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SOS </a:t>
                      </a:r>
                      <a:r>
                        <a:rPr lang="ko-KR" altLang="en-US" sz="800" b="0">
                          <a:latin typeface="+mn-ea"/>
                        </a:rPr>
                        <a:t>사용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중일 시 카드에 상태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파악 가능한 색상 표시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>
                          <a:latin typeface="+mn-ea"/>
                        </a:rPr>
                        <a:t>동작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On – </a:t>
                      </a:r>
                      <a:r>
                        <a:rPr lang="ko-KR" altLang="en-US" sz="800" b="0" baseline="0">
                          <a:latin typeface="+mn-ea"/>
                        </a:rPr>
                        <a:t>노랑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/ SOS </a:t>
                      </a:r>
                      <a:r>
                        <a:rPr lang="ko-KR" altLang="en-US" sz="800" b="0" baseline="0">
                          <a:latin typeface="+mn-ea"/>
                        </a:rPr>
                        <a:t>동작 구동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– </a:t>
                      </a:r>
                      <a:r>
                        <a:rPr lang="ko-KR" altLang="en-US" sz="800" b="0" baseline="0">
                          <a:latin typeface="+mn-ea"/>
                        </a:rPr>
                        <a:t>빨강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en-US" altLang="ko-KR" sz="800" b="0" baseline="0" dirty="0">
                          <a:latin typeface="+mn-ea"/>
                        </a:rPr>
                        <a:t>(</a:t>
                      </a:r>
                      <a:r>
                        <a:rPr lang="ko-KR" altLang="en-US" sz="800" b="0" baseline="0">
                          <a:latin typeface="+mn-ea"/>
                        </a:rPr>
                        <a:t>하단 이미지 참조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)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지도 </a:t>
                      </a:r>
                      <a:r>
                        <a:rPr lang="en-US" altLang="ko-KR" sz="800" b="0" dirty="0">
                          <a:latin typeface="+mn-ea"/>
                        </a:rPr>
                        <a:t>Drag </a:t>
                      </a:r>
                      <a:r>
                        <a:rPr lang="ko-KR" altLang="en-US" sz="800" b="0" dirty="0">
                          <a:latin typeface="+mn-ea"/>
                        </a:rPr>
                        <a:t>가능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  <a:r>
                        <a:rPr lang="ko-KR" altLang="en-US" sz="800" b="0" dirty="0" err="1">
                          <a:latin typeface="+mn-ea"/>
                        </a:rPr>
                        <a:t>핑거</a:t>
                      </a:r>
                      <a:r>
                        <a:rPr lang="ko-KR" altLang="en-US" sz="800" b="0" dirty="0">
                          <a:latin typeface="+mn-ea"/>
                        </a:rPr>
                        <a:t> 줌 인</a:t>
                      </a:r>
                      <a:r>
                        <a:rPr lang="en-US" altLang="ko-KR" sz="800" b="0" dirty="0">
                          <a:latin typeface="+mn-ea"/>
                        </a:rPr>
                        <a:t>/ </a:t>
                      </a:r>
                      <a:r>
                        <a:rPr lang="ko-KR" altLang="en-US" sz="800" b="0" dirty="0">
                          <a:latin typeface="+mn-ea"/>
                        </a:rPr>
                        <a:t>줌 아웃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지도 전체 창 </a:t>
                      </a:r>
                      <a:r>
                        <a:rPr lang="en-US" altLang="ko-KR" sz="800" b="0" dirty="0">
                          <a:latin typeface="+mn-ea"/>
                        </a:rPr>
                        <a:t>/ </a:t>
                      </a:r>
                      <a:r>
                        <a:rPr lang="ko-KR" altLang="en-US" sz="800" b="0" dirty="0">
                          <a:latin typeface="+mn-ea"/>
                        </a:rPr>
                        <a:t>카드</a:t>
                      </a:r>
                      <a:r>
                        <a:rPr lang="en-US" altLang="ko-KR" sz="800" b="0" dirty="0">
                          <a:latin typeface="+mn-ea"/>
                        </a:rPr>
                        <a:t>, </a:t>
                      </a:r>
                      <a:r>
                        <a:rPr lang="ko-KR" altLang="en-US" sz="800" b="0" dirty="0">
                          <a:latin typeface="+mn-ea"/>
                        </a:rPr>
                        <a:t>지도 창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전환 버튼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9" name="직사각형 78"/>
          <p:cNvSpPr/>
          <p:nvPr/>
        </p:nvSpPr>
        <p:spPr>
          <a:xfrm>
            <a:off x="6415962" y="325435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6415962" y="572358"/>
            <a:ext cx="793807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Map -</a:t>
            </a:r>
            <a:r>
              <a:rPr lang="ko-KR" altLang="en-US" sz="867" dirty="0">
                <a:solidFill>
                  <a:prstClr val="black"/>
                </a:solidFill>
              </a:rPr>
              <a:t> 메뉴 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570867" y="325435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570866" y="572358"/>
            <a:ext cx="1027845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Map – </a:t>
            </a:r>
            <a:r>
              <a:rPr lang="ko-KR" altLang="en-US" sz="867">
                <a:solidFill>
                  <a:prstClr val="black"/>
                </a:solidFill>
              </a:rPr>
              <a:t>모든 사람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graphicFrame>
        <p:nvGraphicFramePr>
          <p:cNvPr id="95" name="표 20"/>
          <p:cNvGraphicFramePr>
            <a:graphicFrameLocks noGrp="1"/>
          </p:cNvGraphicFramePr>
          <p:nvPr/>
        </p:nvGraphicFramePr>
        <p:xfrm>
          <a:off x="7485435" y="1020457"/>
          <a:ext cx="2289300" cy="1087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 dirty="0">
                          <a:latin typeface="+mn-ea"/>
                        </a:rPr>
                        <a:t>그룹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조회 화면에서 메뉴 선택 시 노출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클릭 시 그룹 조회 화면에서 해당 그룹에 자신의 위치를 공유할 수 있음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위치 공유 화면으로 이동</a:t>
                      </a:r>
                      <a:r>
                        <a:rPr lang="en-US" altLang="ko-KR" sz="800" b="0" dirty="0">
                          <a:latin typeface="+mn-ea"/>
                        </a:rPr>
                        <a:t>.(To</a:t>
                      </a:r>
                      <a:r>
                        <a:rPr lang="ko-KR" altLang="en-US" sz="800" b="0" dirty="0">
                          <a:latin typeface="+mn-ea"/>
                        </a:rPr>
                        <a:t>에 </a:t>
                      </a:r>
                      <a:r>
                        <a:rPr lang="ko-KR" altLang="en-US" sz="800" b="0" dirty="0" err="1">
                          <a:latin typeface="+mn-ea"/>
                        </a:rPr>
                        <a:t>그룹명</a:t>
                      </a:r>
                      <a:r>
                        <a:rPr lang="ko-KR" altLang="en-US" sz="800" b="0" dirty="0">
                          <a:latin typeface="+mn-ea"/>
                        </a:rPr>
                        <a:t> 설정</a:t>
                      </a:r>
                      <a:r>
                        <a:rPr lang="en-US" altLang="ko-KR" sz="800" b="0" dirty="0">
                          <a:latin typeface="+mn-ea"/>
                        </a:rPr>
                        <a:t>.)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클릭 시 그룹에서 나가기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위치 공유 시 위치 공유 종료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그룹 제외 화면으로 이동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5226447" y="1052513"/>
            <a:ext cx="2050952" cy="3510096"/>
            <a:chOff x="7330849" y="2356240"/>
            <a:chExt cx="3858328" cy="6858000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0849" y="2356240"/>
              <a:ext cx="3857625" cy="685800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1552" y="4127890"/>
              <a:ext cx="3857625" cy="4503427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7481370" y="4167553"/>
              <a:ext cx="1683955" cy="250689"/>
            </a:xfrm>
            <a:prstGeom prst="rect">
              <a:avLst/>
            </a:prstGeom>
            <a:solidFill>
              <a:srgbClr val="2F4F8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ko-KR" altLang="en-US" sz="65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이 그룹과 공유하기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481370" y="4605617"/>
              <a:ext cx="1683955" cy="250689"/>
            </a:xfrm>
            <a:prstGeom prst="rect">
              <a:avLst/>
            </a:prstGeom>
            <a:solidFill>
              <a:srgbClr val="2F4F8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ko-KR" altLang="en-US" sz="650" b="1" dirty="0">
                  <a:solidFill>
                    <a:schemeClr val="bg1">
                      <a:lumMod val="85000"/>
                    </a:schemeClr>
                  </a:solidFill>
                  <a:latin typeface="+mj-lt"/>
                </a:rPr>
                <a:t>그룹에서 나가기</a:t>
              </a:r>
            </a:p>
          </p:txBody>
        </p:sp>
      </p:grpSp>
      <p:sp>
        <p:nvSpPr>
          <p:cNvPr id="68" name="타원 67"/>
          <p:cNvSpPr/>
          <p:nvPr/>
        </p:nvSpPr>
        <p:spPr>
          <a:xfrm>
            <a:off x="5091661" y="196638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5091661" y="218617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6009823" y="1856265"/>
            <a:ext cx="149652" cy="1496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50" b="1" dirty="0">
                <a:solidFill>
                  <a:prstClr val="white"/>
                </a:solidFill>
              </a:rPr>
              <a:t>##</a:t>
            </a:r>
            <a:endParaRPr lang="ko-KR" altLang="en-US" sz="650" b="1" dirty="0">
              <a:solidFill>
                <a:prstClr val="white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5192812" y="1929406"/>
            <a:ext cx="1629076" cy="48587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67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67" y="1071525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5" name="타원 74"/>
          <p:cNvSpPr/>
          <p:nvPr/>
        </p:nvSpPr>
        <p:spPr>
          <a:xfrm>
            <a:off x="1406817" y="1249407"/>
            <a:ext cx="156000" cy="16206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256020" y="152268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1112874" y="223995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12020" y="240738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7039" y="2891261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661381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0"/>
          <p:cNvGraphicFramePr>
            <a:graphicFrameLocks noGrp="1"/>
          </p:cNvGraphicFramePr>
          <p:nvPr/>
        </p:nvGraphicFramePr>
        <p:xfrm>
          <a:off x="7485435" y="1037024"/>
          <a:ext cx="2289300" cy="3086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 dirty="0">
                          <a:latin typeface="+mn-ea"/>
                        </a:rPr>
                        <a:t>타 사용자 공유 상세 카드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타이틀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사용자가 설정한 타이틀 출력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사용자가 타이틀 </a:t>
                      </a:r>
                      <a:r>
                        <a:rPr lang="ko-KR" altLang="en-US" sz="800" b="0" dirty="0" err="1">
                          <a:latin typeface="+mn-ea"/>
                        </a:rPr>
                        <a:t>미설정</a:t>
                      </a:r>
                      <a:r>
                        <a:rPr lang="ko-KR" altLang="en-US" sz="800" b="0" dirty="0">
                          <a:latin typeface="+mn-ea"/>
                        </a:rPr>
                        <a:t> 시 기본 타이틀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창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닫기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공유자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프로필 사진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</a:t>
                      </a:r>
                      <a:r>
                        <a:rPr lang="ko-KR" altLang="en-US" sz="800" b="0" dirty="0">
                          <a:latin typeface="+mn-ea"/>
                        </a:rPr>
                        <a:t>잔여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공유 시간 타이머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#6. GPS</a:t>
                      </a:r>
                      <a:r>
                        <a:rPr lang="ko-KR" altLang="en-US" sz="800" b="0" dirty="0">
                          <a:latin typeface="+mn-ea"/>
                        </a:rPr>
                        <a:t>로 산출된 이동 속도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</a:rPr>
                        <a:t>#7.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사용자가 설정한 목적지 출력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</a:rPr>
                        <a:t>#8.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#7 </a:t>
                      </a:r>
                      <a:r>
                        <a:rPr lang="ko-KR" altLang="en-US" sz="800" b="0" baseline="0">
                          <a:latin typeface="+mn-ea"/>
                        </a:rPr>
                        <a:t>선택된 목적지 있을 시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#6</a:t>
                      </a:r>
                      <a:r>
                        <a:rPr lang="ko-KR" altLang="en-US" sz="800" b="0" baseline="0">
                          <a:latin typeface="+mn-ea"/>
                        </a:rPr>
                        <a:t>의 이동 속도로 예상되는 도착 시간 출력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</a:rPr>
                        <a:t>#9. </a:t>
                      </a:r>
                      <a:r>
                        <a:rPr lang="ko-KR" altLang="en-US" sz="800" b="0">
                          <a:latin typeface="+mn-ea"/>
                        </a:rPr>
                        <a:t>위치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공유자에게 가는 경로정보 화면 이</a:t>
                      </a:r>
                      <a:r>
                        <a:rPr lang="ko-KR" altLang="en-US" sz="800" b="0" dirty="0">
                          <a:latin typeface="+mn-ea"/>
                        </a:rPr>
                        <a:t>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#10. </a:t>
                      </a:r>
                      <a:r>
                        <a:rPr lang="ko-KR" altLang="en-US" sz="800" b="0" dirty="0">
                          <a:latin typeface="+mn-ea"/>
                        </a:rPr>
                        <a:t>목적지로 가는 경로정보화면 이동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#11.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대상자가 목적지를 설정했을 경우에만 노출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#12.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공유자의 정보를 종료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27" name="표 20"/>
          <p:cNvGraphicFramePr>
            <a:graphicFrameLocks noGrp="1"/>
          </p:cNvGraphicFramePr>
          <p:nvPr/>
        </p:nvGraphicFramePr>
        <p:xfrm>
          <a:off x="2654775" y="997706"/>
          <a:ext cx="2263829" cy="30086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6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4823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 dirty="0">
                          <a:latin typeface="+mn-ea"/>
                        </a:rPr>
                        <a:t>본인 위치 공유 상세 카드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타이틀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사용자가 설정한 타이틀 출력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사용자가 타이틀 </a:t>
                      </a:r>
                      <a:r>
                        <a:rPr lang="ko-KR" altLang="en-US" sz="800" b="0" dirty="0" err="1">
                          <a:latin typeface="+mn-ea"/>
                        </a:rPr>
                        <a:t>미설정</a:t>
                      </a:r>
                      <a:r>
                        <a:rPr lang="ko-KR" altLang="en-US" sz="800" b="0" dirty="0">
                          <a:latin typeface="+mn-ea"/>
                        </a:rPr>
                        <a:t> 시 기본 타이틀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본인 위치 공유 내용 편집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위치 공유 생성 화면 이동 수정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가능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창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닫기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공유자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</a:t>
                      </a:r>
                      <a:r>
                        <a:rPr lang="ko-KR" altLang="en-US" sz="800" b="0" dirty="0">
                          <a:latin typeface="+mn-ea"/>
                        </a:rPr>
                        <a:t>프로필 사진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#6. </a:t>
                      </a:r>
                      <a:r>
                        <a:rPr lang="ko-KR" altLang="en-US" sz="800" b="0" dirty="0">
                          <a:latin typeface="+mn-ea"/>
                        </a:rPr>
                        <a:t>잔여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공유 시간 타이머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#7. GPS</a:t>
                      </a:r>
                      <a:r>
                        <a:rPr lang="ko-KR" altLang="en-US" sz="800" b="0" dirty="0">
                          <a:latin typeface="+mn-ea"/>
                        </a:rPr>
                        <a:t>로 산출된 이동 속도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#8.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사용자가 설정한 목적지 출력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</a:rPr>
                        <a:t>#9.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#8 </a:t>
                      </a:r>
                      <a:r>
                        <a:rPr lang="ko-KR" altLang="en-US" sz="800" b="0" baseline="0">
                          <a:latin typeface="+mn-ea"/>
                        </a:rPr>
                        <a:t>선택된 목적지 있을 시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#7</a:t>
                      </a:r>
                      <a:r>
                        <a:rPr lang="ko-KR" altLang="en-US" sz="800" b="0" baseline="0">
                          <a:latin typeface="+mn-ea"/>
                        </a:rPr>
                        <a:t>의 이동 속도로 예상되는 도착 시간 출력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#10. </a:t>
                      </a:r>
                      <a:r>
                        <a:rPr lang="ko-KR" altLang="en-US" sz="800" b="0" dirty="0">
                          <a:latin typeface="+mn-ea"/>
                        </a:rPr>
                        <a:t>목적지로 </a:t>
                      </a:r>
                      <a:r>
                        <a:rPr lang="ko-KR" altLang="en-US" sz="800" b="0">
                          <a:latin typeface="+mn-ea"/>
                        </a:rPr>
                        <a:t>가는 경로정보화면 이동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#11. </a:t>
                      </a:r>
                      <a:r>
                        <a:rPr lang="ko-KR" altLang="en-US" sz="800" b="0" dirty="0">
                          <a:latin typeface="+mn-ea"/>
                        </a:rPr>
                        <a:t>본인의 목적지를 설정했을 경우에만 노출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9" name="직사각형 88"/>
          <p:cNvSpPr/>
          <p:nvPr/>
        </p:nvSpPr>
        <p:spPr>
          <a:xfrm>
            <a:off x="6415962" y="283684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415962" y="530607"/>
            <a:ext cx="1850186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Map –</a:t>
            </a:r>
            <a:r>
              <a:rPr lang="ko-KR" altLang="en-US" sz="867" dirty="0">
                <a:solidFill>
                  <a:prstClr val="black"/>
                </a:solidFill>
              </a:rPr>
              <a:t> 타 공유자 </a:t>
            </a:r>
            <a:r>
              <a:rPr lang="en-US" altLang="ko-KR" sz="867" dirty="0">
                <a:solidFill>
                  <a:prstClr val="black"/>
                </a:solidFill>
              </a:rPr>
              <a:t>Card (</a:t>
            </a:r>
            <a:r>
              <a:rPr lang="ko-KR" altLang="en-US" sz="867" dirty="0">
                <a:solidFill>
                  <a:prstClr val="black"/>
                </a:solidFill>
              </a:rPr>
              <a:t>그룹제외</a:t>
            </a:r>
            <a:r>
              <a:rPr lang="en-US" altLang="ko-KR" sz="867" dirty="0">
                <a:solidFill>
                  <a:prstClr val="black"/>
                </a:solidFill>
              </a:rPr>
              <a:t>)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570867" y="283684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570867" y="530607"/>
            <a:ext cx="1960793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Map –</a:t>
            </a:r>
            <a:r>
              <a:rPr lang="ko-KR" altLang="en-US" sz="867" dirty="0">
                <a:solidFill>
                  <a:prstClr val="black"/>
                </a:solidFill>
              </a:rPr>
              <a:t> 사용자 본인</a:t>
            </a:r>
            <a:r>
              <a:rPr lang="en-US" altLang="ko-KR" sz="867" dirty="0">
                <a:solidFill>
                  <a:prstClr val="black"/>
                </a:solidFill>
              </a:rPr>
              <a:t> Card (</a:t>
            </a:r>
            <a:r>
              <a:rPr lang="ko-KR" altLang="en-US" sz="867" dirty="0">
                <a:solidFill>
                  <a:prstClr val="black"/>
                </a:solidFill>
              </a:rPr>
              <a:t>그룹제외</a:t>
            </a:r>
            <a:r>
              <a:rPr lang="en-US" altLang="ko-KR" sz="867" dirty="0">
                <a:solidFill>
                  <a:prstClr val="black"/>
                </a:solidFill>
              </a:rPr>
              <a:t>)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54" y="1071525"/>
            <a:ext cx="1974375" cy="3510000"/>
          </a:xfrm>
          <a:prstGeom prst="rect">
            <a:avLst/>
          </a:prstGeom>
        </p:spPr>
      </p:pic>
      <p:sp>
        <p:nvSpPr>
          <p:cNvPr id="84" name="타원 83"/>
          <p:cNvSpPr/>
          <p:nvPr/>
        </p:nvSpPr>
        <p:spPr>
          <a:xfrm>
            <a:off x="372753" y="168905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635662" y="161105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372753" y="203759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887083" y="161105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465414" y="203759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72753" y="253461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7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72753" y="237066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372753" y="269857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8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372753" y="286253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9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814874" y="314086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58" dirty="0">
                <a:solidFill>
                  <a:prstClr val="white"/>
                </a:solidFill>
              </a:rPr>
              <a:t>10</a:t>
            </a:r>
            <a:endParaRPr lang="ko-KR" altLang="en-US" sz="758" dirty="0">
              <a:solidFill>
                <a:prstClr val="white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40799" y="2715822"/>
            <a:ext cx="1968028" cy="581045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975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281639" y="322310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58" dirty="0">
                <a:solidFill>
                  <a:prstClr val="white"/>
                </a:solidFill>
              </a:rPr>
              <a:t>11</a:t>
            </a:r>
            <a:endParaRPr lang="ko-KR" altLang="en-US" sz="758" dirty="0">
              <a:solidFill>
                <a:prstClr val="white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52513"/>
            <a:ext cx="1974375" cy="3510000"/>
          </a:xfrm>
          <a:prstGeom prst="rect">
            <a:avLst/>
          </a:prstGeom>
        </p:spPr>
      </p:pic>
      <p:sp>
        <p:nvSpPr>
          <p:cNvPr id="103" name="타원 102"/>
          <p:cNvSpPr/>
          <p:nvPr/>
        </p:nvSpPr>
        <p:spPr>
          <a:xfrm>
            <a:off x="5273686" y="167528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1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6725193" y="170108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2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6337962" y="201663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4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5273686" y="202429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3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5273686" y="235930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5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5273686" y="267321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7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5273686" y="251743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6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273686" y="284831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8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680312" y="348840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9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5680312" y="372590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75" dirty="0">
                <a:solidFill>
                  <a:prstClr val="white"/>
                </a:solidFill>
              </a:rPr>
              <a:t>10</a:t>
            </a:r>
            <a:endParaRPr lang="ko-KR" altLang="en-US" sz="975" dirty="0">
              <a:solidFill>
                <a:prstClr val="white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5680312" y="394529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75" dirty="0">
                <a:solidFill>
                  <a:prstClr val="white"/>
                </a:solidFill>
              </a:rPr>
              <a:t>12</a:t>
            </a:r>
            <a:endParaRPr lang="ko-KR" altLang="en-US" sz="975" dirty="0">
              <a:solidFill>
                <a:prstClr val="white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5226448" y="3447126"/>
            <a:ext cx="1974374" cy="461543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975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5152175" y="379192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75" dirty="0">
                <a:solidFill>
                  <a:prstClr val="white"/>
                </a:solidFill>
              </a:rPr>
              <a:t>11</a:t>
            </a:r>
            <a:endParaRPr lang="ko-KR" altLang="en-US" sz="97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08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746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0"/>
          <p:cNvGraphicFramePr>
            <a:graphicFrameLocks noGrp="1"/>
          </p:cNvGraphicFramePr>
          <p:nvPr/>
        </p:nvGraphicFramePr>
        <p:xfrm>
          <a:off x="7485435" y="1017826"/>
          <a:ext cx="2289300" cy="288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 dirty="0">
                          <a:latin typeface="+mn-ea"/>
                        </a:rPr>
                        <a:t>타 사용자 공유 상세 카드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타이틀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사용자가 설정한 타이틀 출력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사용자가 타이틀 </a:t>
                      </a:r>
                      <a:r>
                        <a:rPr lang="ko-KR" altLang="en-US" sz="800" b="0" dirty="0" err="1">
                          <a:latin typeface="+mn-ea"/>
                        </a:rPr>
                        <a:t>미설정</a:t>
                      </a:r>
                      <a:r>
                        <a:rPr lang="ko-KR" altLang="en-US" sz="800" b="0" dirty="0">
                          <a:latin typeface="+mn-ea"/>
                        </a:rPr>
                        <a:t> 시 기본 타이틀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창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닫기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 err="1">
                          <a:latin typeface="+mn-ea"/>
                        </a:rPr>
                        <a:t>그룹명</a:t>
                      </a:r>
                      <a:r>
                        <a:rPr lang="ko-KR" altLang="en-US" sz="800" b="0" dirty="0">
                          <a:latin typeface="+mn-ea"/>
                        </a:rPr>
                        <a:t> 및 위치 공유자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프로필 사진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</a:t>
                      </a:r>
                      <a:r>
                        <a:rPr lang="ko-KR" altLang="en-US" sz="800" b="0" dirty="0">
                          <a:latin typeface="+mn-ea"/>
                        </a:rPr>
                        <a:t>잔여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공유 시간 타이머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#6. GPS</a:t>
                      </a:r>
                      <a:r>
                        <a:rPr lang="ko-KR" altLang="en-US" sz="800" b="0" dirty="0">
                          <a:latin typeface="+mn-ea"/>
                        </a:rPr>
                        <a:t>로 산출된 이동 속도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#7.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#9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선택된 목적지 있을 시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#6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의 이동 속도로 예상되는 도착 시간 출력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#8. </a:t>
                      </a:r>
                      <a:r>
                        <a:rPr lang="ko-KR" altLang="en-US" sz="800" b="0" dirty="0">
                          <a:latin typeface="+mn-ea"/>
                        </a:rPr>
                        <a:t>위치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공유자에게 가는 경로정보 화면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#9. </a:t>
                      </a:r>
                      <a:r>
                        <a:rPr lang="ko-KR" altLang="en-US" sz="800" b="0" dirty="0">
                          <a:latin typeface="+mn-ea"/>
                        </a:rPr>
                        <a:t>사용자가 설정한 목적지 출력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#10. </a:t>
                      </a:r>
                      <a:r>
                        <a:rPr lang="ko-KR" altLang="en-US" sz="800" b="0" dirty="0">
                          <a:latin typeface="+mn-ea"/>
                        </a:rPr>
                        <a:t>목적지로 가는 경로정보화면 이동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#11.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대상자가 목적지를 설정했을 경우에만 노출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7" name="표 20"/>
          <p:cNvGraphicFramePr>
            <a:graphicFrameLocks noGrp="1"/>
          </p:cNvGraphicFramePr>
          <p:nvPr/>
        </p:nvGraphicFramePr>
        <p:xfrm>
          <a:off x="2654775" y="998776"/>
          <a:ext cx="2256950" cy="2886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56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 dirty="0">
                          <a:latin typeface="+mn-ea"/>
                        </a:rPr>
                        <a:t>본인 위치 공유 상세 카드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타이틀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사용자가 설정한 타이틀 출력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사용자가 타이틀 </a:t>
                      </a:r>
                      <a:r>
                        <a:rPr lang="ko-KR" altLang="en-US" sz="800" b="0" dirty="0" err="1">
                          <a:latin typeface="+mn-ea"/>
                        </a:rPr>
                        <a:t>미설정</a:t>
                      </a:r>
                      <a:r>
                        <a:rPr lang="ko-KR" altLang="en-US" sz="800" b="0" dirty="0">
                          <a:latin typeface="+mn-ea"/>
                        </a:rPr>
                        <a:t> 시 기본 타이틀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본인 위치 공유 내용 편집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위치 공유 생성 화면 이동 수정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가능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창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닫기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 err="1">
                          <a:latin typeface="+mn-ea"/>
                        </a:rPr>
                        <a:t>그룹명</a:t>
                      </a:r>
                      <a:r>
                        <a:rPr lang="ko-KR" altLang="en-US" sz="800" b="0" dirty="0">
                          <a:latin typeface="+mn-ea"/>
                        </a:rPr>
                        <a:t> 및 위치 공유자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</a:t>
                      </a:r>
                      <a:r>
                        <a:rPr lang="ko-KR" altLang="en-US" sz="800" b="0" dirty="0">
                          <a:latin typeface="+mn-ea"/>
                        </a:rPr>
                        <a:t>프로필 사진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#6. </a:t>
                      </a:r>
                      <a:r>
                        <a:rPr lang="ko-KR" altLang="en-US" sz="800" b="0" dirty="0">
                          <a:latin typeface="+mn-ea"/>
                        </a:rPr>
                        <a:t>잔여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공유 시간 타이머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#7. GPS</a:t>
                      </a:r>
                      <a:r>
                        <a:rPr lang="ko-KR" altLang="en-US" sz="800" b="0" dirty="0">
                          <a:latin typeface="+mn-ea"/>
                        </a:rPr>
                        <a:t>로 산출된 이동 속도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</a:rPr>
                        <a:t>#8.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사용자가 설정한 목적지 출력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#9.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#8 </a:t>
                      </a:r>
                      <a:r>
                        <a:rPr lang="ko-KR" altLang="en-US" sz="800" b="0" baseline="0">
                          <a:latin typeface="+mn-ea"/>
                        </a:rPr>
                        <a:t>선택된 목적지 있을 시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#7</a:t>
                      </a:r>
                      <a:r>
                        <a:rPr lang="ko-KR" altLang="en-US" sz="800" b="0" baseline="0">
                          <a:latin typeface="+mn-ea"/>
                        </a:rPr>
                        <a:t>의 이동 속도로 예상되는 도착 시간 출력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#10. </a:t>
                      </a:r>
                      <a:r>
                        <a:rPr lang="ko-KR" altLang="en-US" sz="800" b="0" dirty="0">
                          <a:latin typeface="+mn-ea"/>
                        </a:rPr>
                        <a:t>목적지로 </a:t>
                      </a:r>
                      <a:r>
                        <a:rPr lang="ko-KR" altLang="en-US" sz="800" b="0">
                          <a:latin typeface="+mn-ea"/>
                        </a:rPr>
                        <a:t>가는 경로정보화면 바로가기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#11. </a:t>
                      </a:r>
                      <a:r>
                        <a:rPr lang="ko-KR" altLang="en-US" sz="800" b="0" dirty="0">
                          <a:latin typeface="+mn-ea"/>
                        </a:rPr>
                        <a:t>본인의 목적지를 설정했을 경우에만 노출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5" name="직사각형 84"/>
          <p:cNvSpPr/>
          <p:nvPr/>
        </p:nvSpPr>
        <p:spPr>
          <a:xfrm>
            <a:off x="6415962" y="302902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6415961" y="549825"/>
            <a:ext cx="1628972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Map –</a:t>
            </a:r>
            <a:r>
              <a:rPr lang="ko-KR" altLang="en-US" sz="867" dirty="0">
                <a:solidFill>
                  <a:prstClr val="black"/>
                </a:solidFill>
              </a:rPr>
              <a:t> 타 공유자 </a:t>
            </a:r>
            <a:r>
              <a:rPr lang="en-US" altLang="ko-KR" sz="867" dirty="0">
                <a:solidFill>
                  <a:prstClr val="black"/>
                </a:solidFill>
              </a:rPr>
              <a:t>Card (</a:t>
            </a:r>
            <a:r>
              <a:rPr lang="ko-KR" altLang="en-US" sz="867" dirty="0">
                <a:solidFill>
                  <a:prstClr val="black"/>
                </a:solidFill>
              </a:rPr>
              <a:t>그룹</a:t>
            </a:r>
            <a:r>
              <a:rPr lang="en-US" altLang="ko-KR" sz="867" dirty="0">
                <a:solidFill>
                  <a:prstClr val="black"/>
                </a:solidFill>
              </a:rPr>
              <a:t>)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570867" y="302902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570866" y="549825"/>
            <a:ext cx="17395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Map –</a:t>
            </a:r>
            <a:r>
              <a:rPr lang="ko-KR" altLang="en-US" sz="867" dirty="0">
                <a:solidFill>
                  <a:prstClr val="black"/>
                </a:solidFill>
              </a:rPr>
              <a:t> 사용자 본인</a:t>
            </a:r>
            <a:r>
              <a:rPr lang="en-US" altLang="ko-KR" sz="867" dirty="0">
                <a:solidFill>
                  <a:prstClr val="black"/>
                </a:solidFill>
              </a:rPr>
              <a:t> Card (</a:t>
            </a:r>
            <a:r>
              <a:rPr lang="ko-KR" altLang="en-US" sz="867" dirty="0">
                <a:solidFill>
                  <a:prstClr val="black"/>
                </a:solidFill>
              </a:rPr>
              <a:t>그룹</a:t>
            </a:r>
            <a:r>
              <a:rPr lang="en-US" altLang="ko-KR" sz="867" dirty="0">
                <a:solidFill>
                  <a:prstClr val="black"/>
                </a:solidFill>
              </a:rPr>
              <a:t>)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52513"/>
            <a:ext cx="1974375" cy="3510000"/>
          </a:xfrm>
          <a:prstGeom prst="rect">
            <a:avLst/>
          </a:prstGeom>
        </p:spPr>
      </p:pic>
      <p:sp>
        <p:nvSpPr>
          <p:cNvPr id="104" name="타원 103"/>
          <p:cNvSpPr/>
          <p:nvPr/>
        </p:nvSpPr>
        <p:spPr>
          <a:xfrm>
            <a:off x="5273686" y="167115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1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6725193" y="169695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2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6337962" y="201251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4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5273686" y="235518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5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5273686" y="266908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7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5273686" y="251331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6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5273686" y="284419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8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5680312" y="348427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9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5680312" y="372178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75" dirty="0">
                <a:solidFill>
                  <a:prstClr val="white"/>
                </a:solidFill>
              </a:rPr>
              <a:t>10</a:t>
            </a:r>
            <a:endParaRPr lang="ko-KR" altLang="en-US" sz="975" dirty="0">
              <a:solidFill>
                <a:prstClr val="white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5226448" y="3443003"/>
            <a:ext cx="1974374" cy="461543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975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5152175" y="378780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975" dirty="0">
                <a:solidFill>
                  <a:prstClr val="white"/>
                </a:solidFill>
              </a:rPr>
              <a:t>11</a:t>
            </a:r>
            <a:endParaRPr lang="ko-KR" altLang="en-US" sz="975" dirty="0">
              <a:solidFill>
                <a:prstClr val="white"/>
              </a:solidFill>
            </a:endParaRP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254" y="1052513"/>
            <a:ext cx="1974375" cy="3510000"/>
          </a:xfrm>
          <a:prstGeom prst="rect">
            <a:avLst/>
          </a:prstGeom>
        </p:spPr>
      </p:pic>
      <p:sp>
        <p:nvSpPr>
          <p:cNvPr id="119" name="타원 118"/>
          <p:cNvSpPr/>
          <p:nvPr/>
        </p:nvSpPr>
        <p:spPr>
          <a:xfrm>
            <a:off x="372753" y="167004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1635662" y="159204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1887083" y="159204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1465414" y="201858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372753" y="251560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7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372753" y="235164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26" name="타원 125"/>
          <p:cNvSpPr/>
          <p:nvPr/>
        </p:nvSpPr>
        <p:spPr>
          <a:xfrm>
            <a:off x="372753" y="267956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8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27" name="타원 126"/>
          <p:cNvSpPr/>
          <p:nvPr/>
        </p:nvSpPr>
        <p:spPr>
          <a:xfrm>
            <a:off x="372753" y="284352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9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28" name="타원 127"/>
          <p:cNvSpPr/>
          <p:nvPr/>
        </p:nvSpPr>
        <p:spPr>
          <a:xfrm>
            <a:off x="814874" y="312185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58" dirty="0">
                <a:solidFill>
                  <a:prstClr val="white"/>
                </a:solidFill>
              </a:rPr>
              <a:t>10</a:t>
            </a:r>
            <a:endParaRPr lang="ko-KR" altLang="en-US" sz="758" dirty="0">
              <a:solidFill>
                <a:prstClr val="white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40799" y="2696810"/>
            <a:ext cx="1968028" cy="581045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975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81639" y="320409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58" dirty="0">
                <a:solidFill>
                  <a:prstClr val="white"/>
                </a:solidFill>
              </a:rPr>
              <a:t>11</a:t>
            </a:r>
            <a:endParaRPr lang="ko-KR" altLang="en-US" sz="758" dirty="0">
              <a:solidFill>
                <a:prstClr val="white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502180" y="1948252"/>
            <a:ext cx="895131" cy="332799"/>
          </a:xfrm>
          <a:prstGeom prst="rect">
            <a:avLst/>
          </a:prstGeom>
          <a:solidFill>
            <a:srgbClr val="F3F3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975" dirty="0" err="1">
                <a:solidFill>
                  <a:srgbClr val="313131"/>
                </a:solidFill>
                <a:latin typeface="+mn-ea"/>
              </a:rPr>
              <a:t>불금</a:t>
            </a:r>
            <a:r>
              <a:rPr lang="ko-KR" altLang="en-US" sz="975" dirty="0">
                <a:solidFill>
                  <a:srgbClr val="313131"/>
                </a:solidFill>
                <a:latin typeface="+mn-ea"/>
              </a:rPr>
              <a:t> 파티</a:t>
            </a:r>
            <a:endParaRPr lang="en-US" altLang="ko-KR" sz="975" dirty="0">
              <a:solidFill>
                <a:srgbClr val="313131"/>
              </a:solidFill>
              <a:latin typeface="+mn-ea"/>
            </a:endParaRPr>
          </a:p>
          <a:p>
            <a:r>
              <a:rPr lang="ko-KR" altLang="en-US" sz="975" dirty="0" err="1">
                <a:solidFill>
                  <a:srgbClr val="313131"/>
                </a:solidFill>
                <a:latin typeface="+mn-ea"/>
              </a:rPr>
              <a:t>대웅박</a:t>
            </a:r>
            <a:endParaRPr lang="ko-KR" altLang="en-US" sz="975" dirty="0">
              <a:solidFill>
                <a:srgbClr val="313131"/>
              </a:solidFill>
              <a:latin typeface="+mn-ea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372753" y="201858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5417822" y="1944129"/>
            <a:ext cx="895131" cy="332799"/>
          </a:xfrm>
          <a:prstGeom prst="rect">
            <a:avLst/>
          </a:prstGeom>
          <a:solidFill>
            <a:srgbClr val="F3F3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975" dirty="0" err="1">
                <a:solidFill>
                  <a:srgbClr val="313131"/>
                </a:solidFill>
                <a:latin typeface="+mn-ea"/>
              </a:rPr>
              <a:t>불금</a:t>
            </a:r>
            <a:r>
              <a:rPr lang="ko-KR" altLang="en-US" sz="975" dirty="0">
                <a:solidFill>
                  <a:srgbClr val="313131"/>
                </a:solidFill>
                <a:latin typeface="+mn-ea"/>
              </a:rPr>
              <a:t> 파티</a:t>
            </a:r>
            <a:endParaRPr lang="en-US" altLang="ko-KR" sz="975" dirty="0">
              <a:solidFill>
                <a:srgbClr val="313131"/>
              </a:solidFill>
              <a:latin typeface="+mn-ea"/>
            </a:endParaRPr>
          </a:p>
          <a:p>
            <a:r>
              <a:rPr lang="ko-KR" altLang="en-US" sz="975" dirty="0" err="1">
                <a:solidFill>
                  <a:srgbClr val="313131"/>
                </a:solidFill>
                <a:latin typeface="+mn-ea"/>
              </a:rPr>
              <a:t>대웅박</a:t>
            </a:r>
            <a:endParaRPr lang="ko-KR" altLang="en-US" sz="975" dirty="0">
              <a:solidFill>
                <a:srgbClr val="313131"/>
              </a:solidFill>
              <a:latin typeface="+mn-ea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5273686" y="202017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75" b="1" dirty="0">
                <a:solidFill>
                  <a:prstClr val="white"/>
                </a:solidFill>
              </a:rPr>
              <a:t>3</a:t>
            </a:r>
            <a:endParaRPr lang="ko-KR" altLang="en-US" sz="975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517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표 20"/>
          <p:cNvGraphicFramePr>
            <a:graphicFrameLocks noGrp="1"/>
          </p:cNvGraphicFramePr>
          <p:nvPr/>
        </p:nvGraphicFramePr>
        <p:xfrm>
          <a:off x="7485435" y="1014351"/>
          <a:ext cx="2289300" cy="1896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경로 타이틀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출력형식 </a:t>
                      </a:r>
                      <a:r>
                        <a:rPr lang="en-US" altLang="ko-KR" sz="800" b="0" dirty="0">
                          <a:latin typeface="+mn-ea"/>
                        </a:rPr>
                        <a:t>: </a:t>
                      </a:r>
                      <a:r>
                        <a:rPr lang="ko-KR" altLang="en-US" sz="800" b="0" dirty="0">
                          <a:latin typeface="+mn-ea"/>
                        </a:rPr>
                        <a:t>경로 </a:t>
                      </a:r>
                      <a:r>
                        <a:rPr lang="en-US" altLang="ko-KR" sz="800" b="0" dirty="0">
                          <a:latin typeface="+mn-ea"/>
                        </a:rPr>
                        <a:t>- </a:t>
                      </a:r>
                      <a:r>
                        <a:rPr lang="ko-KR" altLang="en-US" sz="800" b="0" dirty="0">
                          <a:latin typeface="+mn-ea"/>
                        </a:rPr>
                        <a:t>목적지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대상까지의 경로 검색 유형 선택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반경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700m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이내 있을 시는 도보 검색만 지원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지도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공유 대상과 목적지 사이의 위치 경로 지도 상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42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경로 설명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이동형태</a:t>
                      </a:r>
                      <a:r>
                        <a:rPr lang="en-US" altLang="ko-KR" sz="800" b="0" dirty="0">
                          <a:latin typeface="+mn-ea"/>
                        </a:rPr>
                        <a:t>, </a:t>
                      </a:r>
                      <a:r>
                        <a:rPr lang="ko-KR" altLang="en-US" sz="800" b="0" dirty="0">
                          <a:latin typeface="+mn-ea"/>
                        </a:rPr>
                        <a:t>거리</a:t>
                      </a:r>
                      <a:r>
                        <a:rPr lang="en-US" altLang="ko-KR" sz="800" b="0" dirty="0">
                          <a:latin typeface="+mn-ea"/>
                        </a:rPr>
                        <a:t>, </a:t>
                      </a:r>
                      <a:r>
                        <a:rPr lang="ko-KR" altLang="en-US" sz="800" b="0" dirty="0">
                          <a:latin typeface="+mn-ea"/>
                        </a:rPr>
                        <a:t>소요시간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클릭 시 상세 안내 페이지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대중교통 출발장소 </a:t>
                      </a:r>
                      <a:r>
                        <a:rPr lang="en-US" altLang="ko-KR" sz="800" b="0" dirty="0">
                          <a:latin typeface="+mn-ea"/>
                        </a:rPr>
                        <a:t>– (</a:t>
                      </a:r>
                      <a:r>
                        <a:rPr lang="ko-KR" altLang="en-US" sz="800" b="0" dirty="0" err="1">
                          <a:latin typeface="+mn-ea"/>
                        </a:rPr>
                        <a:t>환승</a:t>
                      </a:r>
                      <a:r>
                        <a:rPr lang="en-US" altLang="ko-KR" sz="800" b="0" dirty="0">
                          <a:latin typeface="+mn-ea"/>
                        </a:rPr>
                        <a:t>)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+mn-ea"/>
                        </a:rPr>
                        <a:t>도착장소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자동차 출발장소 </a:t>
                      </a:r>
                      <a:r>
                        <a:rPr lang="en-US" altLang="ko-KR" sz="800" b="0" dirty="0">
                          <a:latin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+mn-ea"/>
                        </a:rPr>
                        <a:t>경로 안내 </a:t>
                      </a:r>
                      <a:r>
                        <a:rPr lang="en-US" altLang="ko-KR" sz="800" b="0" dirty="0">
                          <a:latin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+mn-ea"/>
                        </a:rPr>
                        <a:t>도착장소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</a:rPr>
                        <a:t>도보 출발장소 </a:t>
                      </a:r>
                      <a:r>
                        <a:rPr lang="en-US" altLang="ko-KR" sz="800" b="0" dirty="0">
                          <a:latin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+mn-ea"/>
                        </a:rPr>
                        <a:t>경로 안내 </a:t>
                      </a:r>
                      <a:r>
                        <a:rPr lang="en-US" altLang="ko-KR" sz="800" b="0" dirty="0">
                          <a:latin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+mn-ea"/>
                        </a:rPr>
                        <a:t>도착장소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" name="표 20"/>
          <p:cNvGraphicFramePr>
            <a:graphicFrameLocks noGrp="1"/>
          </p:cNvGraphicFramePr>
          <p:nvPr/>
        </p:nvGraphicFramePr>
        <p:xfrm>
          <a:off x="2654776" y="1001755"/>
          <a:ext cx="2279174" cy="1896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79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경로 타이틀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출력형식 </a:t>
                      </a:r>
                      <a:r>
                        <a:rPr lang="en-US" altLang="ko-KR" sz="800" b="0" dirty="0">
                          <a:latin typeface="+mn-ea"/>
                        </a:rPr>
                        <a:t>: </a:t>
                      </a:r>
                      <a:r>
                        <a:rPr lang="ko-KR" altLang="en-US" sz="800" b="0" dirty="0">
                          <a:latin typeface="+mn-ea"/>
                        </a:rPr>
                        <a:t>경로 </a:t>
                      </a:r>
                      <a:r>
                        <a:rPr lang="en-US" altLang="ko-KR" sz="800" b="0" dirty="0">
                          <a:latin typeface="+mn-ea"/>
                        </a:rPr>
                        <a:t>- </a:t>
                      </a:r>
                      <a:r>
                        <a:rPr lang="ko-KR" altLang="en-US" sz="800" b="0" dirty="0">
                          <a:latin typeface="+mn-ea"/>
                        </a:rPr>
                        <a:t>공유 대상 이름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대상까지의 경로 검색 유형 선택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반경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700m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이내 있을 시는 도보 검색만 지원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지도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공유 대상과 조회자 사이의 위치 경로 지도 상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42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경로 설명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이동형태</a:t>
                      </a:r>
                      <a:r>
                        <a:rPr lang="en-US" altLang="ko-KR" sz="800" b="0" dirty="0">
                          <a:latin typeface="+mn-ea"/>
                        </a:rPr>
                        <a:t>, </a:t>
                      </a:r>
                      <a:r>
                        <a:rPr lang="ko-KR" altLang="en-US" sz="800" b="0" dirty="0">
                          <a:latin typeface="+mn-ea"/>
                        </a:rPr>
                        <a:t>거리</a:t>
                      </a:r>
                      <a:r>
                        <a:rPr lang="en-US" altLang="ko-KR" sz="800" b="0" dirty="0">
                          <a:latin typeface="+mn-ea"/>
                        </a:rPr>
                        <a:t>, </a:t>
                      </a:r>
                      <a:r>
                        <a:rPr lang="ko-KR" altLang="en-US" sz="800" b="0" dirty="0">
                          <a:latin typeface="+mn-ea"/>
                        </a:rPr>
                        <a:t>소요시간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클릭 시 상세 안내 페이지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대중교통 출발장소 </a:t>
                      </a:r>
                      <a:r>
                        <a:rPr lang="en-US" altLang="ko-KR" sz="800" b="0" dirty="0">
                          <a:latin typeface="+mn-ea"/>
                        </a:rPr>
                        <a:t>– (</a:t>
                      </a:r>
                      <a:r>
                        <a:rPr lang="ko-KR" altLang="en-US" sz="800" b="0" dirty="0" err="1">
                          <a:latin typeface="+mn-ea"/>
                        </a:rPr>
                        <a:t>환승</a:t>
                      </a:r>
                      <a:r>
                        <a:rPr lang="en-US" altLang="ko-KR" sz="800" b="0" dirty="0">
                          <a:latin typeface="+mn-ea"/>
                        </a:rPr>
                        <a:t>)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+mn-ea"/>
                        </a:rPr>
                        <a:t>도착장소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자동차 출발장소 </a:t>
                      </a:r>
                      <a:r>
                        <a:rPr lang="en-US" altLang="ko-KR" sz="800" b="0" dirty="0">
                          <a:latin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+mn-ea"/>
                        </a:rPr>
                        <a:t>경로 안내 </a:t>
                      </a:r>
                      <a:r>
                        <a:rPr lang="en-US" altLang="ko-KR" sz="800" b="0" dirty="0">
                          <a:latin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+mn-ea"/>
                        </a:rPr>
                        <a:t>도착장소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</a:rPr>
                        <a:t>도보 출발장소 </a:t>
                      </a:r>
                      <a:r>
                        <a:rPr lang="en-US" altLang="ko-KR" sz="800" b="0" dirty="0">
                          <a:latin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+mn-ea"/>
                        </a:rPr>
                        <a:t>경로 안내 </a:t>
                      </a:r>
                      <a:r>
                        <a:rPr lang="en-US" altLang="ko-KR" sz="800" b="0" dirty="0">
                          <a:latin typeface="+mn-ea"/>
                        </a:rPr>
                        <a:t>– </a:t>
                      </a:r>
                      <a:r>
                        <a:rPr lang="ko-KR" altLang="en-US" sz="800" b="0" dirty="0">
                          <a:latin typeface="+mn-ea"/>
                        </a:rPr>
                        <a:t>도착장소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5" name="직사각형 84"/>
          <p:cNvSpPr/>
          <p:nvPr/>
        </p:nvSpPr>
        <p:spPr>
          <a:xfrm>
            <a:off x="6415962" y="297707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6415961" y="544630"/>
            <a:ext cx="1508746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Map</a:t>
            </a:r>
            <a:r>
              <a:rPr lang="ko-KR" altLang="en-US" sz="867" dirty="0">
                <a:solidFill>
                  <a:prstClr val="black"/>
                </a:solidFill>
              </a:rPr>
              <a:t> </a:t>
            </a:r>
            <a:r>
              <a:rPr lang="en-US" altLang="ko-KR" sz="867" dirty="0">
                <a:solidFill>
                  <a:prstClr val="black"/>
                </a:solidFill>
              </a:rPr>
              <a:t>– </a:t>
            </a:r>
            <a:r>
              <a:rPr lang="ko-KR" altLang="en-US" sz="867" dirty="0">
                <a:solidFill>
                  <a:prstClr val="black"/>
                </a:solidFill>
              </a:rPr>
              <a:t>목적지로 경로 안내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570867" y="297707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570866" y="544630"/>
            <a:ext cx="1534394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Map  - </a:t>
            </a:r>
            <a:r>
              <a:rPr lang="ko-KR" altLang="en-US" sz="867" dirty="0">
                <a:solidFill>
                  <a:prstClr val="black"/>
                </a:solidFill>
              </a:rPr>
              <a:t>대상으로 경로 안내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38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9" name="타원 48"/>
          <p:cNvSpPr/>
          <p:nvPr/>
        </p:nvSpPr>
        <p:spPr>
          <a:xfrm>
            <a:off x="160886" y="122345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60886" y="156487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60886" y="218024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60886" y="434832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71525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6" name="타원 55"/>
          <p:cNvSpPr/>
          <p:nvPr/>
        </p:nvSpPr>
        <p:spPr>
          <a:xfrm>
            <a:off x="5070447" y="123228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070447" y="157370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070447" y="218908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070447" y="435715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731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0"/>
          <p:cNvSpPr>
            <a:spLocks noChangeArrowheads="1"/>
          </p:cNvSpPr>
          <p:nvPr/>
        </p:nvSpPr>
        <p:spPr bwMode="auto">
          <a:xfrm>
            <a:off x="62251" y="2009151"/>
            <a:ext cx="9751083" cy="45012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defTabSz="395540"/>
            <a:r>
              <a:rPr lang="en-US" altLang="ko-KR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‘LBS </a:t>
            </a:r>
            <a:r>
              <a:rPr lang="ko-KR" altLang="en-US" sz="2925" b="1" spc="-122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안심 서비스 통합</a:t>
            </a:r>
            <a:r>
              <a:rPr lang="en-US" altLang="ko-KR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’</a:t>
            </a:r>
            <a:r>
              <a:rPr lang="ko-KR" altLang="en-US" sz="2925" b="1" spc="-122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ko-KR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Premium</a:t>
            </a:r>
            <a:r>
              <a:rPr lang="ko-KR" altLang="en-US" sz="2925" b="1" spc="-122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 </a:t>
            </a:r>
            <a:r>
              <a:rPr lang="en-US" altLang="ko-KR" sz="2925" b="1" spc="-122" dirty="0">
                <a:solidFill>
                  <a:srgbClr val="F47725">
                    <a:alpha val="99000"/>
                  </a:srgbClr>
                </a:solidFill>
                <a:latin typeface="+mj-ea"/>
                <a:ea typeface="+mj-ea"/>
              </a:rPr>
              <a:t>Ver.</a:t>
            </a:r>
            <a:endParaRPr lang="ko-KR" altLang="en-US" sz="2925" b="1" spc="-122" dirty="0">
              <a:solidFill>
                <a:srgbClr val="F47725">
                  <a:alpha val="99000"/>
                </a:srgb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140642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0"/>
          <p:cNvGraphicFramePr>
            <a:graphicFrameLocks noGrp="1"/>
          </p:cNvGraphicFramePr>
          <p:nvPr/>
        </p:nvGraphicFramePr>
        <p:xfrm>
          <a:off x="7476281" y="1001348"/>
          <a:ext cx="2289300" cy="16531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프리미엄 </a:t>
                      </a:r>
                      <a:r>
                        <a:rPr lang="ko-KR" altLang="en-US" sz="800" b="0">
                          <a:latin typeface="+mn-ea"/>
                        </a:rPr>
                        <a:t>그룹 탭 </a:t>
                      </a:r>
                      <a:r>
                        <a:rPr lang="en-US" altLang="ko-KR" sz="800" b="0" dirty="0">
                          <a:latin typeface="+mn-ea"/>
                        </a:rPr>
                        <a:t>(</a:t>
                      </a:r>
                      <a:r>
                        <a:rPr lang="ko-KR" altLang="en-US" sz="800" b="0">
                          <a:latin typeface="+mn-ea"/>
                        </a:rPr>
                        <a:t>명칭 변경 가능</a:t>
                      </a:r>
                      <a:r>
                        <a:rPr lang="en-US" altLang="ko-KR" sz="800" b="0" dirty="0">
                          <a:latin typeface="+mn-ea"/>
                        </a:rPr>
                        <a:t>.)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56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활성화된 공유 카드 선택 시 지도에서 해당 카드 위치 표시 선택된 상태에서 한 번 더 선택 시 상세정보 카드 팝업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본인 카드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다른 사용자 카드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SOS </a:t>
                      </a:r>
                      <a:r>
                        <a:rPr lang="ko-KR" altLang="en-US" sz="800" b="0">
                          <a:latin typeface="+mn-ea"/>
                        </a:rPr>
                        <a:t>사용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중일 시 카드에 상태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파악 가능한 색상 표시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en-US" altLang="ko-KR" sz="800" b="0" baseline="0" dirty="0">
                          <a:latin typeface="+mn-ea"/>
                        </a:rPr>
                        <a:t>    </a:t>
                      </a:r>
                      <a:r>
                        <a:rPr lang="ko-KR" altLang="en-US" sz="800" b="0" baseline="0">
                          <a:latin typeface="+mn-ea"/>
                        </a:rPr>
                        <a:t>동작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On – </a:t>
                      </a:r>
                      <a:r>
                        <a:rPr lang="ko-KR" altLang="en-US" sz="800" b="0" baseline="0">
                          <a:latin typeface="+mn-ea"/>
                        </a:rPr>
                        <a:t>노랑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/ SOS </a:t>
                      </a:r>
                      <a:r>
                        <a:rPr lang="ko-KR" altLang="en-US" sz="800" b="0" baseline="0">
                          <a:latin typeface="+mn-ea"/>
                        </a:rPr>
                        <a:t>동작 구동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- </a:t>
                      </a:r>
                      <a:r>
                        <a:rPr lang="ko-KR" altLang="en-US" sz="800" b="0" baseline="0">
                          <a:latin typeface="+mn-ea"/>
                        </a:rPr>
                        <a:t>빨강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지도 </a:t>
                      </a:r>
                      <a:r>
                        <a:rPr lang="en-US" altLang="ko-KR" sz="800" b="0" dirty="0">
                          <a:latin typeface="+mn-ea"/>
                        </a:rPr>
                        <a:t>Drag </a:t>
                      </a:r>
                      <a:r>
                        <a:rPr lang="ko-KR" altLang="en-US" sz="800" b="0" dirty="0">
                          <a:latin typeface="+mn-ea"/>
                        </a:rPr>
                        <a:t>가능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  <a:r>
                        <a:rPr lang="ko-KR" altLang="en-US" sz="800" b="0" dirty="0" err="1">
                          <a:latin typeface="+mn-ea"/>
                        </a:rPr>
                        <a:t>핑거</a:t>
                      </a:r>
                      <a:r>
                        <a:rPr lang="ko-KR" altLang="en-US" sz="800" b="0" dirty="0">
                          <a:latin typeface="+mn-ea"/>
                        </a:rPr>
                        <a:t> 줌 인</a:t>
                      </a:r>
                      <a:r>
                        <a:rPr lang="en-US" altLang="ko-KR" sz="800" b="0" dirty="0">
                          <a:latin typeface="+mn-ea"/>
                        </a:rPr>
                        <a:t>/ </a:t>
                      </a:r>
                      <a:r>
                        <a:rPr lang="ko-KR" altLang="en-US" sz="800" b="0" dirty="0">
                          <a:latin typeface="+mn-ea"/>
                        </a:rPr>
                        <a:t>줌 아웃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지도 전체 창 </a:t>
                      </a:r>
                      <a:r>
                        <a:rPr lang="en-US" altLang="ko-KR" sz="800" b="0" dirty="0">
                          <a:latin typeface="+mn-ea"/>
                        </a:rPr>
                        <a:t>/ </a:t>
                      </a:r>
                      <a:r>
                        <a:rPr lang="ko-KR" altLang="en-US" sz="800" b="0" dirty="0">
                          <a:latin typeface="+mn-ea"/>
                        </a:rPr>
                        <a:t>카드</a:t>
                      </a:r>
                      <a:r>
                        <a:rPr lang="en-US" altLang="ko-KR" sz="800" b="0" dirty="0">
                          <a:latin typeface="+mn-ea"/>
                        </a:rPr>
                        <a:t>, </a:t>
                      </a:r>
                      <a:r>
                        <a:rPr lang="ko-KR" altLang="en-US" sz="800" b="0" dirty="0">
                          <a:latin typeface="+mn-ea"/>
                        </a:rPr>
                        <a:t>지도 창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전환 버튼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6392372" y="290168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392371" y="537091"/>
            <a:ext cx="1342034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Map – Premium</a:t>
            </a:r>
            <a:r>
              <a:rPr lang="ko-KR" altLang="en-US" sz="867" dirty="0">
                <a:solidFill>
                  <a:prstClr val="black"/>
                </a:solidFill>
              </a:rPr>
              <a:t> </a:t>
            </a:r>
            <a:r>
              <a:rPr lang="en-US" altLang="ko-KR" sz="867" dirty="0">
                <a:solidFill>
                  <a:prstClr val="black"/>
                </a:solidFill>
              </a:rPr>
              <a:t>Safety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71525"/>
            <a:ext cx="1974375" cy="3510000"/>
          </a:xfrm>
          <a:prstGeom prst="rect">
            <a:avLst/>
          </a:prstGeom>
        </p:spPr>
      </p:pic>
      <p:sp>
        <p:nvSpPr>
          <p:cNvPr id="56" name="타원 55"/>
          <p:cNvSpPr/>
          <p:nvPr/>
        </p:nvSpPr>
        <p:spPr>
          <a:xfrm>
            <a:off x="6552375" y="126457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5146933" y="148827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405475" y="235929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906719" y="205885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graphicFrame>
        <p:nvGraphicFramePr>
          <p:cNvPr id="72" name="표 20"/>
          <p:cNvGraphicFramePr>
            <a:graphicFrameLocks noGrp="1"/>
          </p:cNvGraphicFramePr>
          <p:nvPr/>
        </p:nvGraphicFramePr>
        <p:xfrm>
          <a:off x="2647420" y="1007978"/>
          <a:ext cx="2289300" cy="10874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인증 </a:t>
                      </a:r>
                      <a:r>
                        <a:rPr lang="ko-KR" altLang="en-US" sz="800" b="0">
                          <a:latin typeface="+mn-ea"/>
                        </a:rPr>
                        <a:t>코드 입력 창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오프라인 대리점 가입 후 </a:t>
                      </a:r>
                      <a:r>
                        <a:rPr lang="ko-KR" altLang="en-US" sz="800" b="0" dirty="0" err="1">
                          <a:latin typeface="+mn-ea"/>
                        </a:rPr>
                        <a:t>앱</a:t>
                      </a:r>
                      <a:r>
                        <a:rPr lang="ko-KR" altLang="en-US" sz="800" b="0" dirty="0">
                          <a:latin typeface="+mn-ea"/>
                        </a:rPr>
                        <a:t> 설치 후 단말 인증  문자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코드 입력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인증 코드 발송 요청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#3. </a:t>
                      </a:r>
                      <a:r>
                        <a:rPr lang="ko-KR" altLang="en-US" sz="800" b="0" dirty="0"/>
                        <a:t>인증코드 일치 여부 확인 체크</a:t>
                      </a:r>
                      <a:endParaRPr lang="en-US" altLang="ko-KR" sz="800" b="0" dirty="0"/>
                    </a:p>
                    <a:p>
                      <a:r>
                        <a:rPr lang="ko-KR" altLang="en-US" sz="800" b="0" dirty="0"/>
                        <a:t>일치 시 </a:t>
                      </a:r>
                      <a:r>
                        <a:rPr lang="en-US" altLang="ko-KR" sz="800" b="0" dirty="0"/>
                        <a:t>– </a:t>
                      </a:r>
                      <a:r>
                        <a:rPr lang="ko-KR" altLang="en-US" sz="800" b="0" dirty="0"/>
                        <a:t>프리미엄 서비스 활성화</a:t>
                      </a:r>
                      <a:endParaRPr lang="en-US" altLang="ko-KR" sz="800" b="0" dirty="0"/>
                    </a:p>
                    <a:p>
                      <a:r>
                        <a:rPr lang="ko-KR" altLang="en-US" sz="800" b="0" dirty="0"/>
                        <a:t>불일치 시 </a:t>
                      </a:r>
                      <a:r>
                        <a:rPr lang="en-US" altLang="ko-KR" sz="800" b="0" dirty="0"/>
                        <a:t>– </a:t>
                      </a:r>
                      <a:r>
                        <a:rPr lang="ko-KR" altLang="en-US" sz="800" b="0" dirty="0"/>
                        <a:t>인증코드 재확인 요청 팝업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3" name="직사각형 72"/>
          <p:cNvSpPr/>
          <p:nvPr/>
        </p:nvSpPr>
        <p:spPr>
          <a:xfrm>
            <a:off x="1577825" y="296798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577825" y="543721"/>
            <a:ext cx="627095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단말인증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350838" y="1052513"/>
            <a:ext cx="1974375" cy="3510000"/>
            <a:chOff x="4824413" y="1085010"/>
            <a:chExt cx="1822500" cy="3240000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24413" y="1085010"/>
              <a:ext cx="1822500" cy="3240000"/>
            </a:xfrm>
            <a:prstGeom prst="rect">
              <a:avLst/>
            </a:prstGeom>
          </p:spPr>
        </p:pic>
        <p:sp>
          <p:nvSpPr>
            <p:cNvPr id="77" name="직사각형 76"/>
            <p:cNvSpPr/>
            <p:nvPr/>
          </p:nvSpPr>
          <p:spPr>
            <a:xfrm>
              <a:off x="5286049" y="1468552"/>
              <a:ext cx="899228" cy="140865"/>
            </a:xfrm>
            <a:prstGeom prst="rect">
              <a:avLst/>
            </a:prstGeom>
            <a:solidFill>
              <a:srgbClr val="2F5C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5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단말 인증 코드 입력</a:t>
              </a: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5286049" y="4082255"/>
              <a:ext cx="899228" cy="206241"/>
            </a:xfrm>
            <a:prstGeom prst="rect">
              <a:avLst/>
            </a:prstGeom>
            <a:solidFill>
              <a:srgbClr val="3B3B3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50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</p:grpSp>
      <p:sp>
        <p:nvSpPr>
          <p:cNvPr id="79" name="타원 78"/>
          <p:cNvSpPr/>
          <p:nvPr/>
        </p:nvSpPr>
        <p:spPr>
          <a:xfrm>
            <a:off x="468289" y="242412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854194" y="280969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834579" y="399006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0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49" y="1052513"/>
            <a:ext cx="1974375" cy="3510000"/>
          </a:xfrm>
          <a:prstGeom prst="rect">
            <a:avLst/>
          </a:prstGeom>
        </p:spPr>
      </p:pic>
      <p:graphicFrame>
        <p:nvGraphicFramePr>
          <p:cNvPr id="80" name="표 20"/>
          <p:cNvGraphicFramePr>
            <a:graphicFrameLocks noGrp="1"/>
          </p:cNvGraphicFramePr>
          <p:nvPr/>
        </p:nvGraphicFramePr>
        <p:xfrm>
          <a:off x="7485435" y="1009819"/>
          <a:ext cx="2289300" cy="27307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 dirty="0">
                          <a:latin typeface="+mn-ea"/>
                        </a:rPr>
                        <a:t>보호자 위치 공유 상세 </a:t>
                      </a:r>
                      <a:r>
                        <a:rPr lang="ko-KR" altLang="en-US" sz="800" b="0">
                          <a:latin typeface="+mn-ea"/>
                        </a:rPr>
                        <a:t>카드</a:t>
                      </a:r>
                      <a:r>
                        <a:rPr lang="en-US" altLang="ko-KR" sz="800" b="0" dirty="0">
                          <a:latin typeface="+mn-ea"/>
                        </a:rPr>
                        <a:t>.(</a:t>
                      </a:r>
                      <a:r>
                        <a:rPr lang="ko-KR" altLang="en-US" sz="800" b="0">
                          <a:latin typeface="+mn-ea"/>
                        </a:rPr>
                        <a:t>사용자 조회</a:t>
                      </a:r>
                      <a:r>
                        <a:rPr lang="en-US" altLang="ko-KR" sz="800" b="0" dirty="0">
                          <a:latin typeface="+mn-ea"/>
                        </a:rPr>
                        <a:t>)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최종 입력 메시지 내용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창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닫기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공유자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프로필 사진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LBS </a:t>
                      </a:r>
                      <a:r>
                        <a:rPr lang="ko-KR" altLang="en-US" sz="800" b="0" dirty="0">
                          <a:latin typeface="+mn-ea"/>
                        </a:rPr>
                        <a:t>상태 표시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On : </a:t>
                      </a:r>
                      <a:r>
                        <a:rPr lang="ko-KR" altLang="en-US" sz="800" b="0" dirty="0">
                          <a:latin typeface="+mn-ea"/>
                        </a:rPr>
                        <a:t>동작 중 표시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Off 15:30 : GPS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동작 안 할 시 마지막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GPS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정보 수신 시간과 상태 표시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#6. GPS</a:t>
                      </a:r>
                      <a:r>
                        <a:rPr lang="ko-KR" altLang="en-US" sz="800" b="0" dirty="0">
                          <a:latin typeface="+mn-ea"/>
                        </a:rPr>
                        <a:t>로 산출된 이동 속도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#7.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보호 대상자가 있는 곳으로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#6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의 이동 속도로 예상되는 도착 시간 출력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#8. </a:t>
                      </a:r>
                      <a:r>
                        <a:rPr lang="ko-KR" altLang="en-US" sz="800" b="0" dirty="0">
                          <a:latin typeface="+mn-ea"/>
                        </a:rPr>
                        <a:t>해당 사용자의 이동 경로 조회 페이지 이동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#9.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여부 </a:t>
                      </a:r>
                      <a:r>
                        <a:rPr lang="ko-KR" altLang="en-US" sz="800" b="0">
                          <a:latin typeface="+mn-ea"/>
                        </a:rPr>
                        <a:t>설정 </a:t>
                      </a:r>
                      <a:r>
                        <a:rPr lang="en-US" altLang="ko-KR" sz="800" b="0" dirty="0">
                          <a:latin typeface="+mn-ea"/>
                        </a:rPr>
                        <a:t>(</a:t>
                      </a:r>
                      <a:r>
                        <a:rPr lang="ko-KR" altLang="en-US" sz="800" b="0">
                          <a:latin typeface="+mn-ea"/>
                        </a:rPr>
                        <a:t>보호 대상자 메뉴 비노출</a:t>
                      </a:r>
                      <a:r>
                        <a:rPr lang="en-US" altLang="ko-KR" sz="800" b="0" dirty="0">
                          <a:latin typeface="+mn-ea"/>
                        </a:rPr>
                        <a:t>)</a:t>
                      </a:r>
                    </a:p>
                    <a:p>
                      <a:r>
                        <a:rPr lang="en-US" altLang="ko-KR" sz="800" b="0" dirty="0">
                          <a:latin typeface="+mn-ea"/>
                        </a:rPr>
                        <a:t>GPS On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/ GPS Off</a:t>
                      </a:r>
                      <a:r>
                        <a:rPr lang="ko-KR" altLang="en-US" sz="800" b="0" baseline="0">
                          <a:latin typeface="+mn-ea"/>
                        </a:rPr>
                        <a:t> 토글 선택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1" name="표 20"/>
          <p:cNvGraphicFramePr>
            <a:graphicFrameLocks noGrp="1"/>
          </p:cNvGraphicFramePr>
          <p:nvPr/>
        </p:nvGraphicFramePr>
        <p:xfrm>
          <a:off x="2676172" y="1001727"/>
          <a:ext cx="2237789" cy="318575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37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 dirty="0">
                          <a:latin typeface="+mn-ea"/>
                        </a:rPr>
                        <a:t>보호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대상자 위치 공유 상세 카드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최종 입력 메시지 내용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1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창 닫기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공유자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프로필 사진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LBS </a:t>
                      </a:r>
                      <a:r>
                        <a:rPr lang="ko-KR" altLang="en-US" sz="800" b="0" dirty="0">
                          <a:latin typeface="+mn-ea"/>
                        </a:rPr>
                        <a:t>상태 표시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On : </a:t>
                      </a:r>
                      <a:r>
                        <a:rPr lang="ko-KR" altLang="en-US" sz="800" b="0" dirty="0">
                          <a:latin typeface="+mn-ea"/>
                        </a:rPr>
                        <a:t>동작 중 표시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Off 15:30 : GPS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동작 안 할 시 마지막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GPS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정보 수신 시간과 상태 표시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#6. GPS</a:t>
                      </a:r>
                      <a:r>
                        <a:rPr lang="ko-KR" altLang="en-US" sz="800" b="0" dirty="0">
                          <a:latin typeface="+mn-ea"/>
                        </a:rPr>
                        <a:t>로 산출된 이동 속도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#7.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보호 대상자가 있는 곳으로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#6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의 이동 속도로 예상되는 도착 시간 출력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#8. </a:t>
                      </a:r>
                      <a:r>
                        <a:rPr lang="ko-KR" altLang="en-US" sz="800" b="0" dirty="0">
                          <a:latin typeface="+mn-ea"/>
                        </a:rPr>
                        <a:t>보호 대상자에게 가는 경로 화면 이동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#9. </a:t>
                      </a:r>
                      <a:r>
                        <a:rPr lang="ko-KR" altLang="en-US" sz="800" b="0" dirty="0">
                          <a:latin typeface="+mn-ea"/>
                        </a:rPr>
                        <a:t>해당 사용자의 이동 경로 조회 페이지 이동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#10. </a:t>
                      </a:r>
                      <a:r>
                        <a:rPr lang="ko-KR" altLang="en-US" sz="800" b="0" dirty="0">
                          <a:latin typeface="+mn-ea"/>
                        </a:rPr>
                        <a:t>위치 요청 메시지 팝업 전송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#11. </a:t>
                      </a:r>
                      <a:r>
                        <a:rPr lang="ko-KR" altLang="en-US" sz="800" b="0" dirty="0">
                          <a:latin typeface="+mn-ea"/>
                        </a:rPr>
                        <a:t>전화 걸기 </a:t>
                      </a:r>
                      <a:r>
                        <a:rPr lang="en-US" altLang="ko-KR" sz="800" b="0" dirty="0">
                          <a:latin typeface="+mn-ea"/>
                        </a:rPr>
                        <a:t>or</a:t>
                      </a:r>
                      <a:r>
                        <a:rPr lang="ko-KR" altLang="en-US" sz="800" b="0" dirty="0">
                          <a:latin typeface="+mn-ea"/>
                        </a:rPr>
                        <a:t> 메시지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6415962" y="290997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415962" y="537920"/>
            <a:ext cx="2053767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Map –</a:t>
            </a:r>
            <a:r>
              <a:rPr lang="ko-KR" altLang="en-US" sz="867" dirty="0">
                <a:solidFill>
                  <a:prstClr val="black"/>
                </a:solidFill>
              </a:rPr>
              <a:t> 보호자 </a:t>
            </a:r>
            <a:r>
              <a:rPr lang="en-US" altLang="ko-KR" sz="867" dirty="0">
                <a:solidFill>
                  <a:prstClr val="black"/>
                </a:solidFill>
              </a:rPr>
              <a:t>Card (Premium</a:t>
            </a:r>
            <a:r>
              <a:rPr lang="ko-KR" altLang="en-US" sz="867" dirty="0">
                <a:solidFill>
                  <a:prstClr val="black"/>
                </a:solidFill>
              </a:rPr>
              <a:t> </a:t>
            </a:r>
            <a:r>
              <a:rPr lang="en-US" altLang="ko-KR" sz="867" dirty="0">
                <a:solidFill>
                  <a:prstClr val="black"/>
                </a:solidFill>
              </a:rPr>
              <a:t>Safety)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570867" y="290997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570866" y="537920"/>
            <a:ext cx="2313454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Map –</a:t>
            </a:r>
            <a:r>
              <a:rPr lang="ko-KR" altLang="en-US" sz="867" dirty="0">
                <a:solidFill>
                  <a:prstClr val="black"/>
                </a:solidFill>
              </a:rPr>
              <a:t> 보호 대상자 </a:t>
            </a:r>
            <a:r>
              <a:rPr lang="en-US" altLang="ko-KR" sz="867" dirty="0">
                <a:solidFill>
                  <a:prstClr val="black"/>
                </a:solidFill>
              </a:rPr>
              <a:t>Card (Premium</a:t>
            </a:r>
            <a:r>
              <a:rPr lang="ko-KR" altLang="en-US" sz="867" dirty="0">
                <a:solidFill>
                  <a:prstClr val="black"/>
                </a:solidFill>
              </a:rPr>
              <a:t> </a:t>
            </a:r>
            <a:r>
              <a:rPr lang="en-US" altLang="ko-KR" sz="867" dirty="0">
                <a:solidFill>
                  <a:prstClr val="black"/>
                </a:solidFill>
              </a:rPr>
              <a:t>Safety)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838" y="1052514"/>
            <a:ext cx="1974375" cy="378314"/>
          </a:xfrm>
          <a:prstGeom prst="rect">
            <a:avLst/>
          </a:prstGeom>
        </p:spPr>
      </p:pic>
      <p:sp>
        <p:nvSpPr>
          <p:cNvPr id="91" name="타원 90"/>
          <p:cNvSpPr/>
          <p:nvPr/>
        </p:nvSpPr>
        <p:spPr>
          <a:xfrm>
            <a:off x="404461" y="157659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1857369" y="157343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475849" y="203816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82522" y="203816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82522" y="234373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1283224" y="252225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7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382522" y="253188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538522" y="326610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8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538522" y="372299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58" dirty="0">
                <a:solidFill>
                  <a:prstClr val="white"/>
                </a:solidFill>
              </a:rPr>
              <a:t>10</a:t>
            </a:r>
            <a:endParaRPr lang="ko-KR" altLang="en-US" sz="758" dirty="0">
              <a:solidFill>
                <a:prstClr val="white"/>
              </a:solidFill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538522" y="349454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9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538522" y="395144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758" dirty="0">
                <a:solidFill>
                  <a:prstClr val="white"/>
                </a:solidFill>
              </a:rPr>
              <a:t>11</a:t>
            </a:r>
            <a:endParaRPr lang="ko-KR" altLang="en-US" sz="758" dirty="0">
              <a:solidFill>
                <a:prstClr val="white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70545" y="2354767"/>
            <a:ext cx="1604319" cy="16274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65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LBS </a:t>
            </a:r>
            <a:r>
              <a:rPr lang="ko-KR" altLang="en-US" sz="650" b="1">
                <a:solidFill>
                  <a:schemeClr val="bg1">
                    <a:lumMod val="65000"/>
                  </a:schemeClr>
                </a:solidFill>
                <a:latin typeface="+mj-lt"/>
              </a:rPr>
              <a:t>상태                                    </a:t>
            </a:r>
            <a:r>
              <a:rPr lang="en-US" altLang="ko-KR" sz="65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On </a:t>
            </a:r>
            <a:endParaRPr lang="ko-KR" altLang="en-US" sz="65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480815" y="2531019"/>
            <a:ext cx="693628" cy="1311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65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ETA      17:40</a:t>
            </a:r>
            <a:endParaRPr lang="ko-KR" altLang="en-US" sz="65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888557" y="3247986"/>
            <a:ext cx="968869" cy="174116"/>
          </a:xfrm>
          <a:prstGeom prst="rect">
            <a:avLst/>
          </a:prstGeom>
          <a:solidFill>
            <a:srgbClr val="45A1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ko-KR" altLang="en-US" sz="650" b="1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대웅박에게</a:t>
            </a:r>
            <a:r>
              <a:rPr lang="ko-KR" altLang="en-US" sz="65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가는 경로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888557" y="3476433"/>
            <a:ext cx="968869" cy="174116"/>
          </a:xfrm>
          <a:prstGeom prst="rect">
            <a:avLst/>
          </a:prstGeom>
          <a:solidFill>
            <a:srgbClr val="45A1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ko-KR" altLang="en-US" sz="65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이동 경로 보기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888557" y="3701191"/>
            <a:ext cx="968869" cy="174116"/>
          </a:xfrm>
          <a:prstGeom prst="rect">
            <a:avLst/>
          </a:prstGeom>
          <a:solidFill>
            <a:srgbClr val="4A7DC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ko-KR" altLang="en-US" sz="65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위치 요청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888557" y="3920890"/>
            <a:ext cx="968869" cy="174116"/>
          </a:xfrm>
          <a:prstGeom prst="rect">
            <a:avLst/>
          </a:prstGeom>
          <a:solidFill>
            <a:srgbClr val="4A7DC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ko-KR" altLang="en-US" sz="65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전화 걸기 </a:t>
            </a:r>
            <a:r>
              <a:rPr lang="en-US" altLang="ko-KR" sz="65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/ </a:t>
            </a:r>
            <a:r>
              <a:rPr lang="ko-KR" altLang="en-US" sz="650" b="1">
                <a:solidFill>
                  <a:schemeClr val="bg1">
                    <a:lumMod val="95000"/>
                  </a:schemeClr>
                </a:solidFill>
                <a:latin typeface="+mj-lt"/>
              </a:rPr>
              <a:t>메세지</a:t>
            </a:r>
            <a:endParaRPr lang="ko-KR" altLang="en-US" sz="65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942312" y="2021322"/>
            <a:ext cx="422468" cy="162745"/>
          </a:xfrm>
          <a:prstGeom prst="rect">
            <a:avLst/>
          </a:prstGeom>
          <a:solidFill>
            <a:srgbClr val="F3F3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867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ko-KR" altLang="en-US" sz="867" b="1">
                <a:solidFill>
                  <a:schemeClr val="bg1">
                    <a:lumMod val="50000"/>
                  </a:schemeClr>
                </a:solidFill>
                <a:latin typeface="+mj-lt"/>
              </a:rPr>
              <a:t>아들</a:t>
            </a:r>
            <a:r>
              <a:rPr lang="en-US" altLang="ko-KR" sz="867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867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3359" y="1052513"/>
            <a:ext cx="1974375" cy="3510000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6447" y="1052514"/>
            <a:ext cx="1974375" cy="378314"/>
          </a:xfrm>
          <a:prstGeom prst="rect">
            <a:avLst/>
          </a:prstGeom>
        </p:spPr>
      </p:pic>
      <p:sp>
        <p:nvSpPr>
          <p:cNvPr id="113" name="타원 112"/>
          <p:cNvSpPr/>
          <p:nvPr/>
        </p:nvSpPr>
        <p:spPr>
          <a:xfrm>
            <a:off x="6351459" y="203816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6158833" y="252225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7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5414132" y="349454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8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5414132" y="372299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9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5446155" y="2354767"/>
            <a:ext cx="1604319" cy="16274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65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LBS </a:t>
            </a:r>
            <a:r>
              <a:rPr lang="ko-KR" altLang="en-US" sz="650" b="1">
                <a:solidFill>
                  <a:schemeClr val="bg1">
                    <a:lumMod val="65000"/>
                  </a:schemeClr>
                </a:solidFill>
                <a:latin typeface="+mj-lt"/>
              </a:rPr>
              <a:t>상태   </a:t>
            </a:r>
            <a:r>
              <a:rPr lang="en-US" altLang="ko-KR" sz="65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	Off     15:30 </a:t>
            </a:r>
            <a:endParaRPr lang="ko-KR" altLang="en-US" sz="65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6356425" y="2531019"/>
            <a:ext cx="693628" cy="1311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65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ETA      17:40</a:t>
            </a:r>
            <a:endParaRPr lang="ko-KR" altLang="en-US" sz="650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764167" y="3476433"/>
            <a:ext cx="968869" cy="174116"/>
          </a:xfrm>
          <a:prstGeom prst="rect">
            <a:avLst/>
          </a:prstGeom>
          <a:solidFill>
            <a:srgbClr val="45A1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ko-KR" altLang="en-US" sz="65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이동 경로 보기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5764167" y="3701191"/>
            <a:ext cx="968869" cy="174116"/>
          </a:xfrm>
          <a:prstGeom prst="rect">
            <a:avLst/>
          </a:prstGeom>
          <a:solidFill>
            <a:srgbClr val="4A7DCC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r>
              <a:rPr lang="en-US" altLang="ko-KR" sz="65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GPS On</a:t>
            </a:r>
            <a:endParaRPr lang="ko-KR" altLang="en-US" sz="65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5817922" y="2021322"/>
            <a:ext cx="422468" cy="162745"/>
          </a:xfrm>
          <a:prstGeom prst="rect">
            <a:avLst/>
          </a:prstGeom>
          <a:solidFill>
            <a:srgbClr val="F3F3F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867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</a:t>
            </a:r>
            <a:r>
              <a:rPr lang="ko-KR" altLang="en-US" sz="867" b="1">
                <a:solidFill>
                  <a:schemeClr val="bg1">
                    <a:lumMod val="50000"/>
                  </a:schemeClr>
                </a:solidFill>
                <a:latin typeface="+mj-lt"/>
              </a:rPr>
              <a:t>아빠</a:t>
            </a:r>
            <a:r>
              <a:rPr lang="en-US" altLang="ko-KR" sz="867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endParaRPr lang="ko-KR" altLang="en-US" sz="867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72629" y="3028554"/>
            <a:ext cx="1687319" cy="4301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67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382948" y="3900186"/>
            <a:ext cx="1677000" cy="2150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67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50273" y="1614885"/>
            <a:ext cx="1738708" cy="2533254"/>
          </a:xfrm>
          <a:prstGeom prst="rect">
            <a:avLst/>
          </a:prstGeom>
          <a:noFill/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67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5280071" y="157659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6732978" y="157343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5258132" y="203816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5258132" y="234373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5258132" y="253188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85076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표 20"/>
          <p:cNvGraphicFramePr>
            <a:graphicFrameLocks noGrp="1"/>
          </p:cNvGraphicFramePr>
          <p:nvPr/>
        </p:nvGraphicFramePr>
        <p:xfrm>
          <a:off x="7485435" y="998906"/>
          <a:ext cx="2289300" cy="14092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이동 경로 조회 대상 선택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선택 시 해당 사용자의 당일 이동 경로 </a:t>
                      </a:r>
                      <a:r>
                        <a:rPr lang="en-US" altLang="ko-KR" sz="800" b="0" dirty="0">
                          <a:latin typeface="+mn-ea"/>
                        </a:rPr>
                        <a:t>#2</a:t>
                      </a:r>
                      <a:r>
                        <a:rPr lang="ko-KR" altLang="en-US" sz="800" b="0" dirty="0">
                          <a:latin typeface="+mn-ea"/>
                        </a:rPr>
                        <a:t>의 지도에 표기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이동 경로 지도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조회할 이동경로 일자 선택 가능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달력 선택 </a:t>
                      </a:r>
                      <a:r>
                        <a:rPr lang="ko-KR" altLang="en-US" sz="800" b="0" dirty="0" err="1">
                          <a:latin typeface="+mn-ea"/>
                        </a:rPr>
                        <a:t>레이어</a:t>
                      </a:r>
                      <a:r>
                        <a:rPr lang="ko-KR" altLang="en-US" sz="800" b="0" dirty="0">
                          <a:latin typeface="+mn-ea"/>
                        </a:rPr>
                        <a:t> 팝업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시간 변경 통한 시간대별 사용자 이동 경로 확인 가능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3" name="표 20"/>
          <p:cNvGraphicFramePr>
            <a:graphicFrameLocks noGrp="1"/>
          </p:cNvGraphicFramePr>
          <p:nvPr/>
        </p:nvGraphicFramePr>
        <p:xfrm>
          <a:off x="2654776" y="998906"/>
          <a:ext cx="2289300" cy="1131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사용자의 활동 내역 타임 라인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메시지 </a:t>
                      </a:r>
                      <a:r>
                        <a:rPr lang="en-US" altLang="ko-KR" sz="800" b="0" dirty="0">
                          <a:latin typeface="+mn-ea"/>
                        </a:rPr>
                        <a:t>/ </a:t>
                      </a:r>
                      <a:r>
                        <a:rPr lang="ko-KR" altLang="en-US" sz="800" b="0" dirty="0">
                          <a:latin typeface="+mn-ea"/>
                        </a:rPr>
                        <a:t>위치 공유 내역이 시간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순으로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42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메시지 입력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입력한 메시지는 본인 위치 공유 카드 조회 시 타이틀 영역에 출력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예시 문구 </a:t>
                      </a:r>
                      <a:r>
                        <a:rPr lang="ko-KR" altLang="en-US" sz="800" b="0" dirty="0" err="1">
                          <a:latin typeface="+mn-ea"/>
                        </a:rPr>
                        <a:t>리스팅</a:t>
                      </a:r>
                      <a:r>
                        <a:rPr lang="ko-KR" altLang="en-US" sz="800" b="0" dirty="0">
                          <a:latin typeface="+mn-ea"/>
                        </a:rPr>
                        <a:t> 지원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체크인에 추가한 명칭 </a:t>
                      </a:r>
                      <a:r>
                        <a:rPr lang="ko-KR" altLang="en-US" sz="800" b="0" dirty="0" err="1">
                          <a:latin typeface="+mn-ea"/>
                        </a:rPr>
                        <a:t>리스팅됨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  <a:p>
                      <a:r>
                        <a:rPr lang="en-US" altLang="ko-KR" sz="800" b="0" dirty="0">
                          <a:latin typeface="+mn-ea"/>
                        </a:rPr>
                        <a:t>    </a:t>
                      </a:r>
                      <a:r>
                        <a:rPr lang="ko-KR" altLang="en-US" sz="800" b="0" dirty="0">
                          <a:latin typeface="+mn-ea"/>
                        </a:rPr>
                        <a:t>선택 시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 대상까지의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ETA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생성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가능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9" name="직사각형 138"/>
          <p:cNvSpPr/>
          <p:nvPr/>
        </p:nvSpPr>
        <p:spPr>
          <a:xfrm>
            <a:off x="6415962" y="296820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6415962" y="543743"/>
            <a:ext cx="196880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Menu - </a:t>
            </a:r>
            <a:r>
              <a:rPr lang="ko-KR" altLang="en-US" sz="867" dirty="0">
                <a:solidFill>
                  <a:prstClr val="black"/>
                </a:solidFill>
              </a:rPr>
              <a:t>이동경로</a:t>
            </a:r>
            <a:r>
              <a:rPr lang="en-US" altLang="ko-KR" sz="867" dirty="0">
                <a:solidFill>
                  <a:prstClr val="black"/>
                </a:solidFill>
              </a:rPr>
              <a:t> – Premium Safety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1570867" y="296820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1570867" y="543743"/>
            <a:ext cx="196880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Menu - Message – Premium Safety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451" y="1071525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0" name="직사각형 79"/>
          <p:cNvSpPr/>
          <p:nvPr/>
        </p:nvSpPr>
        <p:spPr>
          <a:xfrm>
            <a:off x="354351" y="4271442"/>
            <a:ext cx="1979475" cy="311917"/>
          </a:xfrm>
          <a:prstGeom prst="rect">
            <a:avLst/>
          </a:prstGeom>
          <a:solidFill>
            <a:schemeClr val="bg1">
              <a:alpha val="88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altLang="ko-KR" sz="1083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429402" y="4534465"/>
            <a:ext cx="1638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" descr="Write Icon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7335" y="4341653"/>
            <a:ext cx="195971" cy="1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타원 83"/>
          <p:cNvSpPr/>
          <p:nvPr/>
        </p:nvSpPr>
        <p:spPr>
          <a:xfrm>
            <a:off x="275923" y="154031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371758" y="435532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702" y="1071525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6" name="타원 85"/>
          <p:cNvSpPr/>
          <p:nvPr/>
        </p:nvSpPr>
        <p:spPr>
          <a:xfrm>
            <a:off x="5156702" y="154031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6346217" y="312031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078702" y="437846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7215018" y="437846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04272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576925" y="293569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576924" y="540492"/>
            <a:ext cx="1404552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Menu – Premium Safety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graphicFrame>
        <p:nvGraphicFramePr>
          <p:cNvPr id="86" name="표 20"/>
          <p:cNvGraphicFramePr>
            <a:graphicFrameLocks noGrp="1"/>
          </p:cNvGraphicFramePr>
          <p:nvPr/>
        </p:nvGraphicFramePr>
        <p:xfrm>
          <a:off x="2646397" y="1034051"/>
          <a:ext cx="2289300" cy="3652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>
                          <a:latin typeface="+mn-ea"/>
                        </a:rPr>
                        <a:t>오프라인에서 프리미엄 서비스 가입 후 미인증 단말 시 단말인증 메뉴 노출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메시지 </a:t>
                      </a:r>
                      <a:r>
                        <a:rPr lang="en-US" altLang="ko-KR" sz="800" b="0" dirty="0">
                          <a:latin typeface="+mn-ea"/>
                        </a:rPr>
                        <a:t>(Time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Line)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화면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이동 경로 화면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>
                          <a:latin typeface="+mn-ea"/>
                        </a:rPr>
                        <a:t>단말인증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>
                          <a:latin typeface="+mn-ea"/>
                        </a:rPr>
                        <a:t>일반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설정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ㄴ메뉴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누르면 해당 화면 이동 혹은 </a:t>
                      </a:r>
                      <a:r>
                        <a:rPr lang="en-US" altLang="ko-KR" sz="800" b="0" dirty="0">
                          <a:latin typeface="+mn-ea"/>
                        </a:rPr>
                        <a:t>Sub-Menu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or </a:t>
                      </a:r>
                      <a:r>
                        <a:rPr lang="ko-KR" altLang="en-US" sz="800" b="0">
                          <a:latin typeface="+mn-ea"/>
                        </a:rPr>
                        <a:t>옵션 있을 시 플랫 </a:t>
                      </a:r>
                      <a:r>
                        <a:rPr lang="ko-KR" altLang="en-US" sz="800" b="0" dirty="0">
                          <a:latin typeface="+mn-ea"/>
                        </a:rPr>
                        <a:t>메뉴 펼쳐짐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</a:t>
                      </a:r>
                      <a:r>
                        <a:rPr lang="ko-KR" altLang="en-US" sz="800" b="0">
                          <a:latin typeface="+mn-ea"/>
                        </a:rPr>
                        <a:t>위치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공유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</a:rPr>
                        <a:t>사용자 위치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공유 </a:t>
                      </a:r>
                      <a:r>
                        <a:rPr lang="en-US" altLang="ko-KR" sz="800" b="0" dirty="0">
                          <a:latin typeface="+mn-ea"/>
                        </a:rPr>
                        <a:t>On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/ Off </a:t>
                      </a:r>
                      <a:r>
                        <a:rPr lang="ko-KR" altLang="en-US" sz="800" b="0" baseline="0">
                          <a:latin typeface="+mn-ea"/>
                        </a:rPr>
                        <a:t>토글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#5-1 </a:t>
                      </a:r>
                      <a:r>
                        <a:rPr lang="ko-KR" altLang="en-US" sz="800" b="0">
                          <a:latin typeface="+mn-ea"/>
                        </a:rPr>
                        <a:t>설정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값 토글 </a:t>
                      </a:r>
                      <a:r>
                        <a:rPr lang="en-US" altLang="ko-KR" sz="800" b="0" dirty="0">
                          <a:latin typeface="+mn-ea"/>
                        </a:rPr>
                        <a:t>ON/OFF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#6. #5 </a:t>
                      </a:r>
                      <a:r>
                        <a:rPr lang="ko-KR" altLang="en-US" sz="800" b="0"/>
                        <a:t>탭 시 설정에 대한 설명 노출</a:t>
                      </a:r>
                      <a:endParaRPr lang="ko-KR" altLang="en-US" sz="800" b="0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dirty="0"/>
                        <a:t>#7. </a:t>
                      </a:r>
                      <a:r>
                        <a:rPr lang="ko-KR" altLang="en-US" sz="800" b="0"/>
                        <a:t>저전력 모드</a:t>
                      </a:r>
                      <a:endParaRPr lang="en-US" altLang="ko-KR" sz="800" b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</a:rPr>
                        <a:t>현재 위치 공유 정보를 확인하는 사용자가 없을 시 위치 정보 전송 </a:t>
                      </a:r>
                      <a:r>
                        <a:rPr lang="en-US" altLang="ko-KR" sz="800" b="0" dirty="0">
                          <a:latin typeface="+mn-ea"/>
                        </a:rPr>
                        <a:t>Holding. On</a:t>
                      </a:r>
                      <a:r>
                        <a:rPr lang="ko-KR" altLang="en-US" sz="800" b="0">
                          <a:latin typeface="+mn-ea"/>
                        </a:rPr>
                        <a:t> </a:t>
                      </a:r>
                      <a:r>
                        <a:rPr lang="en-US" altLang="ko-KR" sz="800" b="0" dirty="0">
                          <a:latin typeface="+mn-ea"/>
                        </a:rPr>
                        <a:t>/ Off </a:t>
                      </a:r>
                      <a:r>
                        <a:rPr lang="ko-KR" altLang="en-US" sz="800" b="0">
                          <a:latin typeface="+mn-ea"/>
                        </a:rPr>
                        <a:t>토글</a:t>
                      </a:r>
                      <a:endParaRPr lang="en-US" altLang="ko-KR" sz="800" b="0" dirty="0"/>
                    </a:p>
                    <a:p>
                      <a:r>
                        <a:rPr lang="ko-KR" altLang="en-US" sz="800" b="0" dirty="0" err="1"/>
                        <a:t>ㄴ</a:t>
                      </a:r>
                      <a:r>
                        <a:rPr lang="ko-KR" altLang="en-US" sz="800" b="0" dirty="0"/>
                        <a:t> </a:t>
                      </a:r>
                      <a:r>
                        <a:rPr lang="ko-KR" altLang="en-US" sz="800" b="0" i="1" dirty="0"/>
                        <a:t>위치</a:t>
                      </a:r>
                      <a:r>
                        <a:rPr lang="en-US" altLang="ko-KR" sz="800" b="0" i="1" dirty="0"/>
                        <a:t> </a:t>
                      </a:r>
                      <a:r>
                        <a:rPr lang="ko-KR" altLang="en-US" sz="800" b="0" i="1"/>
                        <a:t>조회자가 없을 시 위치 데이터 전송 </a:t>
                      </a:r>
                      <a:endParaRPr lang="ko-KR" altLang="en-US" sz="800" b="0" i="1" dirty="0"/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#8. Profile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800" baseline="0">
                          <a:solidFill>
                            <a:schemeClr val="tx1"/>
                          </a:solidFill>
                          <a:latin typeface="+mn-ea"/>
                        </a:rPr>
                        <a:t>설정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#9. SOS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#10.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latin typeface="+mn-ea"/>
                        </a:rPr>
                        <a:t> Zone + 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#11.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이용 안내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</a:rPr>
                        <a:t>#12.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+mn-ea"/>
                        </a:rPr>
                        <a:t>종료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71735" y="1071525"/>
            <a:ext cx="1974375" cy="3510000"/>
            <a:chOff x="333375" y="1085010"/>
            <a:chExt cx="1822500" cy="32400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3375" y="1085010"/>
              <a:ext cx="1822500" cy="3240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5734" y="3047494"/>
              <a:ext cx="1411037" cy="1092201"/>
            </a:xfrm>
            <a:prstGeom prst="rect">
              <a:avLst/>
            </a:prstGeom>
          </p:spPr>
        </p:pic>
        <p:sp>
          <p:nvSpPr>
            <p:cNvPr id="85" name="직사각형 84"/>
            <p:cNvSpPr/>
            <p:nvPr/>
          </p:nvSpPr>
          <p:spPr>
            <a:xfrm>
              <a:off x="393567" y="1494675"/>
              <a:ext cx="826275" cy="130283"/>
            </a:xfrm>
            <a:prstGeom prst="rect">
              <a:avLst/>
            </a:prstGeom>
            <a:solidFill>
              <a:srgbClr val="2F4F8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ko-KR" altLang="en-US" sz="650" b="1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메시지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93567" y="1704318"/>
              <a:ext cx="826275" cy="130283"/>
            </a:xfrm>
            <a:prstGeom prst="rect">
              <a:avLst/>
            </a:prstGeom>
            <a:solidFill>
              <a:srgbClr val="2F4F8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ko-KR" altLang="en-US" sz="650" b="1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이동경로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93567" y="1920171"/>
              <a:ext cx="826275" cy="130283"/>
            </a:xfrm>
            <a:prstGeom prst="rect">
              <a:avLst/>
            </a:prstGeom>
            <a:solidFill>
              <a:srgbClr val="2F4F8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ko-KR" altLang="en-US" sz="650" b="1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단말인증</a:t>
              </a:r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3375" y="2329782"/>
              <a:ext cx="1822500" cy="666751"/>
            </a:xfrm>
            <a:prstGeom prst="rect">
              <a:avLst/>
            </a:prstGeom>
          </p:spPr>
        </p:pic>
        <p:sp>
          <p:nvSpPr>
            <p:cNvPr id="97" name="직사각형 96"/>
            <p:cNvSpPr/>
            <p:nvPr/>
          </p:nvSpPr>
          <p:spPr>
            <a:xfrm>
              <a:off x="403092" y="3528452"/>
              <a:ext cx="826275" cy="130283"/>
            </a:xfrm>
            <a:prstGeom prst="rect">
              <a:avLst/>
            </a:prstGeom>
            <a:solidFill>
              <a:srgbClr val="2F4F8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en-US" altLang="ko-KR" sz="650" b="1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Zone</a:t>
              </a:r>
              <a:r>
                <a:rPr lang="ko-KR" altLang="en-US" sz="650" b="1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 </a:t>
              </a:r>
              <a:r>
                <a:rPr lang="en-US" altLang="ko-KR" sz="650" b="1" dirty="0">
                  <a:solidFill>
                    <a:schemeClr val="bg1">
                      <a:lumMod val="75000"/>
                    </a:schemeClr>
                  </a:solidFill>
                  <a:latin typeface="+mj-lt"/>
                </a:rPr>
                <a:t>+</a:t>
              </a:r>
              <a:endParaRPr lang="ko-KR" altLang="en-US" sz="650" b="1" dirty="0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148" name="타원 147"/>
          <p:cNvSpPr/>
          <p:nvPr/>
        </p:nvSpPr>
        <p:spPr>
          <a:xfrm>
            <a:off x="200433" y="151448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200433" y="174409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1143703" y="1886263"/>
            <a:ext cx="149652" cy="14965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50" b="1" dirty="0">
                <a:solidFill>
                  <a:prstClr val="white"/>
                </a:solidFill>
              </a:rPr>
              <a:t>##</a:t>
            </a:r>
            <a:endParaRPr lang="ko-KR" altLang="en-US" sz="650" b="1" dirty="0">
              <a:solidFill>
                <a:prstClr val="white"/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26692" y="1959404"/>
            <a:ext cx="1565644" cy="232119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67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200433" y="197693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200433" y="222046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260737" y="244641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260737" y="269814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260737" y="293404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7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200433" y="323301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8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200433" y="346225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9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200433" y="370278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50" b="1" dirty="0">
                <a:solidFill>
                  <a:prstClr val="white"/>
                </a:solidFill>
              </a:rPr>
              <a:t>10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200433" y="395052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50" b="1" dirty="0">
                <a:solidFill>
                  <a:prstClr val="white"/>
                </a:solidFill>
              </a:rPr>
              <a:t>11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61" name="타원 160"/>
          <p:cNvSpPr/>
          <p:nvPr/>
        </p:nvSpPr>
        <p:spPr>
          <a:xfrm>
            <a:off x="200433" y="418929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50" b="1" dirty="0">
                <a:solidFill>
                  <a:prstClr val="white"/>
                </a:solidFill>
              </a:rPr>
              <a:t>12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62" name="타원 161"/>
          <p:cNvSpPr/>
          <p:nvPr/>
        </p:nvSpPr>
        <p:spPr>
          <a:xfrm>
            <a:off x="1498924" y="247137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42" b="1" dirty="0">
                <a:solidFill>
                  <a:prstClr val="white"/>
                </a:solidFill>
              </a:rPr>
              <a:t>5-1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graphicFrame>
        <p:nvGraphicFramePr>
          <p:cNvPr id="173" name="표 20"/>
          <p:cNvGraphicFramePr>
            <a:graphicFrameLocks noGrp="1"/>
          </p:cNvGraphicFramePr>
          <p:nvPr/>
        </p:nvGraphicFramePr>
        <p:xfrm>
          <a:off x="7500461" y="994764"/>
          <a:ext cx="2289300" cy="255191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 </a:t>
                      </a:r>
                      <a:r>
                        <a:rPr lang="ko-KR" altLang="en-US" sz="800" b="0" dirty="0">
                          <a:latin typeface="+mn-ea"/>
                        </a:rPr>
                        <a:t>보호자만 사용 </a:t>
                      </a:r>
                      <a:r>
                        <a:rPr lang="ko-KR" altLang="en-US" sz="800" b="0">
                          <a:latin typeface="+mn-ea"/>
                        </a:rPr>
                        <a:t>가능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안전 지도 사용 여부 설정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>
                          <a:latin typeface="+mn-ea"/>
                        </a:rPr>
                        <a:t>안전 지도 알람 수신 여부 설정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en-US" altLang="ko-KR" sz="800" b="0" dirty="0">
                          <a:latin typeface="+mn-ea"/>
                        </a:rPr>
                        <a:t>(</a:t>
                      </a:r>
                      <a:r>
                        <a:rPr lang="ko-KR" altLang="en-US" sz="800" b="0">
                          <a:latin typeface="+mn-ea"/>
                        </a:rPr>
                        <a:t>피보호자는 </a:t>
                      </a:r>
                      <a:r>
                        <a:rPr lang="en-US" altLang="ko-KR" sz="800" b="0" dirty="0">
                          <a:latin typeface="+mn-ea"/>
                        </a:rPr>
                        <a:t>Zone+</a:t>
                      </a:r>
                      <a:r>
                        <a:rPr lang="ko-KR" altLang="en-US" sz="800" b="0">
                          <a:latin typeface="+mn-ea"/>
                        </a:rPr>
                        <a:t>에서 이 메뉴만 노출</a:t>
                      </a:r>
                      <a:r>
                        <a:rPr lang="en-US" altLang="ko-KR" sz="800" b="0" dirty="0">
                          <a:latin typeface="+mn-ea"/>
                        </a:rPr>
                        <a:t>)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85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Zone + </a:t>
                      </a:r>
                      <a:r>
                        <a:rPr lang="ko-KR" altLang="en-US" sz="800" b="0">
                          <a:latin typeface="+mn-ea"/>
                        </a:rPr>
                        <a:t>위험존 공개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사용자가 설정한 </a:t>
                      </a:r>
                      <a:r>
                        <a:rPr lang="ko-KR" altLang="en-US" sz="800" b="0" dirty="0" err="1">
                          <a:latin typeface="+mn-ea"/>
                        </a:rPr>
                        <a:t>위험존</a:t>
                      </a:r>
                      <a:r>
                        <a:rPr lang="ko-KR" altLang="en-US" sz="800" b="0" dirty="0">
                          <a:latin typeface="+mn-ea"/>
                        </a:rPr>
                        <a:t> 공개 여부 설정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공개 시 사용자 설정 </a:t>
                      </a:r>
                      <a:r>
                        <a:rPr lang="ko-KR" altLang="en-US" sz="800" b="0" dirty="0" err="1">
                          <a:latin typeface="+mn-ea"/>
                        </a:rPr>
                        <a:t>위험존은</a:t>
                      </a:r>
                      <a:r>
                        <a:rPr lang="ko-KR" altLang="en-US" sz="800" b="0" dirty="0">
                          <a:latin typeface="+mn-ea"/>
                        </a:rPr>
                        <a:t> 해당 행정구역 내에서 추가 시 위험 존 공개 리스트로 노출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  <a:r>
                        <a:rPr lang="ko-KR" altLang="en-US" sz="800" b="0">
                          <a:latin typeface="+mn-ea"/>
                        </a:rPr>
                        <a:t>타 사용자들이 선택해서 바로 등록 가능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1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경찰청 안전 지도 중 사용할 유형 선택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</a:t>
                      </a:r>
                      <a:r>
                        <a:rPr lang="en-US" altLang="ko-KR" sz="800" b="0" dirty="0" err="1">
                          <a:latin typeface="+mn-ea"/>
                        </a:rPr>
                        <a:t>Zigbee</a:t>
                      </a:r>
                      <a:r>
                        <a:rPr lang="ko-KR" altLang="en-US" sz="800" b="0">
                          <a:latin typeface="+mn-ea"/>
                        </a:rPr>
                        <a:t> 등하교 알리미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en-US" altLang="ko-KR" sz="800" b="0" dirty="0">
                          <a:latin typeface="+mn-ea"/>
                        </a:rPr>
                        <a:t>On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>
                          <a:latin typeface="+mn-ea"/>
                        </a:rPr>
                        <a:t>시 </a:t>
                      </a:r>
                      <a:r>
                        <a:rPr lang="en-US" altLang="ko-KR" sz="800" b="0" baseline="0" dirty="0" err="1">
                          <a:latin typeface="+mn-ea"/>
                        </a:rPr>
                        <a:t>Zigbee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>
                          <a:latin typeface="+mn-ea"/>
                        </a:rPr>
                        <a:t>등하교 알리미 서비스 사용하는 피보호자 등록 화면 이동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ko-KR" altLang="en-US" sz="800" b="0" baseline="0" dirty="0">
                          <a:latin typeface="+mn-ea"/>
                        </a:rPr>
                        <a:t>등록 완료 시 </a:t>
                      </a:r>
                      <a:endParaRPr lang="en-US" altLang="ko-KR" sz="800" b="0" baseline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#6. </a:t>
                      </a:r>
                      <a:r>
                        <a:rPr lang="ko-KR" altLang="en-US" sz="800" b="0" dirty="0">
                          <a:latin typeface="+mn-ea"/>
                        </a:rPr>
                        <a:t>위험 존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클릭 시 위험 존 리스트 페이지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4" name="직사각형 173"/>
          <p:cNvSpPr/>
          <p:nvPr/>
        </p:nvSpPr>
        <p:spPr>
          <a:xfrm>
            <a:off x="6416552" y="280044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6416551" y="526967"/>
            <a:ext cx="1813317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67" dirty="0">
                <a:solidFill>
                  <a:prstClr val="black"/>
                </a:solidFill>
              </a:rPr>
              <a:t>설정</a:t>
            </a:r>
            <a:r>
              <a:rPr lang="en-US" altLang="ko-KR" sz="867" dirty="0">
                <a:solidFill>
                  <a:prstClr val="black"/>
                </a:solidFill>
              </a:rPr>
              <a:t> – Zone + (Premium Safety)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grpSp>
        <p:nvGrpSpPr>
          <p:cNvPr id="176" name="그룹 175"/>
          <p:cNvGrpSpPr/>
          <p:nvPr/>
        </p:nvGrpSpPr>
        <p:grpSpPr>
          <a:xfrm>
            <a:off x="5241756" y="1066809"/>
            <a:ext cx="1974375" cy="3510000"/>
            <a:chOff x="2830939" y="2916114"/>
            <a:chExt cx="1822500" cy="3240000"/>
          </a:xfrm>
        </p:grpSpPr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0939" y="2916114"/>
              <a:ext cx="1822500" cy="3240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78" name="직사각형 177"/>
            <p:cNvSpPr/>
            <p:nvPr/>
          </p:nvSpPr>
          <p:spPr>
            <a:xfrm>
              <a:off x="2830939" y="5251124"/>
              <a:ext cx="826756" cy="177563"/>
            </a:xfrm>
            <a:prstGeom prst="rect">
              <a:avLst/>
            </a:prstGeom>
            <a:ln>
              <a:noFill/>
            </a:ln>
          </p:spPr>
          <p:txBody>
            <a:bodyPr wrap="none" lIns="78000">
              <a:spAutoFit/>
            </a:bodyPr>
            <a:lstStyle/>
            <a:p>
              <a:r>
                <a:rPr lang="ko-KR" altLang="en-US" sz="650" b="1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사용자 지정 </a:t>
              </a:r>
              <a:r>
                <a:rPr lang="ko-KR" altLang="en-US" sz="650" b="1" dirty="0" err="1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위험존</a:t>
              </a:r>
              <a:endParaRPr lang="en-US" altLang="ko-KR" sz="650" b="1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90705" y="5579463"/>
              <a:ext cx="254642" cy="19420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79" name="타원 178"/>
          <p:cNvSpPr/>
          <p:nvPr/>
        </p:nvSpPr>
        <p:spPr>
          <a:xfrm>
            <a:off x="5101959" y="153809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80" name="타원 179"/>
          <p:cNvSpPr/>
          <p:nvPr/>
        </p:nvSpPr>
        <p:spPr>
          <a:xfrm>
            <a:off x="5101959" y="184304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5101959" y="2406240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5101959" y="211471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5101959" y="398769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5101959" y="428225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16256" y="3979300"/>
            <a:ext cx="1075654" cy="16439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758" b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Zigbee</a:t>
            </a:r>
            <a:r>
              <a:rPr lang="en-US" altLang="ko-KR" sz="758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758" b="1">
                <a:solidFill>
                  <a:schemeClr val="bg1">
                    <a:lumMod val="50000"/>
                  </a:schemeClr>
                </a:solidFill>
                <a:latin typeface="+mn-ea"/>
              </a:rPr>
              <a:t>등하교 알리미</a:t>
            </a:r>
            <a:endParaRPr lang="ko-KR" altLang="en-US" sz="758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56397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표 20"/>
          <p:cNvGraphicFramePr>
            <a:graphicFrameLocks noGrp="1"/>
          </p:cNvGraphicFramePr>
          <p:nvPr/>
        </p:nvGraphicFramePr>
        <p:xfrm>
          <a:off x="2657767" y="999758"/>
          <a:ext cx="2289300" cy="2740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142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##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Zone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신규 생성과 편집에 사용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. </a:t>
                      </a:r>
                    </a:p>
                    <a:p>
                      <a:r>
                        <a:rPr lang="ko-KR" altLang="en-US" sz="800" b="0" baseline="0" dirty="0">
                          <a:latin typeface="+mn-ea"/>
                        </a:rPr>
                        <a:t>편집 시에는 화면 타이튼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Zone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편집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ko-KR" altLang="en-US" sz="800" b="0" baseline="0" dirty="0">
                          <a:latin typeface="+mn-ea"/>
                        </a:rPr>
                        <a:t>기존 입력 내용 불러온 후 수정 가능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en-US" altLang="ko-KR" sz="800" b="0" baseline="0" dirty="0">
                          <a:latin typeface="+mn-ea"/>
                        </a:rPr>
                        <a:t>#6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버튼 명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Refresh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로 변경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en-US" altLang="ko-KR" sz="800" b="0" baseline="0" dirty="0">
                          <a:latin typeface="+mn-ea"/>
                        </a:rPr>
                        <a:t>#7 Delete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버튼 추가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en-US" altLang="ko-KR" sz="800" b="0" baseline="0" dirty="0">
                          <a:latin typeface="+mn-ea"/>
                        </a:rPr>
                        <a:t>##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보호자만 사용 가능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</a:t>
                      </a:r>
                      <a:r>
                        <a:rPr lang="ko-KR" altLang="en-US" sz="800" b="0" dirty="0">
                          <a:latin typeface="+mn-ea"/>
                        </a:rPr>
                        <a:t>장소 명칭 검색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유사명칭 리스트 출력 선택 시 지도 내 표시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지도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en-US" altLang="ko-KR" sz="800" b="0" dirty="0">
                          <a:latin typeface="+mn-ea"/>
                        </a:rPr>
                        <a:t>#1</a:t>
                      </a:r>
                      <a:r>
                        <a:rPr lang="ko-KR" altLang="en-US" sz="800" b="0" dirty="0">
                          <a:latin typeface="+mn-ea"/>
                        </a:rPr>
                        <a:t>에서 선택한 명칭 지도 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Zone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유형 선택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(</a:t>
                      </a:r>
                      <a:r>
                        <a:rPr lang="ko-KR" altLang="en-US" sz="800" b="0" baseline="0" dirty="0" err="1">
                          <a:latin typeface="+mn-ea"/>
                        </a:rPr>
                        <a:t>위험존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/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체크인 존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)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반경 설정 </a:t>
                      </a:r>
                      <a:r>
                        <a:rPr lang="en-US" altLang="ko-KR" sz="800" b="0" dirty="0">
                          <a:latin typeface="+mn-ea"/>
                        </a:rPr>
                        <a:t>(500m,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1km, 5km)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28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Zone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명칭 입력 </a:t>
                      </a:r>
                      <a:endParaRPr lang="en-US" altLang="ko-KR" sz="800" b="0" baseline="0" dirty="0">
                        <a:latin typeface="+mn-ea"/>
                      </a:endParaRPr>
                    </a:p>
                    <a:p>
                      <a:r>
                        <a:rPr lang="ko-KR" altLang="en-US" sz="800" b="0" baseline="0" dirty="0">
                          <a:latin typeface="+mn-ea"/>
                        </a:rPr>
                        <a:t>체크인 존 유형 선택 후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(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집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/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학교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/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학원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등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)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입력한 명칭은 메시지의 예시 문구에서 선택 가능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)</a:t>
                      </a:r>
                    </a:p>
                    <a:p>
                      <a:endParaRPr lang="en-US" altLang="ko-KR" sz="800" b="0" baseline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#6. </a:t>
                      </a:r>
                      <a:r>
                        <a:rPr lang="ko-KR" altLang="en-US" sz="800" b="0" dirty="0">
                          <a:latin typeface="+mn-ea"/>
                        </a:rPr>
                        <a:t>저장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 err="1">
                          <a:latin typeface="+mn-ea"/>
                        </a:rPr>
                        <a:t>ㄴ</a:t>
                      </a:r>
                      <a:r>
                        <a:rPr lang="ko-KR" altLang="en-US" sz="800" b="0" dirty="0">
                          <a:latin typeface="+mn-ea"/>
                        </a:rPr>
                        <a:t> 편집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시 버튼 명 변경 </a:t>
                      </a:r>
                      <a:r>
                        <a:rPr lang="en-US" altLang="ko-KR" sz="800" b="0" dirty="0">
                          <a:latin typeface="+mn-ea"/>
                        </a:rPr>
                        <a:t>Refresh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4" name="직사각형 43"/>
          <p:cNvSpPr/>
          <p:nvPr/>
        </p:nvSpPr>
        <p:spPr>
          <a:xfrm>
            <a:off x="1605827" y="300159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05826" y="547082"/>
            <a:ext cx="2946640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설정 </a:t>
            </a:r>
            <a:r>
              <a:rPr kumimoji="1" lang="en-US" altLang="ko-KR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– Zone + </a:t>
            </a:r>
            <a:r>
              <a:rPr kumimoji="1" lang="ko-KR" altLang="en-US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설정</a:t>
            </a:r>
            <a:r>
              <a:rPr kumimoji="1" lang="en-US" altLang="ko-KR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- Zone</a:t>
            </a:r>
            <a:r>
              <a:rPr kumimoji="1" lang="ko-KR" altLang="en-US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+ </a:t>
            </a:r>
            <a:r>
              <a:rPr kumimoji="1" lang="ko-KR" altLang="en-US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편집</a:t>
            </a:r>
            <a:r>
              <a:rPr kumimoji="1" lang="en-US" altLang="ko-KR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/</a:t>
            </a:r>
            <a:r>
              <a:rPr kumimoji="1" lang="ko-KR" altLang="en-US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삭제 </a:t>
            </a:r>
            <a:r>
              <a:rPr lang="en-US" altLang="ko-KR" sz="867" dirty="0">
                <a:solidFill>
                  <a:prstClr val="black"/>
                </a:solidFill>
              </a:rPr>
              <a:t>(Premium Safety)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252" y="1052513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7" name="타원 66"/>
          <p:cNvSpPr/>
          <p:nvPr/>
        </p:nvSpPr>
        <p:spPr>
          <a:xfrm>
            <a:off x="259823" y="152543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297563" y="307057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256499" y="307057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266718" y="335458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1025350" y="432887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76329" y="974513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50" b="1" dirty="0">
                <a:solidFill>
                  <a:prstClr val="white"/>
                </a:solidFill>
              </a:rPr>
              <a:t>##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022367" y="221751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9543" y="1071525"/>
            <a:ext cx="1974375" cy="351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75" name="표 20"/>
          <p:cNvGraphicFramePr>
            <a:graphicFrameLocks noGrp="1"/>
          </p:cNvGraphicFramePr>
          <p:nvPr/>
        </p:nvGraphicFramePr>
        <p:xfrm>
          <a:off x="7479846" y="1001507"/>
          <a:ext cx="2289300" cy="1443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Zone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유형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(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해당 유형 리스트 수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)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Zone </a:t>
                      </a:r>
                      <a:r>
                        <a:rPr lang="ko-KR" altLang="en-US" sz="800" b="0" dirty="0">
                          <a:latin typeface="+mn-ea"/>
                        </a:rPr>
                        <a:t>명칭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편집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화면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#4. </a:t>
                      </a:r>
                      <a:r>
                        <a:rPr lang="ko-KR" altLang="en-US" sz="800" b="0" dirty="0">
                          <a:latin typeface="+mn-ea"/>
                        </a:rPr>
                        <a:t>리스트 삭제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71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#5. </a:t>
                      </a:r>
                      <a:r>
                        <a:rPr lang="ko-KR" altLang="en-US" sz="800" b="0" dirty="0">
                          <a:latin typeface="+mn-ea"/>
                        </a:rPr>
                        <a:t>지도 </a:t>
                      </a:r>
                      <a:endParaRPr lang="en-US" altLang="ko-KR" sz="800" b="0" dirty="0">
                        <a:latin typeface="+mn-ea"/>
                      </a:endParaRP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지정 위치 지도 출력 </a:t>
                      </a:r>
                      <a:r>
                        <a:rPr lang="en-US" altLang="ko-KR" sz="800" b="0" dirty="0">
                          <a:latin typeface="+mn-ea"/>
                        </a:rPr>
                        <a:t>/ </a:t>
                      </a:r>
                      <a:r>
                        <a:rPr lang="ko-KR" altLang="en-US" sz="800" b="0" dirty="0">
                          <a:latin typeface="+mn-ea"/>
                        </a:rPr>
                        <a:t>반경 </a:t>
                      </a:r>
                      <a:r>
                        <a:rPr lang="en-US" altLang="ko-KR" sz="800" b="0" dirty="0">
                          <a:latin typeface="+mn-ea"/>
                        </a:rPr>
                        <a:t>Area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표시 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/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반경 설정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m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출력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#6. </a:t>
                      </a:r>
                      <a:r>
                        <a:rPr lang="ko-KR" altLang="en-US" sz="800" b="0">
                          <a:latin typeface="+mn-ea"/>
                        </a:rPr>
                        <a:t>위험존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>
                          <a:latin typeface="+mn-ea"/>
                        </a:rPr>
                        <a:t>추가 화면으로 이동 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6" name="직사각형 75"/>
          <p:cNvSpPr/>
          <p:nvPr/>
        </p:nvSpPr>
        <p:spPr>
          <a:xfrm>
            <a:off x="6400042" y="303328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400041" y="550251"/>
            <a:ext cx="2366769" cy="22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설정 </a:t>
            </a:r>
            <a:r>
              <a:rPr kumimoji="1" lang="en-US" altLang="ko-KR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– Zone + </a:t>
            </a:r>
            <a:r>
              <a:rPr kumimoji="1" lang="ko-KR" altLang="en-US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설정</a:t>
            </a:r>
            <a:r>
              <a:rPr kumimoji="1" lang="en-US" altLang="ko-KR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- Zone</a:t>
            </a:r>
            <a:r>
              <a:rPr kumimoji="1" lang="ko-KR" altLang="en-US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+ </a:t>
            </a:r>
            <a:r>
              <a:rPr kumimoji="1" lang="ko-KR" altLang="en-US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편집</a:t>
            </a:r>
            <a:r>
              <a:rPr kumimoji="1" lang="en-US" altLang="ko-KR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/</a:t>
            </a:r>
            <a:r>
              <a:rPr kumimoji="1" lang="ko-KR" altLang="en-US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삭제</a:t>
            </a:r>
            <a:endParaRPr kumimoji="1" lang="en-US" altLang="ko-KR" sz="867" dirty="0">
              <a:solidFill>
                <a:srgbClr val="000000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222799" y="2985052"/>
            <a:ext cx="1974375" cy="3169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758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+ </a:t>
            </a:r>
            <a:r>
              <a:rPr lang="ko-KR" altLang="en-US" sz="758" b="1">
                <a:solidFill>
                  <a:schemeClr val="bg1">
                    <a:lumMod val="50000"/>
                  </a:schemeClr>
                </a:solidFill>
                <a:latin typeface="+mn-ea"/>
              </a:rPr>
              <a:t>서울역</a:t>
            </a:r>
            <a:endParaRPr lang="ko-KR" altLang="en-US" sz="6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574130" y="3074723"/>
            <a:ext cx="238002" cy="156000"/>
          </a:xfrm>
          <a:prstGeom prst="rect">
            <a:avLst/>
          </a:prstGeom>
          <a:solidFill>
            <a:srgbClr val="45A1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5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편집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6900325" y="3074723"/>
            <a:ext cx="238002" cy="156000"/>
          </a:xfrm>
          <a:prstGeom prst="rect">
            <a:avLst/>
          </a:prstGeom>
          <a:solidFill>
            <a:srgbClr val="45A1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50">
                <a:solidFill>
                  <a:schemeClr val="bg1">
                    <a:lumMod val="95000"/>
                  </a:schemeClr>
                </a:solidFill>
                <a:latin typeface="+mn-ea"/>
              </a:rPr>
              <a:t>삭제</a:t>
            </a:r>
            <a:r>
              <a:rPr lang="en-US" altLang="ko-KR" sz="65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endParaRPr lang="ko-KR" altLang="en-US" sz="65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5222799" y="1467815"/>
            <a:ext cx="1963975" cy="2944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758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+ </a:t>
            </a:r>
            <a:r>
              <a:rPr lang="ko-KR" altLang="en-US" sz="758" b="1">
                <a:solidFill>
                  <a:schemeClr val="bg1">
                    <a:lumMod val="50000"/>
                  </a:schemeClr>
                </a:solidFill>
                <a:latin typeface="+mn-ea"/>
              </a:rPr>
              <a:t>용산역</a:t>
            </a:r>
            <a:endParaRPr lang="ko-KR" altLang="en-US" sz="6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574130" y="1539953"/>
            <a:ext cx="238002" cy="144911"/>
          </a:xfrm>
          <a:prstGeom prst="rect">
            <a:avLst/>
          </a:prstGeom>
          <a:solidFill>
            <a:srgbClr val="45A1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5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편집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6900325" y="1539953"/>
            <a:ext cx="238002" cy="144911"/>
          </a:xfrm>
          <a:prstGeom prst="rect">
            <a:avLst/>
          </a:prstGeom>
          <a:solidFill>
            <a:srgbClr val="45A1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50">
                <a:solidFill>
                  <a:schemeClr val="bg1">
                    <a:lumMod val="95000"/>
                  </a:schemeClr>
                </a:solidFill>
                <a:latin typeface="+mn-ea"/>
              </a:rPr>
              <a:t>삭제</a:t>
            </a:r>
            <a:r>
              <a:rPr lang="en-US" altLang="ko-KR" sz="65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endParaRPr lang="ko-KR" altLang="en-US" sz="65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222799" y="3301989"/>
            <a:ext cx="1974375" cy="3169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758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+ </a:t>
            </a:r>
            <a:r>
              <a:rPr lang="ko-KR" altLang="en-US" sz="758" b="1">
                <a:solidFill>
                  <a:schemeClr val="bg1">
                    <a:lumMod val="50000"/>
                  </a:schemeClr>
                </a:solidFill>
                <a:latin typeface="+mn-ea"/>
              </a:rPr>
              <a:t>남영역</a:t>
            </a:r>
            <a:endParaRPr lang="ko-KR" altLang="en-US" sz="6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574130" y="3373253"/>
            <a:ext cx="238002" cy="156000"/>
          </a:xfrm>
          <a:prstGeom prst="rect">
            <a:avLst/>
          </a:prstGeom>
          <a:solidFill>
            <a:srgbClr val="45A1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5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편집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6900325" y="3373253"/>
            <a:ext cx="238002" cy="156000"/>
          </a:xfrm>
          <a:prstGeom prst="rect">
            <a:avLst/>
          </a:prstGeom>
          <a:solidFill>
            <a:srgbClr val="45A1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50">
                <a:solidFill>
                  <a:schemeClr val="bg1">
                    <a:lumMod val="95000"/>
                  </a:schemeClr>
                </a:solidFill>
                <a:latin typeface="+mn-ea"/>
              </a:rPr>
              <a:t>삭제</a:t>
            </a:r>
            <a:r>
              <a:rPr lang="en-US" altLang="ko-KR" sz="650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endParaRPr lang="ko-KR" altLang="en-US" sz="650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374606" y="1258860"/>
            <a:ext cx="411569" cy="137691"/>
          </a:xfrm>
          <a:prstGeom prst="rect">
            <a:avLst/>
          </a:prstGeom>
          <a:solidFill>
            <a:srgbClr val="273A5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50" dirty="0" err="1">
                <a:solidFill>
                  <a:schemeClr val="bg1">
                    <a:lumMod val="85000"/>
                  </a:schemeClr>
                </a:solidFill>
                <a:latin typeface="+mn-ea"/>
              </a:rPr>
              <a:t>위험존</a:t>
            </a:r>
            <a:r>
              <a:rPr lang="en-US" altLang="ko-KR" sz="65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(3)</a:t>
            </a:r>
            <a:endParaRPr lang="ko-KR" altLang="en-US" sz="65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086560" y="127574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5091734" y="153994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6783381" y="1429825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4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447684" y="1437889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296606" y="1851964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5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6286" y="4288779"/>
            <a:ext cx="1974375" cy="29620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097729" y="4368816"/>
            <a:ext cx="238002" cy="156000"/>
          </a:xfrm>
          <a:prstGeom prst="rect">
            <a:avLst/>
          </a:prstGeom>
          <a:solidFill>
            <a:srgbClr val="45A1D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58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추가</a:t>
            </a:r>
            <a:r>
              <a:rPr lang="en-US" altLang="ko-KR" sz="758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endParaRPr lang="ko-KR" altLang="en-US" sz="758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887477" y="4351936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6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575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0"/>
          <p:cNvGraphicFramePr>
            <a:graphicFrameLocks noGrp="1"/>
          </p:cNvGraphicFramePr>
          <p:nvPr/>
        </p:nvGraphicFramePr>
        <p:xfrm>
          <a:off x="2645074" y="998709"/>
          <a:ext cx="2289300" cy="599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SOS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발동 취소 안내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카운트 다운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버튼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클릭 시 지정한 취소 입력 화면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" name="직사각형 71"/>
          <p:cNvSpPr/>
          <p:nvPr/>
        </p:nvSpPr>
        <p:spPr>
          <a:xfrm>
            <a:off x="1570277" y="311796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570277" y="558719"/>
            <a:ext cx="652743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SOS </a:t>
            </a:r>
            <a:r>
              <a:rPr lang="ko-KR" altLang="en-US" sz="867" dirty="0">
                <a:solidFill>
                  <a:prstClr val="black"/>
                </a:solidFill>
              </a:rPr>
              <a:t>팝업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38" y="1052513"/>
            <a:ext cx="1974375" cy="3510000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486893" y="167236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915218" y="2802702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915218" y="392958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graphicFrame>
        <p:nvGraphicFramePr>
          <p:cNvPr id="83" name="표 20"/>
          <p:cNvGraphicFramePr>
            <a:graphicFrameLocks noGrp="1"/>
          </p:cNvGraphicFramePr>
          <p:nvPr/>
        </p:nvGraphicFramePr>
        <p:xfrm>
          <a:off x="7494313" y="998709"/>
          <a:ext cx="2289300" cy="965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7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#1. SOS</a:t>
                      </a:r>
                      <a:r>
                        <a:rPr lang="en-US" altLang="ko-KR" sz="800" b="0" baseline="0" dirty="0">
                          <a:latin typeface="+mn-ea"/>
                        </a:rPr>
                        <a:t> </a:t>
                      </a:r>
                      <a:r>
                        <a:rPr lang="ko-KR" altLang="en-US" sz="800" b="0" baseline="0" dirty="0">
                          <a:latin typeface="+mn-ea"/>
                        </a:rPr>
                        <a:t>발동 안내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#2. </a:t>
                      </a:r>
                      <a:r>
                        <a:rPr lang="ko-KR" altLang="en-US" sz="800" b="0" dirty="0">
                          <a:latin typeface="+mn-ea"/>
                        </a:rPr>
                        <a:t>지도 </a:t>
                      </a:r>
                      <a:r>
                        <a:rPr lang="en-US" altLang="ko-KR" sz="800" b="0" dirty="0">
                          <a:latin typeface="+mn-ea"/>
                        </a:rPr>
                        <a:t>– SOS </a:t>
                      </a:r>
                      <a:r>
                        <a:rPr lang="ko-KR" altLang="en-US" sz="800" b="0" dirty="0">
                          <a:latin typeface="+mn-ea"/>
                        </a:rPr>
                        <a:t>요청한 장소 표기</a:t>
                      </a:r>
                      <a:r>
                        <a:rPr lang="en-US" altLang="ko-KR" sz="800" b="0" dirty="0">
                          <a:latin typeface="+mn-ea"/>
                        </a:rPr>
                        <a:t>. </a:t>
                      </a: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지도 클릭 시 대상에게 가는 경로</a:t>
                      </a:r>
                      <a:r>
                        <a:rPr lang="en-US" altLang="ko-KR" sz="800" b="0" dirty="0">
                          <a:latin typeface="+mn-ea"/>
                        </a:rPr>
                        <a:t> </a:t>
                      </a:r>
                      <a:r>
                        <a:rPr lang="ko-KR" altLang="en-US" sz="800" b="0" dirty="0">
                          <a:latin typeface="+mn-ea"/>
                        </a:rPr>
                        <a:t>안내 화면 이동</a:t>
                      </a:r>
                      <a:endParaRPr lang="en-US" altLang="ko-KR" sz="800" b="0" dirty="0">
                        <a:latin typeface="+mn-ea"/>
                      </a:endParaRP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140">
                <a:tc>
                  <a:txBody>
                    <a:bodyPr/>
                    <a:lstStyle/>
                    <a:p>
                      <a:r>
                        <a:rPr lang="en-US" altLang="ko-KR" sz="800" b="0" dirty="0">
                          <a:latin typeface="+mn-ea"/>
                        </a:rPr>
                        <a:t>#3. </a:t>
                      </a:r>
                      <a:r>
                        <a:rPr lang="ko-KR" altLang="en-US" sz="800" b="0" dirty="0">
                          <a:latin typeface="+mn-ea"/>
                        </a:rPr>
                        <a:t>긴급 출동 요청 </a:t>
                      </a:r>
                      <a:r>
                        <a:rPr lang="en-US" altLang="ko-KR" sz="800" b="0" dirty="0">
                          <a:latin typeface="+mn-ea"/>
                        </a:rPr>
                        <a:t>(</a:t>
                      </a:r>
                      <a:r>
                        <a:rPr lang="ko-KR" altLang="en-US" sz="800" b="0" dirty="0">
                          <a:latin typeface="+mn-ea"/>
                        </a:rPr>
                        <a:t>유료 서비스</a:t>
                      </a:r>
                      <a:r>
                        <a:rPr lang="en-US" altLang="ko-KR" sz="800" b="0" dirty="0">
                          <a:latin typeface="+mn-ea"/>
                        </a:rPr>
                        <a:t>)</a:t>
                      </a:r>
                    </a:p>
                    <a:p>
                      <a:r>
                        <a:rPr lang="ko-KR" altLang="en-US" sz="800" b="0" dirty="0">
                          <a:latin typeface="+mn-ea"/>
                        </a:rPr>
                        <a:t>제휴 서비스 통해 요원 출동 요청 전송</a:t>
                      </a:r>
                      <a:r>
                        <a:rPr lang="en-US" altLang="ko-KR" sz="800" b="0" dirty="0">
                          <a:latin typeface="+mn-ea"/>
                        </a:rPr>
                        <a:t>.</a:t>
                      </a:r>
                    </a:p>
                  </a:txBody>
                  <a:tcPr marL="78000" marR="39000" marT="39000" marB="39000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4" name="직사각형 83"/>
          <p:cNvSpPr/>
          <p:nvPr/>
        </p:nvSpPr>
        <p:spPr>
          <a:xfrm>
            <a:off x="6421711" y="311796"/>
            <a:ext cx="671979" cy="225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67" dirty="0">
                <a:solidFill>
                  <a:prstClr val="black"/>
                </a:solidFill>
              </a:rPr>
              <a:t>00000000</a:t>
            </a:r>
            <a:endParaRPr lang="ko-KR" altLang="en-US" sz="867" dirty="0">
              <a:solidFill>
                <a:prstClr val="black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421711" y="558719"/>
            <a:ext cx="2366769" cy="225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867" dirty="0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SOS </a:t>
            </a:r>
            <a:r>
              <a:rPr kumimoji="1" lang="ko-KR" altLang="en-US" sz="867">
                <a:solidFill>
                  <a:srgbClr val="000000"/>
                </a:solidFill>
                <a:latin typeface="Arial" panose="020B0604020202020204" pitchFamily="34" charset="0"/>
                <a:ea typeface="돋움" panose="020B0600000101010101" pitchFamily="50" charset="-127"/>
                <a:cs typeface="Arial" panose="020B0604020202020204" pitchFamily="34" charset="0"/>
              </a:rPr>
              <a:t>알람 화면 </a:t>
            </a:r>
            <a:endParaRPr kumimoji="1" lang="en-US" altLang="ko-KR" sz="867" dirty="0">
              <a:solidFill>
                <a:srgbClr val="000000"/>
              </a:solidFill>
              <a:latin typeface="Arial" panose="020B0604020202020204" pitchFamily="34" charset="0"/>
              <a:ea typeface="돋움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447" y="1047702"/>
            <a:ext cx="1974375" cy="3510000"/>
          </a:xfrm>
          <a:prstGeom prst="rect">
            <a:avLst/>
          </a:prstGeom>
        </p:spPr>
      </p:pic>
      <p:sp>
        <p:nvSpPr>
          <p:cNvPr id="87" name="타원 86"/>
          <p:cNvSpPr/>
          <p:nvPr/>
        </p:nvSpPr>
        <p:spPr>
          <a:xfrm>
            <a:off x="5309321" y="1567128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1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543321" y="3880597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3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5465321" y="2320611"/>
            <a:ext cx="156000" cy="15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8" b="1" dirty="0">
                <a:solidFill>
                  <a:prstClr val="white"/>
                </a:solidFill>
              </a:rPr>
              <a:t>2</a:t>
            </a:r>
            <a:endParaRPr lang="ko-KR" altLang="en-US" sz="758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2902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00872" y="314096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ea typeface="맑은 고딕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307804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39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03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0572"/>
              </p:ext>
            </p:extLst>
          </p:nvPr>
        </p:nvGraphicFramePr>
        <p:xfrm>
          <a:off x="3512840" y="1844824"/>
          <a:ext cx="5097164" cy="3464556"/>
        </p:xfrm>
        <a:graphic>
          <a:graphicData uri="http://schemas.openxmlformats.org/drawingml/2006/table">
            <a:tbl>
              <a:tblPr/>
              <a:tblGrid>
                <a:gridCol w="582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4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4033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I.  </a:t>
                      </a: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II</a:t>
                      </a:r>
                      <a:r>
                        <a:rPr kumimoji="1" lang="en-US" altLang="ko-KR" sz="2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III.</a:t>
                      </a:r>
                      <a:endParaRPr kumimoji="1" lang="en-US" altLang="ko-KR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IV.</a:t>
                      </a: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V.</a:t>
                      </a: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VI.</a:t>
                      </a: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r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VII.</a:t>
                      </a:r>
                    </a:p>
                  </a:txBody>
                  <a:tcPr marT="45718" marB="4571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제안 개요</a:t>
                      </a: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Design Strategy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 구축 방안</a:t>
                      </a: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시스템 구현 방안</a:t>
                      </a:r>
                      <a:endParaRPr kumimoji="1" lang="en-US" altLang="ko-KR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추가 서비스 제안</a:t>
                      </a: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프로젝트 추진 방안</a:t>
                      </a: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2000" b="1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Appendix</a:t>
                      </a:r>
                      <a:endParaRPr kumimoji="1" lang="en-US" altLang="ko-KR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T="45718" marB="45718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08364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7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0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16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49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50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43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7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34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0" y="0"/>
          <a:ext cx="9906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4" name="Image" r:id="rId3" imgW="13206240" imgH="9142560" progId="Photoshop.Image.13">
                  <p:embed/>
                </p:oleObj>
              </mc:Choice>
              <mc:Fallback>
                <p:oleObj name="Image" r:id="rId3" imgW="132062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906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9465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0" y="0"/>
          <a:ext cx="9906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8" name="Image" r:id="rId3" imgW="13206240" imgH="9142560" progId="Photoshop.Image.13">
                  <p:embed/>
                </p:oleObj>
              </mc:Choice>
              <mc:Fallback>
                <p:oleObj name="Image" r:id="rId3" imgW="132062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906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262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421688"/>
              </p:ext>
            </p:extLst>
          </p:nvPr>
        </p:nvGraphicFramePr>
        <p:xfrm>
          <a:off x="6254750" y="1939925"/>
          <a:ext cx="2946400" cy="3983038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제안의 목적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제안의 범위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기존 서비스 흡수방안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메뉴 맵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제안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특∙장점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구축 컨소시엄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I. </a:t>
            </a:r>
            <a:r>
              <a:rPr kumimoji="0" lang="ko-KR" altLang="en-US" sz="17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제안 개요</a:t>
            </a: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10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409629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0" y="0"/>
          <a:ext cx="9906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2" name="Image" r:id="rId3" imgW="13206240" imgH="9142560" progId="Photoshop.Image.13">
                  <p:embed/>
                </p:oleObj>
              </mc:Choice>
              <mc:Fallback>
                <p:oleObj name="Image" r:id="rId3" imgW="132062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906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0742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0" y="0"/>
          <a:ext cx="9906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6" name="Image" r:id="rId3" imgW="13206240" imgH="9142560" progId="Photoshop.Image.13">
                  <p:embed/>
                </p:oleObj>
              </mc:Choice>
              <mc:Fallback>
                <p:oleObj name="Image" r:id="rId3" imgW="132062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906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7368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0" y="0"/>
          <a:ext cx="9906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50" name="Image" r:id="rId3" imgW="13206240" imgH="9142560" progId="Photoshop.Image.13">
                  <p:embed/>
                </p:oleObj>
              </mc:Choice>
              <mc:Fallback>
                <p:oleObj name="Image" r:id="rId3" imgW="132062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906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5808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0" y="0"/>
          <a:ext cx="9906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4" name="Image" r:id="rId3" imgW="13206240" imgH="9142560" progId="Photoshop.Image.13">
                  <p:embed/>
                </p:oleObj>
              </mc:Choice>
              <mc:Fallback>
                <p:oleObj name="Image" r:id="rId3" imgW="132062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906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6292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0" y="0"/>
          <a:ext cx="9906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8" name="Image" r:id="rId3" imgW="13206240" imgH="9142560" progId="Photoshop.Image.13">
                  <p:embed/>
                </p:oleObj>
              </mc:Choice>
              <mc:Fallback>
                <p:oleObj name="Image" r:id="rId3" imgW="132062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906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1852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0" y="0"/>
          <a:ext cx="9906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2" name="Image" r:id="rId3" imgW="13206240" imgH="9142560" progId="Photoshop.Image.13">
                  <p:embed/>
                </p:oleObj>
              </mc:Choice>
              <mc:Fallback>
                <p:oleObj name="Image" r:id="rId3" imgW="13206240" imgH="91425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906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641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20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45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86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32"/>
          <p:cNvSpPr>
            <a:spLocks noChangeArrowheads="1"/>
          </p:cNvSpPr>
          <p:nvPr/>
        </p:nvSpPr>
        <p:spPr bwMode="gray">
          <a:xfrm>
            <a:off x="550866" y="2398165"/>
            <a:ext cx="4330700" cy="1958975"/>
          </a:xfrm>
          <a:prstGeom prst="roundRect">
            <a:avLst>
              <a:gd name="adj" fmla="val 11921"/>
            </a:avLst>
          </a:pr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endParaRPr lang="ko-KR" altLang="en-US" sz="900" b="0" u="none">
              <a:solidFill>
                <a:schemeClr val="bg1"/>
              </a:solidFill>
            </a:endParaRPr>
          </a:p>
        </p:txBody>
      </p:sp>
      <p:sp>
        <p:nvSpPr>
          <p:cNvPr id="37" name="AutoShape 33"/>
          <p:cNvSpPr>
            <a:spLocks noChangeArrowheads="1"/>
          </p:cNvSpPr>
          <p:nvPr/>
        </p:nvSpPr>
        <p:spPr bwMode="gray">
          <a:xfrm>
            <a:off x="4954591" y="2398165"/>
            <a:ext cx="4330700" cy="1958975"/>
          </a:xfrm>
          <a:prstGeom prst="roundRect">
            <a:avLst>
              <a:gd name="adj" fmla="val 11921"/>
            </a:avLst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endParaRPr lang="ko-KR" altLang="en-US" sz="900" b="0" u="none">
              <a:solidFill>
                <a:schemeClr val="bg1"/>
              </a:solidFill>
            </a:endParaRPr>
          </a:p>
        </p:txBody>
      </p:sp>
      <p:sp>
        <p:nvSpPr>
          <p:cNvPr id="38" name="AutoShape 34"/>
          <p:cNvSpPr>
            <a:spLocks noChangeArrowheads="1"/>
          </p:cNvSpPr>
          <p:nvPr/>
        </p:nvSpPr>
        <p:spPr bwMode="gray">
          <a:xfrm>
            <a:off x="550866" y="4436515"/>
            <a:ext cx="4330700" cy="1990725"/>
          </a:xfrm>
          <a:prstGeom prst="roundRect">
            <a:avLst>
              <a:gd name="adj" fmla="val 11921"/>
            </a:avLst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endParaRPr lang="ko-KR" altLang="en-US" sz="900" b="0" u="none">
              <a:solidFill>
                <a:schemeClr val="bg1"/>
              </a:solidFill>
            </a:endParaRPr>
          </a:p>
        </p:txBody>
      </p:sp>
      <p:sp>
        <p:nvSpPr>
          <p:cNvPr id="39" name="AutoShape 35"/>
          <p:cNvSpPr>
            <a:spLocks noChangeArrowheads="1"/>
          </p:cNvSpPr>
          <p:nvPr/>
        </p:nvSpPr>
        <p:spPr bwMode="gray">
          <a:xfrm>
            <a:off x="4954591" y="4436515"/>
            <a:ext cx="4330700" cy="1990725"/>
          </a:xfrm>
          <a:prstGeom prst="roundRect">
            <a:avLst>
              <a:gd name="adj" fmla="val 9134"/>
            </a:avLst>
          </a:prstGeom>
          <a:noFill/>
          <a:ln w="19050" algn="ctr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endParaRPr lang="ko-KR" altLang="en-US" sz="900" b="0" u="none">
              <a:solidFill>
                <a:schemeClr val="bg1"/>
              </a:solidFill>
            </a:endParaRPr>
          </a:p>
        </p:txBody>
      </p:sp>
      <p:sp>
        <p:nvSpPr>
          <p:cNvPr id="40" name="Rectangle 43"/>
          <p:cNvSpPr>
            <a:spLocks noChangeArrowheads="1"/>
          </p:cNvSpPr>
          <p:nvPr/>
        </p:nvSpPr>
        <p:spPr bwMode="auto">
          <a:xfrm>
            <a:off x="609607" y="2444197"/>
            <a:ext cx="4160837" cy="4985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 latinLnBrk="0">
              <a:lnSpc>
                <a:spcPct val="110000"/>
              </a:lnSpc>
              <a:spcBef>
                <a:spcPct val="0"/>
              </a:spcBef>
            </a:pPr>
            <a:r>
              <a:rPr lang="en-US" altLang="ko-KR" sz="1200" u="none" dirty="0">
                <a:solidFill>
                  <a:srgbClr val="265082"/>
                </a:solidFill>
              </a:rPr>
              <a:t>T-</a:t>
            </a:r>
            <a:r>
              <a:rPr lang="ko-KR" altLang="en-US" sz="1200" u="none">
                <a:solidFill>
                  <a:srgbClr val="265082"/>
                </a:solidFill>
              </a:rPr>
              <a:t>자녀 안심을 포함한 </a:t>
            </a:r>
            <a:r>
              <a:rPr lang="en-US" altLang="ko-KR" sz="1200" u="none" dirty="0">
                <a:solidFill>
                  <a:srgbClr val="265082"/>
                </a:solidFill>
              </a:rPr>
              <a:t>6</a:t>
            </a:r>
            <a:r>
              <a:rPr lang="ko-KR" altLang="en-US" sz="1200" u="none">
                <a:solidFill>
                  <a:srgbClr val="265082"/>
                </a:solidFill>
              </a:rPr>
              <a:t>개의 위치 서비스의 통합을 위한 기존 이용자 </a:t>
            </a:r>
            <a:r>
              <a:rPr lang="en-US" altLang="ko-KR" sz="1200" u="none" dirty="0">
                <a:solidFill>
                  <a:srgbClr val="265082"/>
                </a:solidFill>
              </a:rPr>
              <a:t>Migration</a:t>
            </a:r>
            <a:endParaRPr lang="ko-KR" altLang="en-US" sz="1200" u="none" dirty="0">
              <a:solidFill>
                <a:srgbClr val="265082"/>
              </a:solidFill>
            </a:endParaRPr>
          </a:p>
        </p:txBody>
      </p:sp>
      <p:sp>
        <p:nvSpPr>
          <p:cNvPr id="41" name="Rectangle 44"/>
          <p:cNvSpPr>
            <a:spLocks noChangeArrowheads="1"/>
          </p:cNvSpPr>
          <p:nvPr/>
        </p:nvSpPr>
        <p:spPr bwMode="auto">
          <a:xfrm>
            <a:off x="5065715" y="2417213"/>
            <a:ext cx="4216401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lnSpc>
                <a:spcPct val="110000"/>
              </a:lnSpc>
              <a:spcBef>
                <a:spcPct val="0"/>
              </a:spcBef>
            </a:pPr>
            <a:r>
              <a:rPr lang="ko-KR" altLang="en-US" sz="1200" u="none" dirty="0">
                <a:solidFill>
                  <a:srgbClr val="265082"/>
                </a:solidFill>
              </a:rPr>
              <a:t>스마트 </a:t>
            </a:r>
            <a:r>
              <a:rPr lang="ko-KR" altLang="en-US" sz="1200" u="none" dirty="0" err="1">
                <a:solidFill>
                  <a:srgbClr val="265082"/>
                </a:solidFill>
              </a:rPr>
              <a:t>폰의</a:t>
            </a:r>
            <a:r>
              <a:rPr lang="ko-KR" altLang="en-US" sz="1200" u="none" dirty="0">
                <a:solidFill>
                  <a:srgbClr val="265082"/>
                </a:solidFill>
              </a:rPr>
              <a:t> 보급으로 인한 서비스 </a:t>
            </a:r>
            <a:r>
              <a:rPr lang="en-US" altLang="ko-KR" sz="1200" u="none" dirty="0">
                <a:solidFill>
                  <a:srgbClr val="265082"/>
                </a:solidFill>
              </a:rPr>
              <a:t>UI </a:t>
            </a:r>
            <a:r>
              <a:rPr lang="ko-KR" altLang="en-US" sz="1200" u="none" dirty="0">
                <a:solidFill>
                  <a:srgbClr val="265082"/>
                </a:solidFill>
              </a:rPr>
              <a:t>및 기술 반영</a:t>
            </a:r>
          </a:p>
        </p:txBody>
      </p:sp>
      <p:sp>
        <p:nvSpPr>
          <p:cNvPr id="42" name="Rectangle 48"/>
          <p:cNvSpPr>
            <a:spLocks noChangeArrowheads="1"/>
          </p:cNvSpPr>
          <p:nvPr/>
        </p:nvSpPr>
        <p:spPr bwMode="auto">
          <a:xfrm>
            <a:off x="6321152" y="4473027"/>
            <a:ext cx="2988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r>
              <a:rPr lang="ko-KR" altLang="en-US" sz="1200" u="none" dirty="0">
                <a:solidFill>
                  <a:srgbClr val="265082"/>
                </a:solidFill>
              </a:rPr>
              <a:t>공공 인프라 연계를 위한 </a:t>
            </a:r>
            <a:r>
              <a:rPr lang="en-US" altLang="ko-KR" sz="1200" u="none" dirty="0">
                <a:solidFill>
                  <a:srgbClr val="265082"/>
                </a:solidFill>
              </a:rPr>
              <a:t>Open API </a:t>
            </a:r>
            <a:r>
              <a:rPr lang="ko-KR" altLang="en-US" sz="1200" u="none" dirty="0">
                <a:solidFill>
                  <a:srgbClr val="265082"/>
                </a:solidFill>
              </a:rPr>
              <a:t>개발</a:t>
            </a:r>
            <a:endParaRPr lang="en-US" altLang="ko-KR" sz="1200" u="none" dirty="0">
              <a:solidFill>
                <a:srgbClr val="265082"/>
              </a:solidFill>
            </a:endParaRPr>
          </a:p>
        </p:txBody>
      </p:sp>
      <p:sp>
        <p:nvSpPr>
          <p:cNvPr id="43" name="Rectangle 51"/>
          <p:cNvSpPr>
            <a:spLocks noChangeArrowheads="1"/>
          </p:cNvSpPr>
          <p:nvPr/>
        </p:nvSpPr>
        <p:spPr bwMode="auto">
          <a:xfrm>
            <a:off x="609603" y="4480965"/>
            <a:ext cx="27670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ko-KR" sz="1200" u="none" dirty="0">
                <a:solidFill>
                  <a:srgbClr val="265082"/>
                </a:solidFill>
              </a:rPr>
              <a:t>SKT LBS </a:t>
            </a:r>
            <a:r>
              <a:rPr lang="ko-KR" altLang="en-US" sz="1200" u="none">
                <a:solidFill>
                  <a:srgbClr val="265082"/>
                </a:solidFill>
              </a:rPr>
              <a:t>및 다양한 </a:t>
            </a:r>
            <a:r>
              <a:rPr lang="en-US" altLang="ko-KR" sz="1200" u="none" dirty="0">
                <a:solidFill>
                  <a:srgbClr val="265082"/>
                </a:solidFill>
              </a:rPr>
              <a:t>SNS </a:t>
            </a:r>
            <a:r>
              <a:rPr lang="ko-KR" altLang="en-US" sz="1200" u="none">
                <a:solidFill>
                  <a:srgbClr val="265082"/>
                </a:solidFill>
              </a:rPr>
              <a:t>연동이 가능한 위치 공유 인터페이스 및 </a:t>
            </a:r>
            <a:r>
              <a:rPr lang="en-US" altLang="ko-KR" sz="1200" u="none" dirty="0">
                <a:solidFill>
                  <a:srgbClr val="265082"/>
                </a:solidFill>
              </a:rPr>
              <a:t>P/F </a:t>
            </a:r>
            <a:r>
              <a:rPr lang="ko-KR" altLang="en-US" sz="1200" u="none">
                <a:solidFill>
                  <a:srgbClr val="265082"/>
                </a:solidFill>
              </a:rPr>
              <a:t>개발</a:t>
            </a:r>
            <a:endParaRPr lang="ko-KR" altLang="en-US" sz="1200" u="none" dirty="0">
              <a:solidFill>
                <a:srgbClr val="265082"/>
              </a:solidFill>
            </a:endParaRPr>
          </a:p>
        </p:txBody>
      </p:sp>
      <p:sp>
        <p:nvSpPr>
          <p:cNvPr id="44" name="Arc 36"/>
          <p:cNvSpPr>
            <a:spLocks/>
          </p:cNvSpPr>
          <p:nvPr/>
        </p:nvSpPr>
        <p:spPr bwMode="auto">
          <a:xfrm rot="5400000" flipH="1" flipV="1">
            <a:off x="3476054" y="2952200"/>
            <a:ext cx="1365250" cy="1444625"/>
          </a:xfrm>
          <a:custGeom>
            <a:avLst/>
            <a:gdLst>
              <a:gd name="T0" fmla="*/ 2147483647 w 21600"/>
              <a:gd name="T1" fmla="*/ 0 h 21800"/>
              <a:gd name="T2" fmla="*/ 2147483647 w 21600"/>
              <a:gd name="T3" fmla="*/ 2147483647 h 21800"/>
              <a:gd name="T4" fmla="*/ 0 w 21600"/>
              <a:gd name="T5" fmla="*/ 2147483647 h 21800"/>
              <a:gd name="T6" fmla="*/ 0 60000 65536"/>
              <a:gd name="T7" fmla="*/ 0 60000 65536"/>
              <a:gd name="T8" fmla="*/ 0 60000 65536"/>
              <a:gd name="T9" fmla="*/ 0 w 21600"/>
              <a:gd name="T10" fmla="*/ 0 h 21800"/>
              <a:gd name="T11" fmla="*/ 21600 w 21600"/>
              <a:gd name="T12" fmla="*/ 21800 h 218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800" fill="none" extrusionOk="0">
                <a:moveTo>
                  <a:pt x="228" y="0"/>
                </a:moveTo>
                <a:cubicBezTo>
                  <a:pt x="12068" y="125"/>
                  <a:pt x="21600" y="9758"/>
                  <a:pt x="21600" y="21599"/>
                </a:cubicBezTo>
                <a:cubicBezTo>
                  <a:pt x="21600" y="21666"/>
                  <a:pt x="21599" y="21733"/>
                  <a:pt x="21599" y="21800"/>
                </a:cubicBezTo>
              </a:path>
              <a:path w="21600" h="21800" stroke="0" extrusionOk="0">
                <a:moveTo>
                  <a:pt x="228" y="0"/>
                </a:moveTo>
                <a:cubicBezTo>
                  <a:pt x="12068" y="125"/>
                  <a:pt x="21600" y="9758"/>
                  <a:pt x="21600" y="21599"/>
                </a:cubicBezTo>
                <a:cubicBezTo>
                  <a:pt x="21600" y="21666"/>
                  <a:pt x="21599" y="21733"/>
                  <a:pt x="21599" y="21800"/>
                </a:cubicBezTo>
                <a:lnTo>
                  <a:pt x="0" y="21599"/>
                </a:lnTo>
                <a:close/>
              </a:path>
            </a:pathLst>
          </a:custGeom>
          <a:solidFill>
            <a:srgbClr val="E2EBF6"/>
          </a:solidFill>
          <a:ln w="9525">
            <a:solidFill>
              <a:srgbClr val="6496D2"/>
            </a:solidFill>
            <a:round/>
            <a:headEnd/>
            <a:tailEnd/>
          </a:ln>
          <a:effectLst>
            <a:prstShdw prst="shdw17" dist="17961" dir="2700000">
              <a:srgbClr val="587732"/>
            </a:prstShdw>
          </a:effectLst>
        </p:spPr>
        <p:txBody>
          <a:bodyPr rot="10800000"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endParaRPr lang="ko-KR" altLang="en-US"/>
          </a:p>
        </p:txBody>
      </p:sp>
      <p:sp>
        <p:nvSpPr>
          <p:cNvPr id="45" name="Arc 37"/>
          <p:cNvSpPr>
            <a:spLocks/>
          </p:cNvSpPr>
          <p:nvPr/>
        </p:nvSpPr>
        <p:spPr bwMode="auto">
          <a:xfrm>
            <a:off x="4954592" y="2991885"/>
            <a:ext cx="1393825" cy="136525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6496D2"/>
          </a:solidFill>
          <a:ln w="9525" algn="ctr">
            <a:solidFill>
              <a:srgbClr val="356FB5"/>
            </a:solidFill>
            <a:round/>
            <a:headEnd/>
            <a:tailEnd/>
          </a:ln>
          <a:effectLst>
            <a:prstShdw prst="shdw17" dist="17961" dir="2700000">
              <a:srgbClr val="99593F"/>
            </a:prstShdw>
          </a:effectLst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endParaRPr lang="ko-KR" altLang="en-US"/>
          </a:p>
        </p:txBody>
      </p:sp>
      <p:sp>
        <p:nvSpPr>
          <p:cNvPr id="46" name="Arc 38"/>
          <p:cNvSpPr>
            <a:spLocks/>
          </p:cNvSpPr>
          <p:nvPr/>
        </p:nvSpPr>
        <p:spPr bwMode="auto">
          <a:xfrm rot="16200000" flipH="1">
            <a:off x="3476060" y="4379366"/>
            <a:ext cx="1347787" cy="1462087"/>
          </a:xfrm>
          <a:custGeom>
            <a:avLst/>
            <a:gdLst>
              <a:gd name="T0" fmla="*/ 0 w 21799"/>
              <a:gd name="T1" fmla="*/ 2147483647 h 21801"/>
              <a:gd name="T2" fmla="*/ 2147483647 w 21799"/>
              <a:gd name="T3" fmla="*/ 2147483647 h 21801"/>
              <a:gd name="T4" fmla="*/ 2147483647 w 21799"/>
              <a:gd name="T5" fmla="*/ 2147483647 h 21801"/>
              <a:gd name="T6" fmla="*/ 0 60000 65536"/>
              <a:gd name="T7" fmla="*/ 0 60000 65536"/>
              <a:gd name="T8" fmla="*/ 0 60000 65536"/>
              <a:gd name="T9" fmla="*/ 0 w 21799"/>
              <a:gd name="T10" fmla="*/ 0 h 21801"/>
              <a:gd name="T11" fmla="*/ 21799 w 21799"/>
              <a:gd name="T12" fmla="*/ 21801 h 2180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99" h="21801" fill="none" extrusionOk="0">
                <a:moveTo>
                  <a:pt x="-1" y="0"/>
                </a:moveTo>
                <a:cubicBezTo>
                  <a:pt x="66" y="0"/>
                  <a:pt x="132" y="-1"/>
                  <a:pt x="199" y="0"/>
                </a:cubicBezTo>
                <a:cubicBezTo>
                  <a:pt x="12128" y="0"/>
                  <a:pt x="21799" y="9670"/>
                  <a:pt x="21799" y="21600"/>
                </a:cubicBezTo>
                <a:cubicBezTo>
                  <a:pt x="21799" y="21667"/>
                  <a:pt x="21798" y="21734"/>
                  <a:pt x="21798" y="21801"/>
                </a:cubicBezTo>
              </a:path>
              <a:path w="21799" h="21801" stroke="0" extrusionOk="0">
                <a:moveTo>
                  <a:pt x="-1" y="0"/>
                </a:moveTo>
                <a:cubicBezTo>
                  <a:pt x="66" y="0"/>
                  <a:pt x="132" y="-1"/>
                  <a:pt x="199" y="0"/>
                </a:cubicBezTo>
                <a:cubicBezTo>
                  <a:pt x="12128" y="0"/>
                  <a:pt x="21799" y="9670"/>
                  <a:pt x="21799" y="21600"/>
                </a:cubicBezTo>
                <a:cubicBezTo>
                  <a:pt x="21799" y="21667"/>
                  <a:pt x="21798" y="21734"/>
                  <a:pt x="21798" y="21801"/>
                </a:cubicBezTo>
                <a:lnTo>
                  <a:pt x="199" y="21600"/>
                </a:lnTo>
                <a:close/>
              </a:path>
            </a:pathLst>
          </a:custGeom>
          <a:solidFill>
            <a:srgbClr val="265082"/>
          </a:solidFill>
          <a:ln w="9525">
            <a:solidFill>
              <a:srgbClr val="356FB5"/>
            </a:solidFill>
            <a:round/>
            <a:headEnd/>
            <a:tailEnd/>
          </a:ln>
          <a:effectLst>
            <a:prstShdw prst="shdw17" dist="17961" dir="2700000">
              <a:srgbClr val="99593F"/>
            </a:prstShdw>
          </a:effectLst>
        </p:spPr>
        <p:txBody>
          <a:bodyPr vert="eaVert"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endParaRPr lang="ko-KR" altLang="en-US"/>
          </a:p>
        </p:txBody>
      </p:sp>
      <p:sp>
        <p:nvSpPr>
          <p:cNvPr id="47" name="Arc 39"/>
          <p:cNvSpPr>
            <a:spLocks/>
          </p:cNvSpPr>
          <p:nvPr/>
        </p:nvSpPr>
        <p:spPr bwMode="auto">
          <a:xfrm flipV="1">
            <a:off x="4954592" y="4436516"/>
            <a:ext cx="1393825" cy="1316037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356FB5"/>
          </a:solidFill>
          <a:ln w="9525" algn="ctr">
            <a:solidFill>
              <a:srgbClr val="356FB5"/>
            </a:solidFill>
            <a:round/>
            <a:headEnd/>
            <a:tailEnd/>
          </a:ln>
          <a:effectLst>
            <a:prstShdw prst="shdw17" dist="17961" dir="2700000">
              <a:srgbClr val="99593F"/>
            </a:prstShdw>
          </a:effectLst>
        </p:spPr>
        <p:txBody>
          <a:bodyPr rot="10800000"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endParaRPr lang="ko-KR" altLang="en-US"/>
          </a:p>
        </p:txBody>
      </p:sp>
      <p:sp>
        <p:nvSpPr>
          <p:cNvPr id="48" name="Text Box 42"/>
          <p:cNvSpPr txBox="1">
            <a:spLocks noChangeArrowheads="1"/>
          </p:cNvSpPr>
          <p:nvPr/>
        </p:nvSpPr>
        <p:spPr bwMode="auto">
          <a:xfrm>
            <a:off x="3489331" y="4878976"/>
            <a:ext cx="1493837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latinLnBrk="0">
              <a:lnSpc>
                <a:spcPct val="110000"/>
              </a:lnSpc>
              <a:spcBef>
                <a:spcPct val="0"/>
              </a:spcBef>
            </a:pPr>
            <a:r>
              <a:rPr lang="en-US" altLang="ko-KR" sz="1200" u="none" dirty="0">
                <a:solidFill>
                  <a:schemeClr val="bg1"/>
                </a:solidFill>
              </a:rPr>
              <a:t>Platform </a:t>
            </a:r>
            <a:r>
              <a:rPr lang="ko-KR" altLang="en-US" sz="1200" u="none">
                <a:solidFill>
                  <a:schemeClr val="bg1"/>
                </a:solidFill>
              </a:rPr>
              <a:t>개발</a:t>
            </a:r>
            <a:endParaRPr lang="en-US" altLang="ko-KR" sz="1200" u="none" dirty="0">
              <a:solidFill>
                <a:schemeClr val="bg1"/>
              </a:solidFill>
            </a:endParaRPr>
          </a:p>
        </p:txBody>
      </p:sp>
      <p:sp>
        <p:nvSpPr>
          <p:cNvPr id="49" name="Text Box 47"/>
          <p:cNvSpPr txBox="1">
            <a:spLocks noChangeArrowheads="1"/>
          </p:cNvSpPr>
          <p:nvPr/>
        </p:nvSpPr>
        <p:spPr bwMode="auto">
          <a:xfrm>
            <a:off x="4953004" y="4880198"/>
            <a:ext cx="1247457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 latinLnBrk="0">
              <a:spcBef>
                <a:spcPct val="0"/>
              </a:spcBef>
            </a:pPr>
            <a:r>
              <a:rPr lang="en-US" altLang="ko-KR" sz="1200" u="none" dirty="0">
                <a:solidFill>
                  <a:schemeClr val="bg1"/>
                </a:solidFill>
              </a:rPr>
              <a:t>Open API </a:t>
            </a:r>
            <a:r>
              <a:rPr lang="ko-KR" altLang="en-US" sz="1200" u="none">
                <a:solidFill>
                  <a:schemeClr val="bg1"/>
                </a:solidFill>
              </a:rPr>
              <a:t>개발</a:t>
            </a:r>
            <a:endParaRPr lang="ko-KR" altLang="en-US" sz="1200" u="none" dirty="0">
              <a:solidFill>
                <a:schemeClr val="bg1"/>
              </a:solidFill>
            </a:endParaRPr>
          </a:p>
        </p:txBody>
      </p:sp>
      <p:sp>
        <p:nvSpPr>
          <p:cNvPr id="50" name="Text Box 54"/>
          <p:cNvSpPr txBox="1">
            <a:spLocks noChangeArrowheads="1"/>
          </p:cNvSpPr>
          <p:nvPr/>
        </p:nvSpPr>
        <p:spPr bwMode="auto">
          <a:xfrm>
            <a:off x="3673867" y="3573016"/>
            <a:ext cx="10631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ko-KR" altLang="en-US" sz="1200" u="none" dirty="0">
                <a:solidFill>
                  <a:srgbClr val="000000"/>
                </a:solidFill>
              </a:rPr>
              <a:t>위치 서비스 </a:t>
            </a:r>
            <a:endParaRPr lang="en-US" altLang="ko-KR" sz="1200" u="none" dirty="0">
              <a:solidFill>
                <a:srgbClr val="000000"/>
              </a:solidFill>
            </a:endParaRPr>
          </a:p>
          <a:p>
            <a:pPr latinLnBrk="0">
              <a:spcBef>
                <a:spcPct val="0"/>
              </a:spcBef>
            </a:pPr>
            <a:r>
              <a:rPr lang="ko-KR" altLang="en-US" sz="1200" u="none" dirty="0">
                <a:solidFill>
                  <a:srgbClr val="000000"/>
                </a:solidFill>
              </a:rPr>
              <a:t>통합</a:t>
            </a:r>
          </a:p>
        </p:txBody>
      </p:sp>
      <p:sp>
        <p:nvSpPr>
          <p:cNvPr id="51" name="Text Box 55"/>
          <p:cNvSpPr txBox="1">
            <a:spLocks noChangeArrowheads="1"/>
          </p:cNvSpPr>
          <p:nvPr/>
        </p:nvSpPr>
        <p:spPr bwMode="auto">
          <a:xfrm>
            <a:off x="4900656" y="3573016"/>
            <a:ext cx="14192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 latinLnBrk="0">
              <a:spcBef>
                <a:spcPct val="0"/>
              </a:spcBef>
            </a:pPr>
            <a:r>
              <a:rPr lang="ko-KR" altLang="en-US" sz="1200" u="none" dirty="0">
                <a:solidFill>
                  <a:srgbClr val="000000"/>
                </a:solidFill>
              </a:rPr>
              <a:t>최신 </a:t>
            </a:r>
            <a:r>
              <a:rPr lang="en-US" altLang="ko-KR" sz="1200" u="none" dirty="0">
                <a:solidFill>
                  <a:srgbClr val="000000"/>
                </a:solidFill>
              </a:rPr>
              <a:t>LBS </a:t>
            </a:r>
            <a:r>
              <a:rPr lang="ko-KR" altLang="en-US" sz="1200" u="none" dirty="0">
                <a:solidFill>
                  <a:srgbClr val="000000"/>
                </a:solidFill>
                <a:sym typeface="Wingdings 2" panose="05020102010507070707" pitchFamily="18" charset="2"/>
              </a:rPr>
              <a:t>서비스  </a:t>
            </a:r>
            <a:endParaRPr lang="en-US" altLang="ko-KR" sz="1200" u="none" dirty="0">
              <a:solidFill>
                <a:srgbClr val="000000"/>
              </a:solidFill>
              <a:sym typeface="Wingdings 2" panose="05020102010507070707" pitchFamily="18" charset="2"/>
            </a:endParaRPr>
          </a:p>
          <a:p>
            <a:pPr algn="l" latinLnBrk="0">
              <a:spcBef>
                <a:spcPct val="0"/>
              </a:spcBef>
            </a:pPr>
            <a:r>
              <a:rPr lang="ko-KR" altLang="en-US" sz="1200" u="none" dirty="0">
                <a:solidFill>
                  <a:srgbClr val="000000"/>
                </a:solidFill>
              </a:rPr>
              <a:t>      </a:t>
            </a:r>
            <a:r>
              <a:rPr lang="ko-KR" altLang="en-US" sz="1200" u="none" dirty="0" err="1">
                <a:solidFill>
                  <a:srgbClr val="000000"/>
                </a:solidFill>
              </a:rPr>
              <a:t>트랜드</a:t>
            </a:r>
            <a:r>
              <a:rPr lang="ko-KR" altLang="en-US" sz="1200" u="none" dirty="0">
                <a:solidFill>
                  <a:srgbClr val="000000"/>
                </a:solidFill>
              </a:rPr>
              <a:t> 반영</a:t>
            </a:r>
          </a:p>
        </p:txBody>
      </p:sp>
      <p:sp>
        <p:nvSpPr>
          <p:cNvPr id="52" name="Oval 40"/>
          <p:cNvSpPr>
            <a:spLocks noChangeArrowheads="1"/>
          </p:cNvSpPr>
          <p:nvPr/>
        </p:nvSpPr>
        <p:spPr bwMode="gray">
          <a:xfrm>
            <a:off x="4419602" y="3930097"/>
            <a:ext cx="982662" cy="901700"/>
          </a:xfrm>
          <a:prstGeom prst="ellipse">
            <a:avLst/>
          </a:prstGeom>
          <a:solidFill>
            <a:srgbClr val="FFFFCC"/>
          </a:solidFill>
          <a:ln w="28575">
            <a:solidFill>
              <a:srgbClr val="777777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>
              <a:spcBef>
                <a:spcPct val="0"/>
              </a:spcBef>
              <a:defRPr/>
            </a:pPr>
            <a:endParaRPr lang="ko-KR" altLang="en-US" sz="900" b="0" u="none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cs typeface="+mn-cs"/>
            </a:endParaRPr>
          </a:p>
        </p:txBody>
      </p:sp>
      <p:sp>
        <p:nvSpPr>
          <p:cNvPr id="53" name="Rectangle 41"/>
          <p:cNvSpPr>
            <a:spLocks noChangeArrowheads="1"/>
          </p:cNvSpPr>
          <p:nvPr/>
        </p:nvSpPr>
        <p:spPr bwMode="auto">
          <a:xfrm>
            <a:off x="4379913" y="4241659"/>
            <a:ext cx="109220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ko-KR" altLang="en-US" sz="1200" u="none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제안 목적</a:t>
            </a:r>
            <a:endParaRPr lang="en-US" altLang="ko-KR" sz="1200" u="none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  <p:sp>
        <p:nvSpPr>
          <p:cNvPr id="54" name="Rectangle 52"/>
          <p:cNvSpPr>
            <a:spLocks noChangeArrowheads="1"/>
          </p:cNvSpPr>
          <p:nvPr/>
        </p:nvSpPr>
        <p:spPr bwMode="auto">
          <a:xfrm>
            <a:off x="625103" y="2915422"/>
            <a:ext cx="3679826" cy="13422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72001" tIns="36000" rIns="72001" bIns="3600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</a:rPr>
              <a:t>친구 찾기   </a:t>
            </a:r>
            <a:r>
              <a:rPr lang="en-US" altLang="ko-KR" sz="1100" b="0" u="none" dirty="0">
                <a:solidFill>
                  <a:srgbClr val="000000"/>
                </a:solidFill>
              </a:rPr>
              <a:t>: 2001</a:t>
            </a:r>
            <a:r>
              <a:rPr lang="ko-KR" altLang="en-US" sz="1100" b="0" u="none">
                <a:solidFill>
                  <a:srgbClr val="000000"/>
                </a:solidFill>
              </a:rPr>
              <a:t>년 </a:t>
            </a:r>
            <a:r>
              <a:rPr lang="en-US" altLang="ko-KR" sz="1100" b="0" u="none" dirty="0">
                <a:solidFill>
                  <a:srgbClr val="000000"/>
                </a:solidFill>
              </a:rPr>
              <a:t>/ 890,000</a:t>
            </a:r>
            <a:r>
              <a:rPr lang="ko-KR" altLang="en-US" sz="1100" b="0" u="none">
                <a:solidFill>
                  <a:srgbClr val="000000"/>
                </a:solidFill>
              </a:rPr>
              <a:t>명</a:t>
            </a:r>
            <a:endParaRPr lang="en-US" altLang="ko-KR" sz="1100" b="0" u="none" dirty="0">
              <a:solidFill>
                <a:srgbClr val="000000"/>
              </a:solidFill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 err="1">
                <a:solidFill>
                  <a:srgbClr val="000000"/>
                </a:solidFill>
              </a:rPr>
              <a:t>아이키즈</a:t>
            </a:r>
            <a:r>
              <a:rPr lang="ko-KR" altLang="en-US" sz="1100" b="0" u="none" dirty="0">
                <a:solidFill>
                  <a:srgbClr val="000000"/>
                </a:solidFill>
              </a:rPr>
              <a:t>    </a:t>
            </a:r>
            <a:r>
              <a:rPr lang="en-US" altLang="ko-KR" sz="1100" b="0" u="none" dirty="0">
                <a:solidFill>
                  <a:srgbClr val="000000"/>
                </a:solidFill>
              </a:rPr>
              <a:t>: 2004</a:t>
            </a:r>
            <a:r>
              <a:rPr lang="ko-KR" altLang="en-US" sz="1100" b="0" u="none">
                <a:solidFill>
                  <a:srgbClr val="000000"/>
                </a:solidFill>
              </a:rPr>
              <a:t>년 </a:t>
            </a:r>
            <a:r>
              <a:rPr lang="en-US" altLang="ko-KR" sz="1100" b="0" u="none" dirty="0">
                <a:solidFill>
                  <a:srgbClr val="000000"/>
                </a:solidFill>
              </a:rPr>
              <a:t>/ 1,100</a:t>
            </a:r>
            <a:r>
              <a:rPr lang="ko-KR" altLang="en-US" sz="1100" b="0" u="none">
                <a:solidFill>
                  <a:srgbClr val="000000"/>
                </a:solidFill>
              </a:rPr>
              <a:t>명 </a:t>
            </a:r>
            <a:r>
              <a:rPr lang="en-US" altLang="ko-KR" sz="1100" b="0" u="none" dirty="0">
                <a:solidFill>
                  <a:srgbClr val="000000"/>
                </a:solidFill>
              </a:rPr>
              <a:t>(</a:t>
            </a:r>
            <a:r>
              <a:rPr lang="ko-KR" altLang="en-US" sz="1100" b="0" u="none">
                <a:solidFill>
                  <a:srgbClr val="000000"/>
                </a:solidFill>
              </a:rPr>
              <a:t>가입중단</a:t>
            </a:r>
            <a:r>
              <a:rPr lang="en-US" altLang="ko-KR" sz="1100" b="0" u="none" dirty="0">
                <a:solidFill>
                  <a:srgbClr val="000000"/>
                </a:solidFill>
              </a:rPr>
              <a:t>)</a:t>
            </a: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</a:rPr>
              <a:t>가족안심    </a:t>
            </a:r>
            <a:r>
              <a:rPr lang="en-US" altLang="ko-KR" sz="1100" b="0" u="none" dirty="0">
                <a:solidFill>
                  <a:srgbClr val="000000"/>
                </a:solidFill>
              </a:rPr>
              <a:t>: 2006</a:t>
            </a:r>
            <a:r>
              <a:rPr lang="ko-KR" altLang="en-US" sz="1100" b="0" u="none">
                <a:solidFill>
                  <a:srgbClr val="000000"/>
                </a:solidFill>
              </a:rPr>
              <a:t>년 </a:t>
            </a:r>
            <a:r>
              <a:rPr lang="en-US" altLang="ko-KR" sz="1100" b="0" u="none" dirty="0">
                <a:solidFill>
                  <a:srgbClr val="000000"/>
                </a:solidFill>
              </a:rPr>
              <a:t>/ 1,500</a:t>
            </a:r>
            <a:r>
              <a:rPr lang="ko-KR" altLang="en-US" sz="1100" b="0" u="none">
                <a:solidFill>
                  <a:srgbClr val="000000"/>
                </a:solidFill>
              </a:rPr>
              <a:t>명</a:t>
            </a:r>
            <a:endParaRPr lang="en-US" altLang="ko-KR" sz="1100" b="0" u="none" dirty="0">
              <a:solidFill>
                <a:srgbClr val="000000"/>
              </a:solidFill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</a:rPr>
              <a:t>자녀안심    </a:t>
            </a:r>
            <a:r>
              <a:rPr lang="en-US" altLang="ko-KR" sz="1100" b="0" u="none" dirty="0">
                <a:solidFill>
                  <a:srgbClr val="000000"/>
                </a:solidFill>
              </a:rPr>
              <a:t>: 2007</a:t>
            </a:r>
            <a:r>
              <a:rPr lang="ko-KR" altLang="en-US" sz="1100" b="0" u="none">
                <a:solidFill>
                  <a:srgbClr val="000000"/>
                </a:solidFill>
              </a:rPr>
              <a:t>년 </a:t>
            </a:r>
            <a:r>
              <a:rPr lang="en-US" altLang="ko-KR" sz="1100" b="0" u="none" dirty="0">
                <a:solidFill>
                  <a:srgbClr val="000000"/>
                </a:solidFill>
              </a:rPr>
              <a:t>/ 700</a:t>
            </a:r>
            <a:r>
              <a:rPr lang="ko-KR" altLang="en-US" sz="1100" b="0" u="none">
                <a:solidFill>
                  <a:srgbClr val="000000"/>
                </a:solidFill>
              </a:rPr>
              <a:t>명 </a:t>
            </a:r>
            <a:r>
              <a:rPr lang="en-US" altLang="ko-KR" sz="1100" b="0" u="none" dirty="0">
                <a:solidFill>
                  <a:srgbClr val="000000"/>
                </a:solidFill>
              </a:rPr>
              <a:t>(</a:t>
            </a:r>
            <a:r>
              <a:rPr lang="ko-KR" altLang="en-US" sz="1100" b="0" u="none">
                <a:solidFill>
                  <a:srgbClr val="000000"/>
                </a:solidFill>
              </a:rPr>
              <a:t>가입중단</a:t>
            </a:r>
            <a:r>
              <a:rPr lang="en-US" altLang="ko-KR" sz="1100" b="0" u="none" dirty="0">
                <a:solidFill>
                  <a:srgbClr val="000000"/>
                </a:solidFill>
              </a:rPr>
              <a:t>)</a:t>
            </a: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</a:rPr>
              <a:t>자녀안심</a:t>
            </a:r>
            <a:r>
              <a:rPr lang="en-US" altLang="ko-KR" sz="1100" b="0" u="none" dirty="0">
                <a:solidFill>
                  <a:srgbClr val="000000"/>
                </a:solidFill>
              </a:rPr>
              <a:t>+  : 2008</a:t>
            </a:r>
            <a:r>
              <a:rPr lang="ko-KR" altLang="en-US" sz="1100" b="0" u="none">
                <a:solidFill>
                  <a:srgbClr val="000000"/>
                </a:solidFill>
              </a:rPr>
              <a:t>년 </a:t>
            </a:r>
            <a:r>
              <a:rPr lang="en-US" altLang="ko-KR" sz="1100" b="0" u="none" dirty="0">
                <a:solidFill>
                  <a:srgbClr val="000000"/>
                </a:solidFill>
              </a:rPr>
              <a:t>/ 1,700</a:t>
            </a:r>
            <a:r>
              <a:rPr lang="ko-KR" altLang="en-US" sz="1100" b="0" u="none">
                <a:solidFill>
                  <a:srgbClr val="000000"/>
                </a:solidFill>
              </a:rPr>
              <a:t>명</a:t>
            </a:r>
            <a:endParaRPr lang="en-US" altLang="ko-KR" sz="1100" b="0" u="none" dirty="0">
              <a:solidFill>
                <a:srgbClr val="000000"/>
              </a:solidFill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1100" b="0" u="none" dirty="0">
                <a:solidFill>
                  <a:srgbClr val="000000"/>
                </a:solidFill>
              </a:rPr>
              <a:t>T-</a:t>
            </a:r>
            <a:r>
              <a:rPr lang="ko-KR" altLang="en-US" sz="1100" b="0" u="none">
                <a:solidFill>
                  <a:srgbClr val="000000"/>
                </a:solidFill>
              </a:rPr>
              <a:t>자녀안심 </a:t>
            </a:r>
            <a:r>
              <a:rPr lang="en-US" altLang="ko-KR" sz="1100" b="0" u="none" dirty="0">
                <a:solidFill>
                  <a:srgbClr val="000000"/>
                </a:solidFill>
              </a:rPr>
              <a:t>: 2008</a:t>
            </a:r>
            <a:r>
              <a:rPr lang="ko-KR" altLang="en-US" sz="1100" b="0" u="none">
                <a:solidFill>
                  <a:srgbClr val="000000"/>
                </a:solidFill>
              </a:rPr>
              <a:t>년 </a:t>
            </a:r>
            <a:r>
              <a:rPr lang="en-US" altLang="ko-KR" sz="1100" b="0" u="none" dirty="0">
                <a:solidFill>
                  <a:srgbClr val="000000"/>
                </a:solidFill>
              </a:rPr>
              <a:t>/ 52,000</a:t>
            </a:r>
            <a:r>
              <a:rPr lang="ko-KR" altLang="en-US" sz="1100" b="0" u="none">
                <a:solidFill>
                  <a:srgbClr val="000000"/>
                </a:solidFill>
              </a:rPr>
              <a:t>명</a:t>
            </a:r>
            <a:endParaRPr lang="en-US" altLang="ko-KR" sz="1100" b="0" u="none" dirty="0">
              <a:solidFill>
                <a:srgbClr val="000000"/>
              </a:solidFill>
            </a:endParaRPr>
          </a:p>
        </p:txBody>
      </p:sp>
      <p:sp>
        <p:nvSpPr>
          <p:cNvPr id="55" name="Rectangle 53"/>
          <p:cNvSpPr>
            <a:spLocks noChangeArrowheads="1"/>
          </p:cNvSpPr>
          <p:nvPr/>
        </p:nvSpPr>
        <p:spPr bwMode="auto">
          <a:xfrm>
            <a:off x="6256094" y="2708925"/>
            <a:ext cx="2873375" cy="156234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72001" tIns="36000" rIns="72001" bIns="3600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marL="185735" indent="-185735" algn="l" defTabSz="912797" latinLnBrk="0">
              <a:lnSpc>
                <a:spcPct val="120000"/>
              </a:lnSpc>
              <a:spcBef>
                <a:spcPct val="2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1100" b="0" u="none" dirty="0">
                <a:solidFill>
                  <a:srgbClr val="000000"/>
                </a:solidFill>
              </a:rPr>
              <a:t>Text </a:t>
            </a:r>
            <a:r>
              <a:rPr lang="ko-KR" altLang="en-US" sz="1100" b="0" u="none" dirty="0">
                <a:solidFill>
                  <a:srgbClr val="000000"/>
                </a:solidFill>
              </a:rPr>
              <a:t>위주의 서비스를 </a:t>
            </a:r>
            <a:r>
              <a:rPr lang="en-US" altLang="ko-KR" sz="1100" b="0" u="none" dirty="0">
                <a:solidFill>
                  <a:srgbClr val="000000"/>
                </a:solidFill>
              </a:rPr>
              <a:t>Map </a:t>
            </a:r>
            <a:r>
              <a:rPr lang="ko-KR" altLang="en-US" sz="1100" b="0" u="none" dirty="0">
                <a:solidFill>
                  <a:srgbClr val="000000"/>
                </a:solidFill>
              </a:rPr>
              <a:t>중심의 직관적 </a:t>
            </a:r>
            <a:r>
              <a:rPr lang="en-US" altLang="ko-KR" sz="1100" b="0" u="none" dirty="0">
                <a:solidFill>
                  <a:srgbClr val="000000"/>
                </a:solidFill>
              </a:rPr>
              <a:t>UI</a:t>
            </a:r>
            <a:r>
              <a:rPr lang="ko-KR" altLang="en-US" sz="1100" b="0" u="none">
                <a:solidFill>
                  <a:srgbClr val="000000"/>
                </a:solidFill>
              </a:rPr>
              <a:t>로의 전환</a:t>
            </a:r>
            <a:endParaRPr lang="en-US" altLang="ko-KR" sz="799" b="0" u="none" dirty="0">
              <a:solidFill>
                <a:srgbClr val="000000"/>
              </a:solidFill>
            </a:endParaRPr>
          </a:p>
          <a:p>
            <a:pPr marL="185735" indent="-185735" algn="l" defTabSz="912797" latinLnBrk="0">
              <a:lnSpc>
                <a:spcPct val="120000"/>
              </a:lnSpc>
              <a:spcBef>
                <a:spcPct val="2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</a:rPr>
              <a:t>유료 안심 서비스 외에 일부 무료 기능 제공을 통한 고객의 </a:t>
            </a:r>
            <a:r>
              <a:rPr lang="ko-KR" altLang="en-US" sz="1100" b="0" u="none">
                <a:solidFill>
                  <a:srgbClr val="000000"/>
                </a:solidFill>
              </a:rPr>
              <a:t>사용 유도</a:t>
            </a:r>
            <a:endParaRPr lang="en-US" altLang="ko-KR" sz="799" b="0" u="none" dirty="0">
              <a:solidFill>
                <a:srgbClr val="000000"/>
              </a:solidFill>
            </a:endParaRPr>
          </a:p>
          <a:p>
            <a:pPr marL="185735" indent="-185735" algn="l" defTabSz="912797" latinLnBrk="0">
              <a:lnSpc>
                <a:spcPct val="120000"/>
              </a:lnSpc>
              <a:spcBef>
                <a:spcPct val="2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</a:rPr>
              <a:t>건물 등 실내에서의 생활이 많은 실내 위치 </a:t>
            </a:r>
            <a:r>
              <a:rPr lang="ko-KR" altLang="en-US" sz="1100" b="0" u="none" dirty="0" err="1">
                <a:solidFill>
                  <a:srgbClr val="000000"/>
                </a:solidFill>
              </a:rPr>
              <a:t>측위</a:t>
            </a:r>
            <a:r>
              <a:rPr lang="ko-KR" altLang="en-US" sz="1100" b="0" u="none" dirty="0">
                <a:solidFill>
                  <a:srgbClr val="000000"/>
                </a:solidFill>
              </a:rPr>
              <a:t> 기술 강화</a:t>
            </a:r>
            <a:r>
              <a:rPr lang="en-US" altLang="ko-KR" sz="1100" b="0" u="none" dirty="0">
                <a:solidFill>
                  <a:srgbClr val="000000"/>
                </a:solidFill>
              </a:rPr>
              <a:t>(UWB: Ultra Wide Band)</a:t>
            </a:r>
            <a:endParaRPr lang="ko-KR" altLang="en-US" sz="1100" b="0" u="none" dirty="0">
              <a:solidFill>
                <a:srgbClr val="000000"/>
              </a:solidFill>
            </a:endParaRPr>
          </a:p>
        </p:txBody>
      </p:sp>
      <p:sp>
        <p:nvSpPr>
          <p:cNvPr id="56" name="Rectangle 54"/>
          <p:cNvSpPr>
            <a:spLocks noChangeArrowheads="1"/>
          </p:cNvSpPr>
          <p:nvPr/>
        </p:nvSpPr>
        <p:spPr bwMode="auto">
          <a:xfrm>
            <a:off x="6305556" y="4797157"/>
            <a:ext cx="2895921" cy="1460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72001" tIns="36000" rIns="72001" bIns="3600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/>
              <a:t>공공</a:t>
            </a:r>
            <a:r>
              <a:rPr lang="en-US" altLang="ko-KR" sz="1100" b="0" u="none" dirty="0"/>
              <a:t>/</a:t>
            </a:r>
            <a:r>
              <a:rPr lang="ko-KR" altLang="en-US" sz="1100" b="0" u="none" dirty="0"/>
              <a:t>민간 경비 업체 연계</a:t>
            </a:r>
            <a:endParaRPr lang="en-US" altLang="ko-KR" sz="1100" b="0" u="none" dirty="0"/>
          </a:p>
          <a:p>
            <a:pPr marL="269872" lvl="1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b="0" u="none" dirty="0"/>
              <a:t>위치 정보 및 </a:t>
            </a:r>
            <a:r>
              <a:rPr lang="en-US" altLang="ko-KR" sz="1100" b="0" u="none" dirty="0"/>
              <a:t>Tracking </a:t>
            </a:r>
            <a:r>
              <a:rPr lang="ko-KR" altLang="en-US" sz="1100" b="0" u="none" dirty="0"/>
              <a:t>정보</a:t>
            </a:r>
            <a:endParaRPr lang="en-US" altLang="ko-KR" sz="1100" b="0" u="none" dirty="0"/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/>
              <a:t>공공 인프라 연계</a:t>
            </a:r>
            <a:endParaRPr lang="en-US" altLang="ko-KR" sz="1100" b="0" u="none" dirty="0"/>
          </a:p>
          <a:p>
            <a:pPr marL="269872" lvl="1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b="0" u="none" dirty="0"/>
              <a:t>안전 지도</a:t>
            </a:r>
            <a:r>
              <a:rPr lang="en-US" altLang="ko-KR" sz="1100" b="0" u="none" dirty="0"/>
              <a:t>: Neighborhood Watch, </a:t>
            </a:r>
            <a:r>
              <a:rPr lang="ko-KR" altLang="en-US" sz="1100" b="0" u="none"/>
              <a:t>아동</a:t>
            </a:r>
            <a:r>
              <a:rPr lang="en-US" altLang="ko-KR" sz="1100" b="0" u="none" dirty="0"/>
              <a:t>/</a:t>
            </a:r>
            <a:r>
              <a:rPr lang="ko-KR" altLang="en-US" sz="1100" b="0" u="none" dirty="0"/>
              <a:t>노인 보호시설</a:t>
            </a:r>
            <a:r>
              <a:rPr lang="en-US" altLang="ko-KR" sz="1100" b="0" u="none" dirty="0"/>
              <a:t>, </a:t>
            </a:r>
            <a:r>
              <a:rPr lang="ko-KR" altLang="en-US" sz="1100" b="0" u="none" dirty="0"/>
              <a:t>우범 지역 </a:t>
            </a:r>
            <a:r>
              <a:rPr lang="en-US" altLang="ko-KR" sz="1100" b="0" u="none" dirty="0"/>
              <a:t>, </a:t>
            </a:r>
            <a:r>
              <a:rPr lang="ko-KR" altLang="en-US" sz="1100" b="0" u="none" dirty="0"/>
              <a:t>아동 </a:t>
            </a:r>
            <a:r>
              <a:rPr lang="ko-KR" altLang="en-US" sz="1100" b="0" u="none"/>
              <a:t>안전 지킴이 집 </a:t>
            </a:r>
            <a:r>
              <a:rPr lang="ko-KR" altLang="en-US" sz="1100" b="0" u="none" dirty="0"/>
              <a:t>등</a:t>
            </a:r>
            <a:endParaRPr lang="en-US" altLang="ko-KR" sz="1100" b="0" u="none" dirty="0"/>
          </a:p>
          <a:p>
            <a:pPr marL="269872" lvl="1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b="0" u="none" dirty="0"/>
              <a:t>APT CCTV </a:t>
            </a:r>
            <a:r>
              <a:rPr lang="ko-KR" altLang="en-US" sz="1100" b="0" u="none" dirty="0"/>
              <a:t>등 연동</a:t>
            </a:r>
            <a:endParaRPr lang="en-US" altLang="ko-KR" sz="1100" b="0" u="none" dirty="0"/>
          </a:p>
        </p:txBody>
      </p:sp>
      <p:sp>
        <p:nvSpPr>
          <p:cNvPr id="57" name="Rectangle 55"/>
          <p:cNvSpPr>
            <a:spLocks noChangeArrowheads="1"/>
          </p:cNvSpPr>
          <p:nvPr/>
        </p:nvSpPr>
        <p:spPr bwMode="auto">
          <a:xfrm>
            <a:off x="612776" y="4942843"/>
            <a:ext cx="3332112" cy="151155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72001" tIns="36000" rIns="72001" bIns="3600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</a:rPr>
              <a:t>위치 공유 및 위치 전송 등의 무료 서비스</a:t>
            </a:r>
            <a:endParaRPr lang="en-US" altLang="ko-KR" sz="1100" b="0" u="none" dirty="0">
              <a:solidFill>
                <a:srgbClr val="000000"/>
              </a:solidFill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</a:rPr>
              <a:t>인터넷 및 스마트 폰 기반의 다양한 </a:t>
            </a:r>
            <a:r>
              <a:rPr lang="en-US" altLang="ko-KR" sz="1100" b="0" u="none" dirty="0">
                <a:solidFill>
                  <a:srgbClr val="000000"/>
                </a:solidFill>
              </a:rPr>
              <a:t>Client </a:t>
            </a:r>
            <a:r>
              <a:rPr lang="ko-KR" altLang="en-US" sz="1100" b="0" u="none" dirty="0">
                <a:solidFill>
                  <a:srgbClr val="000000"/>
                </a:solidFill>
              </a:rPr>
              <a:t>환경에서 쉽게 접근이 가능한 표준 </a:t>
            </a:r>
            <a:r>
              <a:rPr lang="en-US" altLang="ko-KR" sz="1100" b="0" u="none" dirty="0">
                <a:solidFill>
                  <a:srgbClr val="000000"/>
                </a:solidFill>
              </a:rPr>
              <a:t>API </a:t>
            </a:r>
            <a:r>
              <a:rPr lang="ko-KR" altLang="en-US" sz="1100" b="0" u="none" dirty="0">
                <a:solidFill>
                  <a:srgbClr val="000000"/>
                </a:solidFill>
              </a:rPr>
              <a:t>개발</a:t>
            </a:r>
            <a:endParaRPr lang="en-US" altLang="ko-KR" sz="1100" b="0" u="none" dirty="0">
              <a:solidFill>
                <a:srgbClr val="000000"/>
              </a:solidFill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</a:rPr>
              <a:t>위치 기반의 다양한 서비스 적용 가능한 </a:t>
            </a:r>
            <a:r>
              <a:rPr lang="en-US" altLang="ko-KR" sz="1100" b="0" u="none" dirty="0">
                <a:solidFill>
                  <a:srgbClr val="000000"/>
                </a:solidFill>
              </a:rPr>
              <a:t>P/F</a:t>
            </a: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en-US" altLang="ko-KR" sz="1100" b="0" u="none" dirty="0">
                <a:solidFill>
                  <a:srgbClr val="000000"/>
                </a:solidFill>
              </a:rPr>
              <a:t>SKT LBS </a:t>
            </a:r>
            <a:r>
              <a:rPr lang="ko-KR" altLang="en-US" sz="1100" b="0" u="none" dirty="0">
                <a:solidFill>
                  <a:srgbClr val="000000"/>
                </a:solidFill>
              </a:rPr>
              <a:t>및 </a:t>
            </a:r>
            <a:r>
              <a:rPr lang="ko-KR" altLang="en-US" sz="1100" b="0" u="none" dirty="0" err="1">
                <a:solidFill>
                  <a:srgbClr val="000000"/>
                </a:solidFill>
              </a:rPr>
              <a:t>과금</a:t>
            </a:r>
            <a:r>
              <a:rPr lang="ko-KR" altLang="en-US" sz="1100" b="0" u="none" dirty="0">
                <a:solidFill>
                  <a:srgbClr val="000000"/>
                </a:solidFill>
              </a:rPr>
              <a:t> 등의 </a:t>
            </a:r>
            <a:r>
              <a:rPr lang="en-US" altLang="ko-KR" sz="1100" b="0" u="none" dirty="0">
                <a:solidFill>
                  <a:srgbClr val="000000"/>
                </a:solidFill>
              </a:rPr>
              <a:t>Legacy Interface </a:t>
            </a:r>
            <a:r>
              <a:rPr lang="ko-KR" altLang="en-US" sz="1100" b="0" u="none">
                <a:solidFill>
                  <a:srgbClr val="000000"/>
                </a:solidFill>
              </a:rPr>
              <a:t>개발</a:t>
            </a:r>
            <a:endParaRPr lang="en-US" altLang="ko-KR" sz="1100" b="0" u="none" dirty="0">
              <a:solidFill>
                <a:srgbClr val="000000"/>
              </a:solidFill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</a:rPr>
              <a:t>유료 프리미엄 안심 서비스</a:t>
            </a:r>
            <a:endParaRPr lang="en-US" altLang="ko-KR" sz="1100" b="0" u="none" dirty="0">
              <a:solidFill>
                <a:srgbClr val="000000"/>
              </a:solidFill>
            </a:endParaRPr>
          </a:p>
          <a:p>
            <a:pPr marL="185735" indent="-185735" algn="l" defTabSz="912797" latinLnBrk="0">
              <a:spcBef>
                <a:spcPct val="30000"/>
              </a:spcBef>
              <a:buClr>
                <a:srgbClr val="265082"/>
              </a:buClr>
              <a:buSzPct val="120000"/>
              <a:buFont typeface="Wingdings" panose="05000000000000000000" pitchFamily="2" charset="2"/>
              <a:buChar char="§"/>
            </a:pPr>
            <a:r>
              <a:rPr lang="ko-KR" altLang="en-US" sz="1100" b="0" u="none" dirty="0">
                <a:solidFill>
                  <a:srgbClr val="000000"/>
                </a:solidFill>
              </a:rPr>
              <a:t>통계 및 운영 관리를 위한 </a:t>
            </a:r>
            <a:r>
              <a:rPr lang="en-US" altLang="ko-KR" sz="1100" b="0" u="none" dirty="0">
                <a:solidFill>
                  <a:srgbClr val="000000"/>
                </a:solidFill>
              </a:rPr>
              <a:t>Admin Site </a:t>
            </a:r>
            <a:r>
              <a:rPr lang="ko-KR" altLang="en-US" sz="1100" b="0" u="none">
                <a:solidFill>
                  <a:srgbClr val="000000"/>
                </a:solidFill>
              </a:rPr>
              <a:t>개발</a:t>
            </a:r>
            <a:endParaRPr lang="en-US" altLang="ko-KR" sz="1100" b="0" u="none" dirty="0">
              <a:solidFill>
                <a:srgbClr val="000000"/>
              </a:solidFill>
            </a:endParaRPr>
          </a:p>
        </p:txBody>
      </p:sp>
      <p:sp>
        <p:nvSpPr>
          <p:cNvPr id="58" name="Line 57"/>
          <p:cNvSpPr>
            <a:spLocks noChangeShapeType="1"/>
          </p:cNvSpPr>
          <p:nvPr/>
        </p:nvSpPr>
        <p:spPr bwMode="auto">
          <a:xfrm>
            <a:off x="2139951" y="836712"/>
            <a:ext cx="7200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endParaRPr lang="ko-KR" altLang="en-US"/>
          </a:p>
        </p:txBody>
      </p:sp>
      <p:sp>
        <p:nvSpPr>
          <p:cNvPr id="59" name="Line 58"/>
          <p:cNvSpPr>
            <a:spLocks noChangeShapeType="1"/>
          </p:cNvSpPr>
          <p:nvPr/>
        </p:nvSpPr>
        <p:spPr bwMode="auto">
          <a:xfrm>
            <a:off x="2139951" y="2132856"/>
            <a:ext cx="7200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endParaRPr lang="ko-KR" altLang="en-US"/>
          </a:p>
        </p:txBody>
      </p:sp>
      <p:sp>
        <p:nvSpPr>
          <p:cNvPr id="60" name="AutoShape 59"/>
          <p:cNvSpPr>
            <a:spLocks noChangeArrowheads="1"/>
          </p:cNvSpPr>
          <p:nvPr/>
        </p:nvSpPr>
        <p:spPr bwMode="auto">
          <a:xfrm rot="5400000">
            <a:off x="630063" y="767162"/>
            <a:ext cx="1296000" cy="1435100"/>
          </a:xfrm>
          <a:prstGeom prst="homePlate">
            <a:avLst>
              <a:gd name="adj" fmla="val 25000"/>
            </a:avLst>
          </a:prstGeom>
          <a:solidFill>
            <a:srgbClr val="265082"/>
          </a:solidFill>
          <a:ln w="12700">
            <a:solidFill>
              <a:schemeClr val="bg1"/>
            </a:solidFill>
            <a:miter lim="800000"/>
            <a:headEnd/>
            <a:tailEnd/>
          </a:ln>
          <a:effectLst>
            <a:outerShdw sy="50000" rotWithShape="0">
              <a:schemeClr val="bg2"/>
            </a:outerShdw>
          </a:effectLst>
        </p:spPr>
        <p:txBody>
          <a:bodyPr rot="10800000" vert="eaVert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latinLnBrk="0">
              <a:defRPr/>
            </a:pPr>
            <a:endParaRPr lang="ko-KR" altLang="en-US" sz="1200" u="none">
              <a:solidFill>
                <a:schemeClr val="bg1"/>
              </a:solidFill>
              <a:cs typeface="+mn-cs"/>
            </a:endParaRPr>
          </a:p>
        </p:txBody>
      </p:sp>
      <p:sp>
        <p:nvSpPr>
          <p:cNvPr id="61" name="Text Box 67"/>
          <p:cNvSpPr txBox="1">
            <a:spLocks noChangeArrowheads="1"/>
          </p:cNvSpPr>
          <p:nvPr/>
        </p:nvSpPr>
        <p:spPr bwMode="auto">
          <a:xfrm>
            <a:off x="2216699" y="908722"/>
            <a:ext cx="6860996" cy="120532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72001" tIns="36000" rIns="72001" bIns="3600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algn="l" defTabSz="912797">
              <a:spcBef>
                <a:spcPct val="20000"/>
              </a:spcBef>
              <a:buSzPct val="70000"/>
            </a:pPr>
            <a:r>
              <a:rPr kumimoji="0" lang="en-US" altLang="ko-KR" sz="1600" u="none" dirty="0">
                <a:solidFill>
                  <a:srgbClr val="000000"/>
                </a:solidFill>
              </a:rPr>
              <a:t>SK </a:t>
            </a:r>
            <a:r>
              <a:rPr kumimoji="0" lang="ko-KR" altLang="en-US" sz="1600" u="none">
                <a:solidFill>
                  <a:srgbClr val="000000"/>
                </a:solidFill>
              </a:rPr>
              <a:t>텔레콤이 제공하고 있는 </a:t>
            </a:r>
            <a:r>
              <a:rPr kumimoji="0" lang="en-US" altLang="ko-KR" sz="1600" u="none" dirty="0">
                <a:solidFill>
                  <a:srgbClr val="000000"/>
                </a:solidFill>
              </a:rPr>
              <a:t>LBS </a:t>
            </a:r>
            <a:r>
              <a:rPr kumimoji="0" lang="ko-KR" altLang="en-US" sz="1600" u="none">
                <a:solidFill>
                  <a:srgbClr val="000000"/>
                </a:solidFill>
              </a:rPr>
              <a:t>관련 안심 서비스의 통합을 통해</a:t>
            </a:r>
            <a:endParaRPr kumimoji="0" lang="en-US" altLang="ko-KR" sz="1600" u="none" dirty="0">
              <a:solidFill>
                <a:srgbClr val="000000"/>
              </a:solidFill>
            </a:endParaRPr>
          </a:p>
          <a:p>
            <a:pPr marL="285745" indent="-285745" algn="l" defTabSz="912797">
              <a:spcBef>
                <a:spcPct val="20000"/>
              </a:spcBef>
              <a:buSzPct val="70000"/>
              <a:buFont typeface="Wingdings" panose="05000000000000000000" pitchFamily="2" charset="2"/>
              <a:buChar char="§"/>
            </a:pPr>
            <a:r>
              <a:rPr kumimoji="0" lang="ko-KR" altLang="en-US" sz="1600" u="none" dirty="0">
                <a:solidFill>
                  <a:srgbClr val="000000"/>
                </a:solidFill>
              </a:rPr>
              <a:t>서비스 관리</a:t>
            </a:r>
            <a:r>
              <a:rPr kumimoji="0" lang="en-US" altLang="ko-KR" sz="1600" u="none" dirty="0">
                <a:solidFill>
                  <a:srgbClr val="000000"/>
                </a:solidFill>
              </a:rPr>
              <a:t>/</a:t>
            </a:r>
            <a:r>
              <a:rPr kumimoji="0" lang="ko-KR" altLang="en-US" sz="1600" u="none">
                <a:solidFill>
                  <a:srgbClr val="000000"/>
                </a:solidFill>
              </a:rPr>
              <a:t>운영의 효율성 증대</a:t>
            </a:r>
            <a:endParaRPr kumimoji="0" lang="en-US" altLang="ko-KR" sz="1600" u="none" dirty="0">
              <a:solidFill>
                <a:srgbClr val="000000"/>
              </a:solidFill>
            </a:endParaRPr>
          </a:p>
          <a:p>
            <a:pPr marL="285745" indent="-285745" algn="l" defTabSz="912797">
              <a:spcBef>
                <a:spcPct val="20000"/>
              </a:spcBef>
              <a:buSzPct val="70000"/>
              <a:buFont typeface="Wingdings" panose="05000000000000000000" pitchFamily="2" charset="2"/>
              <a:buChar char="§"/>
            </a:pPr>
            <a:r>
              <a:rPr kumimoji="0" lang="en-US" altLang="ko-KR" sz="1600" u="none" dirty="0">
                <a:solidFill>
                  <a:srgbClr val="000000"/>
                </a:solidFill>
              </a:rPr>
              <a:t>Social API </a:t>
            </a:r>
            <a:r>
              <a:rPr kumimoji="0" lang="ko-KR" altLang="en-US" sz="1600" u="none">
                <a:solidFill>
                  <a:srgbClr val="000000"/>
                </a:solidFill>
              </a:rPr>
              <a:t>연동 가능한 서비스 개발을 통한 다양한 체험의 기회 제공</a:t>
            </a:r>
            <a:endParaRPr kumimoji="0" lang="en-US" altLang="ko-KR" sz="1600" u="none" dirty="0">
              <a:solidFill>
                <a:srgbClr val="000000"/>
              </a:solidFill>
            </a:endParaRPr>
          </a:p>
          <a:p>
            <a:pPr marL="285745" indent="-285745" algn="l" defTabSz="912797">
              <a:spcBef>
                <a:spcPct val="20000"/>
              </a:spcBef>
              <a:buSzPct val="70000"/>
              <a:buFont typeface="Wingdings" panose="05000000000000000000" pitchFamily="2" charset="2"/>
              <a:buChar char="§"/>
            </a:pPr>
            <a:r>
              <a:rPr kumimoji="0" lang="en-US" altLang="ko-KR" sz="1600" u="none" dirty="0">
                <a:solidFill>
                  <a:srgbClr val="000000"/>
                </a:solidFill>
              </a:rPr>
              <a:t>Market Trend </a:t>
            </a:r>
            <a:r>
              <a:rPr kumimoji="0" lang="ko-KR" altLang="en-US" sz="1600" u="none">
                <a:solidFill>
                  <a:srgbClr val="000000"/>
                </a:solidFill>
              </a:rPr>
              <a:t>및 이용자 </a:t>
            </a:r>
            <a:r>
              <a:rPr kumimoji="0" lang="en-US" altLang="ko-KR" sz="1600" u="none" dirty="0">
                <a:solidFill>
                  <a:srgbClr val="000000"/>
                </a:solidFill>
              </a:rPr>
              <a:t>Needs</a:t>
            </a:r>
            <a:r>
              <a:rPr kumimoji="0" lang="ko-KR" altLang="en-US" sz="1600" u="none">
                <a:solidFill>
                  <a:srgbClr val="000000"/>
                </a:solidFill>
              </a:rPr>
              <a:t>를 반영한 </a:t>
            </a:r>
            <a:r>
              <a:rPr kumimoji="0" lang="en-US" altLang="ko-KR" sz="1600" u="none" dirty="0">
                <a:solidFill>
                  <a:srgbClr val="000000"/>
                </a:solidFill>
              </a:rPr>
              <a:t>Application </a:t>
            </a:r>
            <a:r>
              <a:rPr kumimoji="0" lang="ko-KR" altLang="en-US" sz="1600" u="none">
                <a:solidFill>
                  <a:srgbClr val="000000"/>
                </a:solidFill>
              </a:rPr>
              <a:t>개발</a:t>
            </a:r>
            <a:endParaRPr lang="ko-KR" altLang="en-US" sz="1600" u="none" dirty="0"/>
          </a:p>
        </p:txBody>
      </p:sp>
      <p:sp>
        <p:nvSpPr>
          <p:cNvPr id="62" name="Rectangle 31"/>
          <p:cNvSpPr>
            <a:spLocks noChangeArrowheads="1"/>
          </p:cNvSpPr>
          <p:nvPr/>
        </p:nvSpPr>
        <p:spPr bwMode="auto">
          <a:xfrm>
            <a:off x="632520" y="1218238"/>
            <a:ext cx="1282722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5pPr>
            <a:lvl6pPr marL="22860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6pPr>
            <a:lvl7pPr marL="27432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7pPr>
            <a:lvl8pPr marL="32004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8pPr>
            <a:lvl9pPr marL="3657600" algn="l" defTabSz="914400" rtl="0" eaLnBrk="1" latinLnBrk="1" hangingPunct="1">
              <a:defRPr sz="1400" b="1" u="sng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Japanese Gothic"/>
              </a:defRPr>
            </a:lvl9pPr>
          </a:lstStyle>
          <a:p>
            <a:pPr latinLnBrk="0"/>
            <a:r>
              <a:rPr lang="ko-KR" altLang="en-US" sz="1600" u="none" dirty="0">
                <a:solidFill>
                  <a:schemeClr val="bg1"/>
                </a:solidFill>
              </a:rPr>
              <a:t>제안의 목적</a:t>
            </a:r>
          </a:p>
        </p:txBody>
      </p:sp>
      <p:sp>
        <p:nvSpPr>
          <p:cNvPr id="32" name="Rectangle 157"/>
          <p:cNvSpPr>
            <a:spLocks noChangeArrowheads="1"/>
          </p:cNvSpPr>
          <p:nvPr/>
        </p:nvSpPr>
        <p:spPr bwMode="auto">
          <a:xfrm>
            <a:off x="403225" y="836618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 bwMode="auto">
          <a:xfrm>
            <a:off x="5318127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I. </a:t>
            </a:r>
            <a:r>
              <a:rPr lang="ko-KR" altLang="en-US" sz="1800" kern="0" dirty="0">
                <a:solidFill>
                  <a:schemeClr val="tx1"/>
                </a:solidFill>
                <a:latin typeface="+mn-ea"/>
                <a:ea typeface="+mn-ea"/>
              </a:rPr>
              <a:t>제안 개요</a:t>
            </a:r>
          </a:p>
        </p:txBody>
      </p:sp>
      <p:sp>
        <p:nvSpPr>
          <p:cNvPr id="35" name="제목 1"/>
          <p:cNvSpPr txBox="1">
            <a:spLocks/>
          </p:cNvSpPr>
          <p:nvPr/>
        </p:nvSpPr>
        <p:spPr bwMode="auto">
          <a:xfrm>
            <a:off x="344488" y="14288"/>
            <a:ext cx="4756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1.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제안의 목적</a:t>
            </a:r>
          </a:p>
        </p:txBody>
      </p:sp>
    </p:spTree>
    <p:extLst>
      <p:ext uri="{BB962C8B-B14F-4D97-AF65-F5344CB8AC3E}">
        <p14:creationId xmlns:p14="http://schemas.microsoft.com/office/powerpoint/2010/main" val="2723001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67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46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4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01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III.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시스템 구축 방안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26722"/>
              </p:ext>
            </p:extLst>
          </p:nvPr>
        </p:nvGraphicFramePr>
        <p:xfrm>
          <a:off x="6254750" y="1939925"/>
          <a:ext cx="2946400" cy="3983038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 개요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서비스 구성도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구성도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Software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구성도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 SW Architecture</a:t>
                      </a: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949912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47561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 </a:t>
            </a:r>
            <a:r>
              <a:rPr lang="ko-KR" altLang="en-US" sz="1800" dirty="0">
                <a:solidFill>
                  <a:schemeClr val="tx1"/>
                </a:solidFill>
              </a:rPr>
              <a:t>시스템 개요</a:t>
            </a:r>
          </a:p>
        </p:txBody>
      </p:sp>
      <p:sp>
        <p:nvSpPr>
          <p:cNvPr id="13316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SK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텔레콤이 제공하고 있는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LBS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관련 안심 서비스의 통합을 통해 서비스 관리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/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운영의 효율성 증대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Social API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연동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Market Trend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및 이용자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Needs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를 반영한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Application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개발</a:t>
            </a:r>
          </a:p>
        </p:txBody>
      </p:sp>
      <p:sp>
        <p:nvSpPr>
          <p:cNvPr id="9" name="직사각형 40"/>
          <p:cNvSpPr>
            <a:spLocks noChangeArrowheads="1"/>
          </p:cNvSpPr>
          <p:nvPr/>
        </p:nvSpPr>
        <p:spPr bwMode="auto">
          <a:xfrm>
            <a:off x="415925" y="1560513"/>
            <a:ext cx="6985000" cy="34131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특징</a:t>
            </a: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11" name="Text Box 256"/>
          <p:cNvSpPr txBox="1">
            <a:spLocks noChangeArrowheads="1"/>
          </p:cNvSpPr>
          <p:nvPr/>
        </p:nvSpPr>
        <p:spPr bwMode="auto">
          <a:xfrm>
            <a:off x="5168900" y="2090738"/>
            <a:ext cx="4319588" cy="4016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algn="ctr" eaLnBrk="1" hangingPunct="1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프리미엄 안심 서비스</a:t>
            </a:r>
          </a:p>
        </p:txBody>
      </p:sp>
      <p:sp>
        <p:nvSpPr>
          <p:cNvPr id="12" name="Text Box 256"/>
          <p:cNvSpPr txBox="1">
            <a:spLocks noChangeArrowheads="1"/>
          </p:cNvSpPr>
          <p:nvPr/>
        </p:nvSpPr>
        <p:spPr bwMode="auto">
          <a:xfrm>
            <a:off x="412750" y="2090738"/>
            <a:ext cx="4321175" cy="4016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algn="ctr" eaLnBrk="1" hangingPunct="1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내 위치 전송 및 공유</a:t>
            </a:r>
          </a:p>
        </p:txBody>
      </p:sp>
      <p:sp>
        <p:nvSpPr>
          <p:cNvPr id="15" name="Rectangle 33"/>
          <p:cNvSpPr>
            <a:spLocks noChangeArrowheads="1"/>
          </p:cNvSpPr>
          <p:nvPr/>
        </p:nvSpPr>
        <p:spPr bwMode="gray">
          <a:xfrm>
            <a:off x="412750" y="2492375"/>
            <a:ext cx="4324350" cy="936625"/>
          </a:xfrm>
          <a:prstGeom prst="rect">
            <a:avLst/>
          </a:prstGeom>
          <a:noFill/>
          <a:ln>
            <a:noFill/>
          </a:ln>
          <a:effectLst/>
        </p:spPr>
        <p:txBody>
          <a:bodyPr lIns="108000" tIns="108000" rIns="144000" bIns="72000"/>
          <a:lstStyle/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sz="1000" kern="0" noProof="1">
                <a:latin typeface="+mn-ea"/>
                <a:ea typeface="+mn-ea"/>
              </a:rPr>
              <a:t>공유 </a:t>
            </a:r>
            <a:r>
              <a:rPr kumimoji="0" lang="en-US" altLang="ko-KR" sz="1000" kern="0" noProof="1">
                <a:latin typeface="+mn-ea"/>
                <a:ea typeface="+mn-ea"/>
              </a:rPr>
              <a:t>Member</a:t>
            </a:r>
            <a:r>
              <a:rPr kumimoji="0" lang="ko-KR" altLang="en-US" sz="1000" kern="0" noProof="1">
                <a:latin typeface="+mn-ea"/>
                <a:ea typeface="+mn-ea"/>
              </a:rPr>
              <a:t>들에게 실시간 위치 공유 및 전송</a:t>
            </a:r>
            <a:endParaRPr kumimoji="0" lang="en-US" altLang="ko-KR" sz="1000" kern="0" noProof="1">
              <a:latin typeface="+mn-ea"/>
              <a:ea typeface="+mn-ea"/>
            </a:endParaRP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en-US" altLang="ko-KR" sz="1000" kern="0" noProof="1">
                <a:latin typeface="+mn-ea"/>
                <a:ea typeface="+mn-ea"/>
              </a:rPr>
              <a:t>SNS(Facebook, Twitter, </a:t>
            </a:r>
            <a:r>
              <a:rPr kumimoji="0" lang="ko-KR" altLang="en-US" sz="1000" kern="0" noProof="1">
                <a:latin typeface="+mn-ea"/>
                <a:ea typeface="+mn-ea"/>
              </a:rPr>
              <a:t>카카오스토리</a:t>
            </a:r>
            <a:r>
              <a:rPr kumimoji="0" lang="en-US" altLang="ko-KR" sz="1000" kern="0" noProof="1">
                <a:latin typeface="+mn-ea"/>
                <a:ea typeface="+mn-ea"/>
              </a:rPr>
              <a:t>),  SMS </a:t>
            </a:r>
            <a:r>
              <a:rPr kumimoji="0" lang="ko-KR" altLang="en-US" sz="1000" kern="0" noProof="1">
                <a:latin typeface="+mn-ea"/>
                <a:ea typeface="+mn-ea"/>
              </a:rPr>
              <a:t>등으로 </a:t>
            </a:r>
            <a:r>
              <a:rPr kumimoji="0" lang="en-US" altLang="ko-KR" sz="1000" kern="0" noProof="1">
                <a:latin typeface="+mn-ea"/>
                <a:ea typeface="+mn-ea"/>
              </a:rPr>
              <a:t>Text, Image, URL </a:t>
            </a:r>
            <a:r>
              <a:rPr kumimoji="0" lang="ko-KR" altLang="en-US" sz="1000" kern="0" noProof="1">
                <a:latin typeface="+mn-ea"/>
                <a:ea typeface="+mn-ea"/>
              </a:rPr>
              <a:t>등의 위치 전송</a:t>
            </a:r>
            <a:endParaRPr kumimoji="0" lang="en-US" altLang="ko-KR" sz="1000" kern="0" noProof="1">
              <a:latin typeface="+mn-ea"/>
              <a:ea typeface="+mn-ea"/>
            </a:endParaRP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en-US" altLang="ko-KR" sz="1000" kern="0" noProof="1">
                <a:latin typeface="+mn-ea"/>
                <a:ea typeface="+mn-ea"/>
              </a:rPr>
              <a:t>Map</a:t>
            </a:r>
            <a:r>
              <a:rPr kumimoji="0" lang="ko-KR" altLang="en-US" sz="1000" kern="0" noProof="1">
                <a:latin typeface="+mn-ea"/>
                <a:ea typeface="+mn-ea"/>
              </a:rPr>
              <a:t>을 통한 </a:t>
            </a:r>
            <a:r>
              <a:rPr kumimoji="0" lang="en-US" altLang="ko-KR" sz="1000" kern="0" noProof="1">
                <a:latin typeface="+mn-ea"/>
                <a:ea typeface="+mn-ea"/>
              </a:rPr>
              <a:t>Member </a:t>
            </a:r>
            <a:r>
              <a:rPr kumimoji="0" lang="ko-KR" altLang="en-US" sz="1000" kern="0" noProof="1">
                <a:latin typeface="+mn-ea"/>
                <a:ea typeface="+mn-ea"/>
              </a:rPr>
              <a:t>들의 위치 표시</a:t>
            </a:r>
            <a:endParaRPr kumimoji="0" lang="en-US" altLang="ko-KR" sz="1000" kern="0" noProof="1">
              <a:latin typeface="+mn-ea"/>
              <a:ea typeface="+mn-ea"/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gray">
          <a:xfrm>
            <a:off x="5168900" y="2492375"/>
            <a:ext cx="4324350" cy="1183059"/>
          </a:xfrm>
          <a:prstGeom prst="rect">
            <a:avLst/>
          </a:prstGeom>
          <a:noFill/>
          <a:ln>
            <a:noFill/>
          </a:ln>
          <a:effectLst/>
        </p:spPr>
        <p:txBody>
          <a:bodyPr lIns="108000" tIns="108000" rIns="144000" bIns="72000"/>
          <a:lstStyle/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sz="1000" kern="0" noProof="1">
                <a:latin typeface="+mn-ea"/>
                <a:ea typeface="+mn-ea"/>
              </a:rPr>
              <a:t>특정 존 설정 후 </a:t>
            </a:r>
            <a:r>
              <a:rPr kumimoji="0" lang="en-US" altLang="ko-KR" sz="1000" kern="0" noProof="1">
                <a:latin typeface="+mn-ea"/>
                <a:ea typeface="+mn-ea"/>
              </a:rPr>
              <a:t>Check-out </a:t>
            </a:r>
            <a:r>
              <a:rPr kumimoji="0" lang="ko-KR" altLang="en-US" sz="1000" kern="0" noProof="1">
                <a:latin typeface="+mn-ea"/>
                <a:ea typeface="+mn-ea"/>
              </a:rPr>
              <a:t>시 </a:t>
            </a:r>
            <a:r>
              <a:rPr kumimoji="0" lang="en-US" altLang="ko-KR" sz="1000" kern="0" noProof="1">
                <a:latin typeface="+mn-ea"/>
                <a:ea typeface="+mn-ea"/>
              </a:rPr>
              <a:t>(</a:t>
            </a:r>
            <a:r>
              <a:rPr kumimoji="0" lang="ko-KR" altLang="en-US" sz="1000" kern="0" noProof="1">
                <a:latin typeface="+mn-ea"/>
                <a:ea typeface="+mn-ea"/>
              </a:rPr>
              <a:t>피</a:t>
            </a:r>
            <a:r>
              <a:rPr kumimoji="0" lang="en-US" altLang="ko-KR" sz="1000" kern="0" noProof="1">
                <a:latin typeface="+mn-ea"/>
                <a:ea typeface="+mn-ea"/>
              </a:rPr>
              <a:t>)</a:t>
            </a:r>
            <a:r>
              <a:rPr kumimoji="0" lang="ko-KR" altLang="en-US" sz="1000" kern="0" noProof="1">
                <a:latin typeface="+mn-ea"/>
                <a:ea typeface="+mn-ea"/>
              </a:rPr>
              <a:t>보호자에게 알림</a:t>
            </a:r>
            <a:r>
              <a:rPr kumimoji="0" lang="en-US" altLang="ko-KR" sz="1000" kern="0" noProof="1">
                <a:latin typeface="+mn-ea"/>
                <a:ea typeface="+mn-ea"/>
              </a:rPr>
              <a:t>: App Push, SMS</a:t>
            </a: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sz="1000" kern="0" noProof="1">
                <a:latin typeface="+mn-ea"/>
                <a:ea typeface="+mn-ea"/>
              </a:rPr>
              <a:t>경찰서</a:t>
            </a:r>
            <a:r>
              <a:rPr kumimoji="0" lang="en-US" altLang="ko-KR" sz="1000" kern="0" noProof="1">
                <a:latin typeface="+mn-ea"/>
                <a:ea typeface="+mn-ea"/>
              </a:rPr>
              <a:t>/</a:t>
            </a:r>
            <a:r>
              <a:rPr kumimoji="0" lang="ko-KR" altLang="en-US" sz="1000" kern="0" noProof="1">
                <a:latin typeface="+mn-ea"/>
                <a:ea typeface="+mn-ea"/>
              </a:rPr>
              <a:t>소방서</a:t>
            </a:r>
            <a:r>
              <a:rPr kumimoji="0" lang="en-US" altLang="ko-KR" sz="1000" kern="0" noProof="1">
                <a:latin typeface="+mn-ea"/>
                <a:ea typeface="+mn-ea"/>
              </a:rPr>
              <a:t>/</a:t>
            </a:r>
            <a:r>
              <a:rPr kumimoji="0" lang="ko-KR" altLang="en-US" sz="1000" kern="0" noProof="1">
                <a:latin typeface="+mn-ea"/>
                <a:ea typeface="+mn-ea"/>
              </a:rPr>
              <a:t>민간 경비업체와의 시스템 연동 및 </a:t>
            </a:r>
            <a:r>
              <a:rPr kumimoji="0" lang="en-US" altLang="ko-KR" sz="1000" kern="0" noProof="1">
                <a:latin typeface="+mn-ea"/>
                <a:ea typeface="+mn-ea"/>
              </a:rPr>
              <a:t>SOS </a:t>
            </a:r>
            <a:r>
              <a:rPr kumimoji="0" lang="ko-KR" altLang="en-US" sz="1000" kern="0" noProof="1">
                <a:latin typeface="+mn-ea"/>
                <a:ea typeface="+mn-ea"/>
              </a:rPr>
              <a:t>출동 서비스 </a:t>
            </a:r>
            <a:endParaRPr kumimoji="0" lang="en-US" altLang="ko-KR" sz="1000" kern="0" noProof="1">
              <a:latin typeface="+mn-ea"/>
              <a:ea typeface="+mn-ea"/>
            </a:endParaRP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sz="1000" kern="0" noProof="1">
                <a:latin typeface="+mn-ea"/>
                <a:ea typeface="+mn-ea"/>
              </a:rPr>
              <a:t>특정 아파트 및 학교 파트너쉽을 통한 </a:t>
            </a:r>
            <a:r>
              <a:rPr kumimoji="0" lang="en-US" altLang="ko-KR" sz="1000" kern="0" noProof="1">
                <a:latin typeface="+mn-ea"/>
                <a:ea typeface="+mn-ea"/>
              </a:rPr>
              <a:t>CCTV </a:t>
            </a:r>
            <a:r>
              <a:rPr kumimoji="0" lang="ko-KR" altLang="en-US" sz="1000" kern="0" noProof="1">
                <a:latin typeface="+mn-ea"/>
                <a:ea typeface="+mn-ea"/>
              </a:rPr>
              <a:t>연계 서비스</a:t>
            </a:r>
            <a:endParaRPr kumimoji="0" lang="en-US" altLang="ko-KR" sz="1000" kern="0" noProof="1">
              <a:latin typeface="+mn-ea"/>
              <a:ea typeface="+mn-ea"/>
            </a:endParaRP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sz="1000" kern="0" noProof="1">
                <a:latin typeface="+mn-ea"/>
                <a:ea typeface="+mn-ea"/>
              </a:rPr>
              <a:t>범죄자 주거지역 접근 시 </a:t>
            </a:r>
            <a:r>
              <a:rPr kumimoji="0" lang="en-US" altLang="ko-KR" sz="1000" kern="0" noProof="1">
                <a:latin typeface="+mn-ea"/>
                <a:ea typeface="+mn-ea"/>
              </a:rPr>
              <a:t>(</a:t>
            </a:r>
            <a:r>
              <a:rPr kumimoji="0" lang="ko-KR" altLang="en-US" sz="1000" kern="0" noProof="1">
                <a:latin typeface="+mn-ea"/>
                <a:ea typeface="+mn-ea"/>
              </a:rPr>
              <a:t>피</a:t>
            </a:r>
            <a:r>
              <a:rPr kumimoji="0" lang="en-US" altLang="ko-KR" sz="1000" kern="0" noProof="1">
                <a:latin typeface="+mn-ea"/>
                <a:ea typeface="+mn-ea"/>
              </a:rPr>
              <a:t>)</a:t>
            </a:r>
            <a:r>
              <a:rPr kumimoji="0" lang="ko-KR" altLang="en-US" sz="1000" kern="0" noProof="1">
                <a:latin typeface="+mn-ea"/>
                <a:ea typeface="+mn-ea"/>
              </a:rPr>
              <a:t>보호자에게 알림</a:t>
            </a:r>
            <a:endParaRPr kumimoji="0" lang="en-US" altLang="ko-KR" sz="1000" kern="0" noProof="1">
              <a:latin typeface="+mn-ea"/>
              <a:ea typeface="+mn-ea"/>
            </a:endParaRPr>
          </a:p>
        </p:txBody>
      </p:sp>
      <p:sp>
        <p:nvSpPr>
          <p:cNvPr id="20" name="Text Box 256"/>
          <p:cNvSpPr txBox="1">
            <a:spLocks noChangeArrowheads="1"/>
          </p:cNvSpPr>
          <p:nvPr/>
        </p:nvSpPr>
        <p:spPr bwMode="auto">
          <a:xfrm>
            <a:off x="415925" y="3675434"/>
            <a:ext cx="4321175" cy="4016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algn="ctr" eaLnBrk="1" hangingPunct="1">
              <a:defRPr/>
            </a:pPr>
            <a:r>
              <a:rPr lang="ko-KR" altLang="en-US" sz="1200" dirty="0">
                <a:solidFill>
                  <a:schemeClr val="tx1"/>
                </a:solidFill>
              </a:rPr>
              <a:t>고성능 및 </a:t>
            </a:r>
            <a:r>
              <a:rPr lang="ko-KR" altLang="en-US" sz="1200" dirty="0" err="1">
                <a:solidFill>
                  <a:schemeClr val="tx1"/>
                </a:solidFill>
              </a:rPr>
              <a:t>고가용성</a:t>
            </a:r>
            <a:r>
              <a:rPr lang="ko-KR" altLang="en-US" sz="1200" dirty="0">
                <a:solidFill>
                  <a:schemeClr val="tx1"/>
                </a:solidFill>
              </a:rPr>
              <a:t> 보장</a:t>
            </a:r>
          </a:p>
        </p:txBody>
      </p:sp>
      <p:sp>
        <p:nvSpPr>
          <p:cNvPr id="21" name="Rectangle 33"/>
          <p:cNvSpPr>
            <a:spLocks noChangeArrowheads="1"/>
          </p:cNvSpPr>
          <p:nvPr/>
        </p:nvSpPr>
        <p:spPr bwMode="gray">
          <a:xfrm>
            <a:off x="415925" y="4076799"/>
            <a:ext cx="4324350" cy="1368425"/>
          </a:xfrm>
          <a:prstGeom prst="rect">
            <a:avLst/>
          </a:prstGeom>
          <a:noFill/>
          <a:ln>
            <a:noFill/>
          </a:ln>
          <a:effectLst/>
        </p:spPr>
        <p:txBody>
          <a:bodyPr lIns="108000" tIns="108000" rIns="144000" bIns="72000"/>
          <a:lstStyle/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sz="1000" kern="0" noProof="1">
                <a:latin typeface="+mn-ea"/>
                <a:ea typeface="+mn-ea"/>
              </a:rPr>
              <a:t>유</a:t>
            </a:r>
            <a:r>
              <a:rPr kumimoji="0" lang="ko-KR" altLang="en-US" sz="1000" kern="0" noProof="1">
                <a:latin typeface="+mn-ea"/>
                <a:ea typeface="+mn-ea"/>
                <a:sym typeface="Wingdings 2" panose="05020102010507070707" pitchFamily="18" charset="2"/>
              </a:rPr>
              <a:t></a:t>
            </a:r>
            <a:r>
              <a:rPr kumimoji="0" lang="ko-KR" altLang="en-US" sz="1000" kern="0" noProof="1">
                <a:latin typeface="+mn-ea"/>
                <a:ea typeface="+mn-ea"/>
              </a:rPr>
              <a:t>무료 사용자의 대용량 트래픽을 고려한 최근 위치 정보의 메모리 데이터 캐쉬를 적용</a:t>
            </a:r>
            <a:endParaRPr kumimoji="0" lang="en-US" altLang="ko-KR" sz="1000" kern="0" noProof="1">
              <a:latin typeface="+mn-ea"/>
              <a:ea typeface="+mn-ea"/>
            </a:endParaRP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en-US" altLang="ko-KR" sz="1000" kern="0" noProof="1">
                <a:latin typeface="+mn-ea"/>
                <a:ea typeface="+mn-ea"/>
              </a:rPr>
              <a:t>Replication</a:t>
            </a:r>
            <a:r>
              <a:rPr kumimoji="0" lang="ko-KR" altLang="en-US" sz="1000" kern="0" noProof="1">
                <a:latin typeface="+mn-ea"/>
                <a:ea typeface="+mn-ea"/>
              </a:rPr>
              <a:t>를 이용한 </a:t>
            </a:r>
            <a:r>
              <a:rPr kumimoji="0" lang="en-US" altLang="ko-KR" sz="1000" kern="0" noProof="1">
                <a:latin typeface="+mn-ea"/>
                <a:ea typeface="+mn-ea"/>
              </a:rPr>
              <a:t>Cache </a:t>
            </a:r>
            <a:r>
              <a:rPr kumimoji="0" lang="ko-KR" altLang="en-US" sz="1000" kern="0" noProof="1">
                <a:latin typeface="+mn-ea"/>
                <a:ea typeface="+mn-ea"/>
              </a:rPr>
              <a:t>및 </a:t>
            </a:r>
            <a:r>
              <a:rPr kumimoji="0" lang="en-US" altLang="ko-KR" sz="1000" kern="0" noProof="1">
                <a:latin typeface="+mn-ea"/>
                <a:ea typeface="+mn-ea"/>
              </a:rPr>
              <a:t>Database </a:t>
            </a:r>
            <a:r>
              <a:rPr kumimoji="0" lang="ko-KR" altLang="en-US" sz="1000" kern="0" noProof="1">
                <a:latin typeface="+mn-ea"/>
                <a:ea typeface="+mn-ea"/>
              </a:rPr>
              <a:t>이중화 </a:t>
            </a:r>
            <a:endParaRPr kumimoji="0" lang="en-US" altLang="ko-KR" sz="1000" kern="0" noProof="1">
              <a:latin typeface="+mn-ea"/>
              <a:ea typeface="+mn-ea"/>
            </a:endParaRP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en-US" altLang="ko-KR" sz="1000" kern="0" noProof="1">
                <a:latin typeface="+mn-ea"/>
                <a:ea typeface="+mn-ea"/>
              </a:rPr>
              <a:t>Multi-Layer</a:t>
            </a:r>
            <a:r>
              <a:rPr kumimoji="0" lang="ko-KR" altLang="en-US" sz="1000" kern="0" noProof="1">
                <a:latin typeface="+mn-ea"/>
                <a:ea typeface="+mn-ea"/>
              </a:rPr>
              <a:t>를 적용한 </a:t>
            </a:r>
            <a:r>
              <a:rPr kumimoji="0" lang="en-US" altLang="ko-KR" sz="1000" kern="0" noProof="1">
                <a:latin typeface="+mn-ea"/>
                <a:ea typeface="+mn-ea"/>
              </a:rPr>
              <a:t>WEB/WAS, Cache, DB </a:t>
            </a:r>
            <a:r>
              <a:rPr kumimoji="0" lang="ko-KR" altLang="en-US" sz="1000" kern="0" noProof="1">
                <a:latin typeface="+mn-ea"/>
                <a:ea typeface="+mn-ea"/>
              </a:rPr>
              <a:t>등의 개별 확장 제공</a:t>
            </a:r>
            <a:r>
              <a:rPr kumimoji="0" lang="en-US" altLang="ko-KR" sz="1000" kern="0" noProof="1">
                <a:latin typeface="+mn-ea"/>
                <a:ea typeface="+mn-ea"/>
              </a:rPr>
              <a:t>(</a:t>
            </a:r>
            <a:r>
              <a:rPr kumimoji="0" lang="ko-KR" altLang="en-US" sz="1000" kern="0" noProof="1">
                <a:latin typeface="+mn-ea"/>
                <a:ea typeface="+mn-ea"/>
              </a:rPr>
              <a:t>서비스 이용 증가에 따른 저비용 고효율의 </a:t>
            </a:r>
            <a:r>
              <a:rPr kumimoji="0" lang="en-US" altLang="ko-KR" sz="1000" kern="0" noProof="1">
                <a:latin typeface="+mn-ea"/>
                <a:ea typeface="+mn-ea"/>
              </a:rPr>
              <a:t>Scalability </a:t>
            </a:r>
            <a:r>
              <a:rPr kumimoji="0" lang="ko-KR" altLang="en-US" sz="1000" kern="0" noProof="1">
                <a:latin typeface="+mn-ea"/>
                <a:ea typeface="+mn-ea"/>
              </a:rPr>
              <a:t>제공</a:t>
            </a:r>
            <a:r>
              <a:rPr kumimoji="0" lang="en-US" altLang="ko-KR" sz="1000" kern="0" noProof="1">
                <a:latin typeface="+mn-ea"/>
                <a:ea typeface="+mn-ea"/>
              </a:rPr>
              <a:t>)</a:t>
            </a: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endParaRPr kumimoji="0" lang="en-US" altLang="ko-KR" sz="1000" kern="0" noProof="1">
              <a:latin typeface="+mn-ea"/>
              <a:ea typeface="+mn-ea"/>
            </a:endParaRPr>
          </a:p>
        </p:txBody>
      </p:sp>
      <p:sp>
        <p:nvSpPr>
          <p:cNvPr id="22" name="Text Box 256"/>
          <p:cNvSpPr txBox="1">
            <a:spLocks noChangeArrowheads="1"/>
          </p:cNvSpPr>
          <p:nvPr/>
        </p:nvSpPr>
        <p:spPr bwMode="auto">
          <a:xfrm>
            <a:off x="5165725" y="3675434"/>
            <a:ext cx="4321175" cy="4016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algn="ctr" eaLnBrk="1" hangingPunct="1"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Admin / </a:t>
            </a:r>
            <a:r>
              <a:rPr lang="ko-KR" altLang="en-US" sz="1200" dirty="0">
                <a:solidFill>
                  <a:schemeClr val="tx1"/>
                </a:solidFill>
              </a:rPr>
              <a:t>통계</a:t>
            </a:r>
          </a:p>
        </p:txBody>
      </p:sp>
      <p:sp>
        <p:nvSpPr>
          <p:cNvPr id="23" name="Rectangle 33"/>
          <p:cNvSpPr>
            <a:spLocks noChangeArrowheads="1"/>
          </p:cNvSpPr>
          <p:nvPr/>
        </p:nvSpPr>
        <p:spPr bwMode="gray">
          <a:xfrm>
            <a:off x="5165725" y="4076799"/>
            <a:ext cx="4324350" cy="1368425"/>
          </a:xfrm>
          <a:prstGeom prst="rect">
            <a:avLst/>
          </a:prstGeom>
          <a:noFill/>
          <a:ln>
            <a:noFill/>
          </a:ln>
          <a:effectLst/>
        </p:spPr>
        <p:txBody>
          <a:bodyPr lIns="108000" tIns="108000" rIns="144000" bIns="72000"/>
          <a:lstStyle/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sz="1000" kern="0" noProof="1">
                <a:latin typeface="+mn-ea"/>
                <a:ea typeface="+mn-ea"/>
              </a:rPr>
              <a:t>사용자 가입</a:t>
            </a:r>
            <a:r>
              <a:rPr kumimoji="0" lang="en-US" altLang="ko-KR" sz="1000" kern="0" noProof="1">
                <a:latin typeface="+mn-ea"/>
                <a:ea typeface="+mn-ea"/>
              </a:rPr>
              <a:t>, </a:t>
            </a:r>
            <a:r>
              <a:rPr kumimoji="0" lang="ko-KR" altLang="en-US" sz="1000" kern="0" noProof="1">
                <a:latin typeface="+mn-ea"/>
                <a:ea typeface="+mn-ea"/>
              </a:rPr>
              <a:t>지역별</a:t>
            </a:r>
            <a:r>
              <a:rPr kumimoji="0" lang="en-US" altLang="ko-KR" sz="1000" kern="0" noProof="1">
                <a:latin typeface="+mn-ea"/>
                <a:ea typeface="+mn-ea"/>
              </a:rPr>
              <a:t>/</a:t>
            </a:r>
            <a:r>
              <a:rPr kumimoji="0" lang="ko-KR" altLang="en-US" sz="1000" kern="0" noProof="1">
                <a:latin typeface="+mn-ea"/>
                <a:ea typeface="+mn-ea"/>
              </a:rPr>
              <a:t>단말</a:t>
            </a:r>
            <a:r>
              <a:rPr kumimoji="0" lang="en-US" altLang="ko-KR" sz="1000" kern="0" noProof="1">
                <a:latin typeface="+mn-ea"/>
                <a:ea typeface="+mn-ea"/>
              </a:rPr>
              <a:t>OS/</a:t>
            </a:r>
            <a:r>
              <a:rPr kumimoji="0" lang="ko-KR" altLang="en-US" sz="1000" kern="0" noProof="1">
                <a:latin typeface="+mn-ea"/>
                <a:ea typeface="+mn-ea"/>
              </a:rPr>
              <a:t>유</a:t>
            </a:r>
            <a:r>
              <a:rPr kumimoji="0" lang="ko-KR" altLang="en-US" sz="1000" kern="0" noProof="1">
                <a:latin typeface="+mn-ea"/>
                <a:ea typeface="+mn-ea"/>
                <a:sym typeface="Wingdings 2" panose="05020102010507070707" pitchFamily="18" charset="2"/>
              </a:rPr>
              <a:t></a:t>
            </a:r>
            <a:r>
              <a:rPr kumimoji="0" lang="ko-KR" altLang="en-US" sz="1000" kern="0" noProof="1">
                <a:latin typeface="+mn-ea"/>
                <a:ea typeface="+mn-ea"/>
              </a:rPr>
              <a:t>무료 등의 서비스 이용 통계</a:t>
            </a:r>
            <a:endParaRPr kumimoji="0" lang="en-US" altLang="ko-KR" sz="1000" kern="0" noProof="1">
              <a:latin typeface="+mn-ea"/>
              <a:ea typeface="+mn-ea"/>
            </a:endParaRP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sz="1000" kern="0" noProof="1">
                <a:latin typeface="+mn-ea"/>
                <a:ea typeface="+mn-ea"/>
              </a:rPr>
              <a:t>사용자의 위치 및 가입</a:t>
            </a:r>
            <a:r>
              <a:rPr kumimoji="0" lang="en-US" altLang="ko-KR" sz="1000" kern="0" noProof="1">
                <a:latin typeface="+mn-ea"/>
                <a:ea typeface="+mn-ea"/>
              </a:rPr>
              <a:t>/</a:t>
            </a:r>
            <a:r>
              <a:rPr kumimoji="0" lang="ko-KR" altLang="en-US" sz="1000" kern="0" noProof="1">
                <a:latin typeface="+mn-ea"/>
                <a:ea typeface="+mn-ea"/>
              </a:rPr>
              <a:t>해지</a:t>
            </a:r>
            <a:r>
              <a:rPr kumimoji="0" lang="en-US" altLang="ko-KR" sz="1000" kern="0" noProof="1">
                <a:latin typeface="+mn-ea"/>
                <a:ea typeface="+mn-ea"/>
              </a:rPr>
              <a:t>/</a:t>
            </a:r>
            <a:r>
              <a:rPr kumimoji="0" lang="ko-KR" altLang="en-US" sz="1000" kern="0" noProof="1">
                <a:latin typeface="+mn-ea"/>
                <a:ea typeface="+mn-ea"/>
              </a:rPr>
              <a:t>과금 등의 사용자 관리</a:t>
            </a:r>
            <a:endParaRPr kumimoji="0" lang="en-US" altLang="ko-KR" sz="1000" kern="0" noProof="1">
              <a:latin typeface="+mn-ea"/>
              <a:ea typeface="+mn-ea"/>
            </a:endParaRPr>
          </a:p>
          <a:p>
            <a:pPr marL="17145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sz="1000" kern="0" noProof="1">
                <a:latin typeface="+mn-ea"/>
                <a:ea typeface="+mn-ea"/>
              </a:rPr>
              <a:t>관리자 추가 및 사용자 위치 조회 접근 권한자 관리</a:t>
            </a:r>
            <a:endParaRPr kumimoji="0" lang="en-US" altLang="ko-KR" sz="1000" kern="0" noProof="1">
              <a:latin typeface="+mn-ea"/>
              <a:ea typeface="+mn-ea"/>
            </a:endParaRPr>
          </a:p>
        </p:txBody>
      </p:sp>
      <p:sp>
        <p:nvSpPr>
          <p:cNvPr id="24" name="Freeform 61"/>
          <p:cNvSpPr>
            <a:spLocks/>
          </p:cNvSpPr>
          <p:nvPr/>
        </p:nvSpPr>
        <p:spPr bwMode="auto">
          <a:xfrm flipV="1">
            <a:off x="416496" y="5168900"/>
            <a:ext cx="9072000" cy="492347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5" name="Text Box 256"/>
          <p:cNvSpPr txBox="1">
            <a:spLocks noChangeArrowheads="1"/>
          </p:cNvSpPr>
          <p:nvPr/>
        </p:nvSpPr>
        <p:spPr bwMode="auto">
          <a:xfrm>
            <a:off x="415925" y="5764213"/>
            <a:ext cx="9077325" cy="68897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eaLnBrk="1" latinLnBrk="1" hangingPunct="1"/>
            <a:r>
              <a:rPr lang="ko-KR" altLang="en-US" dirty="0">
                <a:solidFill>
                  <a:srgbClr val="000000"/>
                </a:solidFill>
                <a:ea typeface="맑은 고딕" pitchFamily="50" charset="-127"/>
              </a:rPr>
              <a:t>위치 전송</a:t>
            </a:r>
            <a:r>
              <a:rPr lang="en-US" altLang="ko-KR" dirty="0">
                <a:solidFill>
                  <a:srgbClr val="000000"/>
                </a:solidFill>
                <a:ea typeface="맑은 고딕" pitchFamily="50" charset="-127"/>
              </a:rPr>
              <a:t>/</a:t>
            </a:r>
            <a:r>
              <a:rPr lang="ko-KR" altLang="en-US">
                <a:solidFill>
                  <a:srgbClr val="000000"/>
                </a:solidFill>
                <a:ea typeface="맑은 고딕" pitchFamily="50" charset="-127"/>
              </a:rPr>
              <a:t>공유의 </a:t>
            </a:r>
            <a:r>
              <a:rPr lang="ko-KR" altLang="en-US" dirty="0">
                <a:solidFill>
                  <a:srgbClr val="000000"/>
                </a:solidFill>
                <a:ea typeface="맑은 고딕" pitchFamily="50" charset="-127"/>
              </a:rPr>
              <a:t>무료 서비스 기능 및 직관적이고 단순한 </a:t>
            </a:r>
            <a:r>
              <a:rPr lang="en-US" altLang="ko-KR" dirty="0">
                <a:solidFill>
                  <a:srgbClr val="000000"/>
                </a:solidFill>
                <a:ea typeface="맑은 고딕" pitchFamily="50" charset="-127"/>
              </a:rPr>
              <a:t>UI </a:t>
            </a:r>
            <a:r>
              <a:rPr lang="ko-KR" altLang="en-US">
                <a:solidFill>
                  <a:srgbClr val="000000"/>
                </a:solidFill>
                <a:ea typeface="맑은 고딕" pitchFamily="50" charset="-127"/>
              </a:rPr>
              <a:t>구성</a:t>
            </a:r>
            <a:r>
              <a:rPr lang="en-US" altLang="ko-KR" dirty="0">
                <a:solidFill>
                  <a:srgbClr val="000000"/>
                </a:solidFill>
                <a:ea typeface="맑은 고딕" pitchFamily="50" charset="-127"/>
              </a:rPr>
              <a:t>, SNS </a:t>
            </a:r>
            <a:r>
              <a:rPr lang="ko-KR" altLang="en-US">
                <a:solidFill>
                  <a:srgbClr val="000000"/>
                </a:solidFill>
                <a:ea typeface="맑은 고딕" pitchFamily="50" charset="-127"/>
              </a:rPr>
              <a:t>연동</a:t>
            </a:r>
            <a:r>
              <a:rPr lang="en-US" altLang="ko-KR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lang="ko-KR" altLang="en-US">
                <a:solidFill>
                  <a:srgbClr val="000000"/>
                </a:solidFill>
                <a:ea typeface="맑은 고딕" pitchFamily="50" charset="-127"/>
              </a:rPr>
              <a:t>긴급 통보 등 강화된 안심 서비스를 제공할 수 있는 시스템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4001667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47561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</a:rPr>
              <a:t>서비스 구성도</a:t>
            </a:r>
          </a:p>
        </p:txBody>
      </p:sp>
      <p:sp>
        <p:nvSpPr>
          <p:cNvPr id="10" name="Rectangle 157"/>
          <p:cNvSpPr>
            <a:spLocks noChangeArrowheads="1"/>
          </p:cNvSpPr>
          <p:nvPr/>
        </p:nvSpPr>
        <p:spPr bwMode="auto">
          <a:xfrm>
            <a:off x="415928" y="836618"/>
            <a:ext cx="90614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LBS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안심 서비스 통합 시스템은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Mobile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APP, Web/Admin </a:t>
            </a:r>
            <a:r>
              <a:rPr kumimoji="0" lang="en-US" altLang="ko-KR" sz="1600" b="1" dirty="0" err="1">
                <a:solidFill>
                  <a:srgbClr val="000000"/>
                </a:solidFill>
                <a:ea typeface="맑은 고딕" pitchFamily="50" charset="-127"/>
              </a:rPr>
              <a:t>PoC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Server Platform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으로 구성됩니다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038" y="1340768"/>
            <a:ext cx="7902041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2181006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모서리가 둥근 직사각형 478"/>
          <p:cNvSpPr/>
          <p:nvPr/>
        </p:nvSpPr>
        <p:spPr>
          <a:xfrm>
            <a:off x="6033120" y="2571743"/>
            <a:ext cx="1656914" cy="720000"/>
          </a:xfrm>
          <a:prstGeom prst="roundRect">
            <a:avLst>
              <a:gd name="adj" fmla="val 44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0"/>
          <a:lstStyle/>
          <a:p>
            <a:pPr algn="ctr">
              <a:spcBef>
                <a:spcPct val="0"/>
              </a:spcBef>
              <a:defRPr/>
            </a:pP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O&amp;M</a:t>
            </a:r>
            <a:endParaRPr kumimoji="1"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7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4756150" cy="5334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</a:rPr>
              <a:t>시스템 구성도</a:t>
            </a:r>
          </a:p>
        </p:txBody>
      </p:sp>
      <p:cxnSp>
        <p:nvCxnSpPr>
          <p:cNvPr id="3" name="AutoShape 29"/>
          <p:cNvCxnSpPr>
            <a:cxnSpLocks noChangeShapeType="1"/>
          </p:cNvCxnSpPr>
          <p:nvPr/>
        </p:nvCxnSpPr>
        <p:spPr bwMode="auto">
          <a:xfrm flipH="1" flipV="1">
            <a:off x="2716415" y="1301750"/>
            <a:ext cx="0" cy="438150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</p:cxn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2095487" y="1822450"/>
            <a:ext cx="1301624" cy="111125"/>
            <a:chOff x="2000250" y="2571750"/>
            <a:chExt cx="4572000" cy="242888"/>
          </a:xfrm>
        </p:grpSpPr>
        <p:sp>
          <p:nvSpPr>
            <p:cNvPr id="8" name="Line 419"/>
            <p:cNvSpPr>
              <a:spLocks noChangeShapeType="1"/>
            </p:cNvSpPr>
            <p:nvPr/>
          </p:nvSpPr>
          <p:spPr bwMode="auto">
            <a:xfrm>
              <a:off x="3857625" y="2724252"/>
              <a:ext cx="8572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Line 419"/>
            <p:cNvSpPr>
              <a:spLocks noChangeShapeType="1"/>
            </p:cNvSpPr>
            <p:nvPr/>
          </p:nvSpPr>
          <p:spPr bwMode="auto">
            <a:xfrm>
              <a:off x="3857625" y="2652814"/>
              <a:ext cx="8572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0" name="그림 148" descr="Alteon 4416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75" y="2571750"/>
              <a:ext cx="1857375" cy="242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그림 148" descr="Alteon 4416.jp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50" y="2571750"/>
              <a:ext cx="1857375" cy="242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모서리가 둥근 직사각형 478"/>
          <p:cNvSpPr/>
          <p:nvPr/>
        </p:nvSpPr>
        <p:spPr>
          <a:xfrm>
            <a:off x="1143580" y="2567843"/>
            <a:ext cx="2052000" cy="720000"/>
          </a:xfrm>
          <a:prstGeom prst="roundRect">
            <a:avLst>
              <a:gd name="adj" fmla="val 44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0"/>
          <a:lstStyle/>
          <a:p>
            <a:pPr algn="ctr">
              <a:spcBef>
                <a:spcPct val="0"/>
              </a:spcBef>
              <a:defRPr/>
            </a:pPr>
            <a:r>
              <a:rPr kumimoji="1"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API / Interface / Admin</a:t>
            </a:r>
            <a:endParaRPr kumimoji="1" lang="ko-KR" altLang="en-US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모서리가 둥근 직사각형 478"/>
          <p:cNvSpPr/>
          <p:nvPr/>
        </p:nvSpPr>
        <p:spPr>
          <a:xfrm>
            <a:off x="3584848" y="2567842"/>
            <a:ext cx="2052000" cy="720000"/>
          </a:xfrm>
          <a:prstGeom prst="roundRect">
            <a:avLst>
              <a:gd name="adj" fmla="val 44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0"/>
          <a:lstStyle/>
          <a:p>
            <a:pPr algn="ctr">
              <a:spcBef>
                <a:spcPct val="0"/>
              </a:spcBef>
              <a:defRPr/>
            </a:pPr>
            <a:r>
              <a:rPr kumimoji="1"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Database / Cache</a:t>
            </a:r>
            <a:endParaRPr kumimoji="1" lang="ko-KR" altLang="en-US" sz="10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0872" y="2852936"/>
            <a:ext cx="730503" cy="2016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6976" y="2852936"/>
            <a:ext cx="730503" cy="2016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grpSp>
        <p:nvGrpSpPr>
          <p:cNvPr id="123" name="그룹 122"/>
          <p:cNvGrpSpPr/>
          <p:nvPr/>
        </p:nvGrpSpPr>
        <p:grpSpPr>
          <a:xfrm>
            <a:off x="1351873" y="2143115"/>
            <a:ext cx="144743" cy="432000"/>
            <a:chOff x="914335" y="2143116"/>
            <a:chExt cx="144743" cy="389801"/>
          </a:xfrm>
        </p:grpSpPr>
        <p:cxnSp>
          <p:nvCxnSpPr>
            <p:cNvPr id="62" name="Straight Connector 224"/>
            <p:cNvCxnSpPr/>
            <p:nvPr/>
          </p:nvCxnSpPr>
          <p:spPr bwMode="auto">
            <a:xfrm>
              <a:off x="914335" y="2143116"/>
              <a:ext cx="0" cy="389801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225"/>
            <p:cNvCxnSpPr/>
            <p:nvPr/>
          </p:nvCxnSpPr>
          <p:spPr bwMode="auto">
            <a:xfrm>
              <a:off x="1059078" y="2143116"/>
              <a:ext cx="0" cy="389801"/>
            </a:xfrm>
            <a:prstGeom prst="lin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1" name="Text Box 27"/>
          <p:cNvSpPr txBox="1">
            <a:spLocks noChangeArrowheads="1"/>
          </p:cNvSpPr>
          <p:nvPr/>
        </p:nvSpPr>
        <p:spPr bwMode="auto">
          <a:xfrm>
            <a:off x="751490" y="1812302"/>
            <a:ext cx="1357322" cy="2905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fontAlgn="t" latinLnBrk="0">
              <a:spcBef>
                <a:spcPct val="0"/>
              </a:spcBef>
            </a:pPr>
            <a:r>
              <a:rPr lang="en-US" altLang="ko-KR" sz="1300" u="none" dirty="0"/>
              <a:t>Public Network</a:t>
            </a:r>
          </a:p>
        </p:txBody>
      </p:sp>
      <p:sp>
        <p:nvSpPr>
          <p:cNvPr id="54" name="Line 419"/>
          <p:cNvSpPr>
            <a:spLocks noChangeShapeType="1"/>
          </p:cNvSpPr>
          <p:nvPr/>
        </p:nvSpPr>
        <p:spPr bwMode="auto">
          <a:xfrm flipV="1">
            <a:off x="815022" y="2148362"/>
            <a:ext cx="2651111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ko-KR" altLang="en-US"/>
          </a:p>
        </p:txBody>
      </p:sp>
      <p:cxnSp>
        <p:nvCxnSpPr>
          <p:cNvPr id="77" name="Straight Connector 242"/>
          <p:cNvCxnSpPr/>
          <p:nvPr/>
        </p:nvCxnSpPr>
        <p:spPr bwMode="auto">
          <a:xfrm>
            <a:off x="2288704" y="2357429"/>
            <a:ext cx="0" cy="180000"/>
          </a:xfrm>
          <a:prstGeom prst="line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243"/>
          <p:cNvCxnSpPr/>
          <p:nvPr/>
        </p:nvCxnSpPr>
        <p:spPr bwMode="auto">
          <a:xfrm>
            <a:off x="2398279" y="2357429"/>
            <a:ext cx="0" cy="180000"/>
          </a:xfrm>
          <a:prstGeom prst="line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266"/>
          <p:cNvCxnSpPr/>
          <p:nvPr/>
        </p:nvCxnSpPr>
        <p:spPr bwMode="auto">
          <a:xfrm>
            <a:off x="4520952" y="2366230"/>
            <a:ext cx="0" cy="212725"/>
          </a:xfrm>
          <a:prstGeom prst="line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267"/>
          <p:cNvCxnSpPr/>
          <p:nvPr/>
        </p:nvCxnSpPr>
        <p:spPr bwMode="auto">
          <a:xfrm>
            <a:off x="4630527" y="2366230"/>
            <a:ext cx="0" cy="212725"/>
          </a:xfrm>
          <a:prstGeom prst="line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269"/>
          <p:cNvCxnSpPr/>
          <p:nvPr/>
        </p:nvCxnSpPr>
        <p:spPr bwMode="auto">
          <a:xfrm>
            <a:off x="7010292" y="2357430"/>
            <a:ext cx="0" cy="212725"/>
          </a:xfrm>
          <a:prstGeom prst="line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270"/>
          <p:cNvCxnSpPr/>
          <p:nvPr/>
        </p:nvCxnSpPr>
        <p:spPr bwMode="auto">
          <a:xfrm>
            <a:off x="7119868" y="2357430"/>
            <a:ext cx="0" cy="212725"/>
          </a:xfrm>
          <a:prstGeom prst="line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Text Box 27"/>
          <p:cNvSpPr txBox="1">
            <a:spLocks noChangeArrowheads="1"/>
          </p:cNvSpPr>
          <p:nvPr/>
        </p:nvSpPr>
        <p:spPr bwMode="auto">
          <a:xfrm>
            <a:off x="6431249" y="2000240"/>
            <a:ext cx="1522147" cy="2905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fontAlgn="t" latinLnBrk="0">
              <a:spcBef>
                <a:spcPct val="0"/>
              </a:spcBef>
            </a:pPr>
            <a:r>
              <a:rPr lang="en-US" altLang="ko-KR" sz="1300" u="none" dirty="0">
                <a:solidFill>
                  <a:srgbClr val="0000CC"/>
                </a:solidFill>
              </a:rPr>
              <a:t>Private Network</a:t>
            </a:r>
          </a:p>
        </p:txBody>
      </p:sp>
      <p:cxnSp>
        <p:nvCxnSpPr>
          <p:cNvPr id="99" name="AutoShape 29"/>
          <p:cNvCxnSpPr>
            <a:cxnSpLocks noChangeShapeType="1"/>
          </p:cNvCxnSpPr>
          <p:nvPr/>
        </p:nvCxnSpPr>
        <p:spPr bwMode="auto">
          <a:xfrm rot="16200000">
            <a:off x="2498324" y="1602700"/>
            <a:ext cx="82550" cy="35695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0" name="AutoShape 29"/>
          <p:cNvCxnSpPr>
            <a:cxnSpLocks noChangeShapeType="1"/>
          </p:cNvCxnSpPr>
          <p:nvPr/>
        </p:nvCxnSpPr>
        <p:spPr bwMode="auto">
          <a:xfrm rot="5400000" flipH="1">
            <a:off x="2884329" y="1573645"/>
            <a:ext cx="82550" cy="415059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</p:cxnSp>
      <p:cxnSp>
        <p:nvCxnSpPr>
          <p:cNvPr id="101" name="AutoShape 29"/>
          <p:cNvCxnSpPr>
            <a:cxnSpLocks noChangeShapeType="1"/>
          </p:cNvCxnSpPr>
          <p:nvPr/>
        </p:nvCxnSpPr>
        <p:spPr bwMode="auto">
          <a:xfrm flipV="1">
            <a:off x="2361124" y="1933575"/>
            <a:ext cx="0" cy="209541"/>
          </a:xfrm>
          <a:prstGeom prst="straightConnector1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</p:cxnSp>
      <p:cxnSp>
        <p:nvCxnSpPr>
          <p:cNvPr id="102" name="AutoShape 29"/>
          <p:cNvCxnSpPr>
            <a:cxnSpLocks noChangeShapeType="1"/>
          </p:cNvCxnSpPr>
          <p:nvPr/>
        </p:nvCxnSpPr>
        <p:spPr bwMode="auto">
          <a:xfrm flipV="1">
            <a:off x="3133133" y="1933575"/>
            <a:ext cx="0" cy="13810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</p:spPr>
      </p:cxnSp>
      <p:grpSp>
        <p:nvGrpSpPr>
          <p:cNvPr id="103" name="Group 29"/>
          <p:cNvGrpSpPr>
            <a:grpSpLocks/>
          </p:cNvGrpSpPr>
          <p:nvPr/>
        </p:nvGrpSpPr>
        <p:grpSpPr bwMode="auto">
          <a:xfrm>
            <a:off x="4892482" y="1892300"/>
            <a:ext cx="1417840" cy="79375"/>
            <a:chOff x="5977805" y="5335825"/>
            <a:chExt cx="4572000" cy="185738"/>
          </a:xfrm>
        </p:grpSpPr>
        <p:grpSp>
          <p:nvGrpSpPr>
            <p:cNvPr id="104" name="그룹 173"/>
            <p:cNvGrpSpPr>
              <a:grpSpLocks/>
            </p:cNvGrpSpPr>
            <p:nvPr/>
          </p:nvGrpSpPr>
          <p:grpSpPr bwMode="auto">
            <a:xfrm>
              <a:off x="7835180" y="5378688"/>
              <a:ext cx="857250" cy="71437"/>
              <a:chOff x="3786182" y="3000372"/>
              <a:chExt cx="877888" cy="71438"/>
            </a:xfrm>
          </p:grpSpPr>
          <p:sp>
            <p:nvSpPr>
              <p:cNvPr id="107" name="Line 419"/>
              <p:cNvSpPr>
                <a:spLocks noChangeShapeType="1"/>
              </p:cNvSpPr>
              <p:nvPr/>
            </p:nvSpPr>
            <p:spPr bwMode="auto">
              <a:xfrm>
                <a:off x="3786182" y="3071810"/>
                <a:ext cx="8778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8" name="Line 419"/>
              <p:cNvSpPr>
                <a:spLocks noChangeShapeType="1"/>
              </p:cNvSpPr>
              <p:nvPr/>
            </p:nvSpPr>
            <p:spPr bwMode="auto">
              <a:xfrm>
                <a:off x="3786182" y="3000372"/>
                <a:ext cx="87788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</p:grpSp>
        <p:pic>
          <p:nvPicPr>
            <p:cNvPr id="105" name="그림 152" descr="Catalyst 2960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2430" y="5335825"/>
              <a:ext cx="1857375" cy="185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그림 152" descr="Catalyst 2960.jp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7805" y="5335825"/>
              <a:ext cx="1857375" cy="185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9" name="Text Box 26"/>
          <p:cNvSpPr txBox="1">
            <a:spLocks noChangeArrowheads="1"/>
          </p:cNvSpPr>
          <p:nvPr/>
        </p:nvSpPr>
        <p:spPr bwMode="auto">
          <a:xfrm>
            <a:off x="3394695" y="1724025"/>
            <a:ext cx="1054249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latinLnBrk="0"/>
            <a:r>
              <a:rPr lang="en-US" altLang="ko-KR" sz="1200" b="0" u="none" dirty="0"/>
              <a:t>L4 Switch</a:t>
            </a:r>
          </a:p>
        </p:txBody>
      </p:sp>
      <p:sp>
        <p:nvSpPr>
          <p:cNvPr id="110" name="Text Box 26"/>
          <p:cNvSpPr txBox="1">
            <a:spLocks noChangeArrowheads="1"/>
          </p:cNvSpPr>
          <p:nvPr/>
        </p:nvSpPr>
        <p:spPr bwMode="auto">
          <a:xfrm>
            <a:off x="5136537" y="1647825"/>
            <a:ext cx="1054248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latinLnBrk="0"/>
            <a:r>
              <a:rPr lang="en-US" altLang="ko-KR" sz="1200" b="0" u="none"/>
              <a:t>L2 Switch</a:t>
            </a:r>
          </a:p>
        </p:txBody>
      </p:sp>
      <p:cxnSp>
        <p:nvCxnSpPr>
          <p:cNvPr id="114" name="AutoShape 29"/>
          <p:cNvCxnSpPr>
            <a:cxnSpLocks noChangeShapeType="1"/>
          </p:cNvCxnSpPr>
          <p:nvPr/>
        </p:nvCxnSpPr>
        <p:spPr bwMode="auto">
          <a:xfrm>
            <a:off x="1713320" y="2357430"/>
            <a:ext cx="6120000" cy="0"/>
          </a:xfrm>
          <a:prstGeom prst="straightConnector1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 type="oval" w="med" len="med"/>
            <a:tailEnd type="oval" w="med" len="med"/>
          </a:ln>
        </p:spPr>
      </p:cxnSp>
      <p:grpSp>
        <p:nvGrpSpPr>
          <p:cNvPr id="163" name="그룹 162"/>
          <p:cNvGrpSpPr/>
          <p:nvPr/>
        </p:nvGrpSpPr>
        <p:grpSpPr>
          <a:xfrm>
            <a:off x="8193360" y="1916217"/>
            <a:ext cx="1548266" cy="576679"/>
            <a:chOff x="8193360" y="1670372"/>
            <a:chExt cx="1548266" cy="576679"/>
          </a:xfrm>
        </p:grpSpPr>
        <p:sp>
          <p:nvSpPr>
            <p:cNvPr id="146" name="모서리가 둥근 직사각형 220"/>
            <p:cNvSpPr>
              <a:spLocks noChangeArrowheads="1"/>
            </p:cNvSpPr>
            <p:nvPr/>
          </p:nvSpPr>
          <p:spPr bwMode="auto">
            <a:xfrm>
              <a:off x="8193360" y="1670372"/>
              <a:ext cx="1546899" cy="206375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3175" algn="ctr">
              <a:solidFill>
                <a:schemeClr val="bg2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r>
                <a:rPr lang="en-US" altLang="ko-KR" sz="800" b="1">
                  <a:ea typeface="맑은 고딕" pitchFamily="50" charset="-127"/>
                </a:rPr>
                <a:t>API Server</a:t>
              </a:r>
              <a:endParaRPr lang="ko-KR" altLang="en-US" sz="800" b="1">
                <a:ea typeface="맑은 고딕" pitchFamily="50" charset="-127"/>
              </a:endParaRPr>
            </a:p>
          </p:txBody>
        </p:sp>
        <p:sp>
          <p:nvSpPr>
            <p:cNvPr id="147" name="Rectangle 93"/>
            <p:cNvSpPr>
              <a:spLocks noChangeArrowheads="1"/>
            </p:cNvSpPr>
            <p:nvPr/>
          </p:nvSpPr>
          <p:spPr bwMode="auto">
            <a:xfrm>
              <a:off x="8193551" y="1908497"/>
              <a:ext cx="154807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ko-KR" altLang="en-US" sz="800" dirty="0">
                  <a:ea typeface="맑은 고딕" panose="020B0503020000020004" pitchFamily="50" charset="-127"/>
                </a:rPr>
                <a:t>단말 </a:t>
              </a:r>
              <a:r>
                <a:rPr lang="ko-KR" altLang="en-US" sz="800" dirty="0" err="1">
                  <a:ea typeface="맑은 고딕" panose="020B0503020000020004" pitchFamily="50" charset="-127"/>
                </a:rPr>
                <a:t>앱</a:t>
              </a:r>
              <a:r>
                <a:rPr lang="en-US" altLang="ko-KR" sz="800" dirty="0">
                  <a:ea typeface="맑은 고딕" panose="020B0503020000020004" pitchFamily="50" charset="-127"/>
                </a:rPr>
                <a:t>(App) </a:t>
              </a:r>
              <a:r>
                <a:rPr lang="ko-KR" altLang="en-US" sz="800">
                  <a:ea typeface="맑은 고딕" panose="020B0503020000020004" pitchFamily="50" charset="-127"/>
                </a:rPr>
                <a:t>위치 조회</a:t>
              </a:r>
              <a:r>
                <a:rPr lang="en-US" altLang="ko-KR" sz="800" dirty="0">
                  <a:ea typeface="맑은 고딕" panose="020B0503020000020004" pitchFamily="50" charset="-127"/>
                </a:rPr>
                <a:t>/</a:t>
              </a:r>
              <a:r>
                <a:rPr lang="ko-KR" altLang="en-US" sz="800">
                  <a:ea typeface="맑은 고딕" panose="020B0503020000020004" pitchFamily="50" charset="-127"/>
                </a:rPr>
                <a:t>제공 및 연동 </a:t>
              </a:r>
              <a:r>
                <a:rPr lang="en-US" altLang="ko-KR" sz="800" dirty="0">
                  <a:ea typeface="맑은 고딕" panose="020B0503020000020004" pitchFamily="50" charset="-127"/>
                </a:rPr>
                <a:t>API</a:t>
              </a: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8193360" y="2626772"/>
            <a:ext cx="1548266" cy="586204"/>
            <a:chOff x="8193360" y="2655549"/>
            <a:chExt cx="1548266" cy="586204"/>
          </a:xfrm>
        </p:grpSpPr>
        <p:sp>
          <p:nvSpPr>
            <p:cNvPr id="148" name="모서리가 둥근 직사각형 220"/>
            <p:cNvSpPr>
              <a:spLocks noChangeArrowheads="1"/>
            </p:cNvSpPr>
            <p:nvPr/>
          </p:nvSpPr>
          <p:spPr bwMode="auto">
            <a:xfrm>
              <a:off x="8193360" y="2655549"/>
              <a:ext cx="1546899" cy="206375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3175" algn="ctr">
              <a:solidFill>
                <a:schemeClr val="bg2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r>
                <a:rPr lang="en-US" altLang="ko-KR" sz="800" b="1" dirty="0">
                  <a:ea typeface="맑은 고딕" pitchFamily="50" charset="-127"/>
                </a:rPr>
                <a:t>Interface Server</a:t>
              </a:r>
              <a:endParaRPr lang="ko-KR" altLang="en-US" sz="800" b="1">
                <a:ea typeface="맑은 고딕" pitchFamily="50" charset="-127"/>
              </a:endParaRPr>
            </a:p>
          </p:txBody>
        </p:sp>
        <p:sp>
          <p:nvSpPr>
            <p:cNvPr id="149" name="Rectangle 93"/>
            <p:cNvSpPr>
              <a:spLocks noChangeArrowheads="1"/>
            </p:cNvSpPr>
            <p:nvPr/>
          </p:nvSpPr>
          <p:spPr bwMode="auto">
            <a:xfrm>
              <a:off x="8193551" y="2903199"/>
              <a:ext cx="154807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en-US" altLang="ko-KR" sz="800" dirty="0">
                  <a:ea typeface="맑은 고딕" panose="020B0503020000020004" pitchFamily="50" charset="-127"/>
                </a:rPr>
                <a:t>LBS </a:t>
              </a:r>
              <a:r>
                <a:rPr lang="ko-KR" altLang="en-US" sz="800">
                  <a:ea typeface="맑은 고딕" panose="020B0503020000020004" pitchFamily="50" charset="-127"/>
                </a:rPr>
                <a:t>및 과금 시스템 연동</a:t>
              </a:r>
              <a:endParaRPr lang="en-US" altLang="ko-KR" sz="800" dirty="0">
                <a:ea typeface="맑은 고딕" panose="020B0503020000020004" pitchFamily="50" charset="-127"/>
              </a:endParaRPr>
            </a:p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en-US" altLang="ko-KR" sz="800" dirty="0">
                  <a:ea typeface="맑은 고딕" panose="020B0503020000020004" pitchFamily="50" charset="-127"/>
                </a:rPr>
                <a:t>Push </a:t>
              </a:r>
              <a:r>
                <a:rPr lang="ko-KR" altLang="en-US" sz="800">
                  <a:ea typeface="맑은 고딕" panose="020B0503020000020004" pitchFamily="50" charset="-127"/>
                </a:rPr>
                <a:t>및 </a:t>
              </a:r>
              <a:r>
                <a:rPr lang="en-US" altLang="ko-KR" sz="800" dirty="0">
                  <a:ea typeface="맑은 고딕" panose="020B0503020000020004" pitchFamily="50" charset="-127"/>
                </a:rPr>
                <a:t>SMS </a:t>
              </a:r>
              <a:r>
                <a:rPr lang="ko-KR" altLang="en-US" sz="800">
                  <a:ea typeface="맑은 고딕" panose="020B0503020000020004" pitchFamily="50" charset="-127"/>
                </a:rPr>
                <a:t>연동</a:t>
              </a:r>
              <a:endParaRPr lang="en-US" altLang="ko-KR" sz="800" dirty="0"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8193360" y="3284984"/>
            <a:ext cx="1548266" cy="718840"/>
            <a:chOff x="8193360" y="3399159"/>
            <a:chExt cx="1548266" cy="718840"/>
          </a:xfrm>
        </p:grpSpPr>
        <p:sp>
          <p:nvSpPr>
            <p:cNvPr id="150" name="모서리가 둥근 직사각형 220"/>
            <p:cNvSpPr>
              <a:spLocks noChangeArrowheads="1"/>
            </p:cNvSpPr>
            <p:nvPr/>
          </p:nvSpPr>
          <p:spPr bwMode="auto">
            <a:xfrm>
              <a:off x="8193360" y="3399159"/>
              <a:ext cx="1546899" cy="206375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3175" algn="ctr">
              <a:solidFill>
                <a:schemeClr val="bg2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r>
                <a:rPr lang="en-US" altLang="ko-KR" sz="800" b="1" dirty="0">
                  <a:ea typeface="맑은 고딕" pitchFamily="50" charset="-127"/>
                </a:rPr>
                <a:t>Admin Server</a:t>
              </a:r>
              <a:endParaRPr lang="ko-KR" altLang="en-US" sz="800" b="1" dirty="0">
                <a:ea typeface="맑은 고딕" pitchFamily="50" charset="-127"/>
              </a:endParaRPr>
            </a:p>
          </p:txBody>
        </p:sp>
        <p:sp>
          <p:nvSpPr>
            <p:cNvPr id="151" name="Rectangle 93"/>
            <p:cNvSpPr>
              <a:spLocks noChangeArrowheads="1"/>
            </p:cNvSpPr>
            <p:nvPr/>
          </p:nvSpPr>
          <p:spPr bwMode="auto">
            <a:xfrm>
              <a:off x="8193551" y="3656334"/>
              <a:ext cx="1548075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Ins="72000">
              <a:spAutoFit/>
            </a:bodyPr>
            <a:lstStyle/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en-US" altLang="ko-KR" sz="800" dirty="0">
                  <a:ea typeface="맑은 고딕" panose="020B0503020000020004" pitchFamily="50" charset="-127"/>
                </a:rPr>
                <a:t>Admin </a:t>
              </a:r>
              <a:r>
                <a:rPr lang="ko-KR" altLang="en-US" sz="800">
                  <a:ea typeface="맑은 고딕" panose="020B0503020000020004" pitchFamily="50" charset="-127"/>
                </a:rPr>
                <a:t>사용자 및 프리미엄 사용자 정보 관리</a:t>
              </a:r>
              <a:endParaRPr lang="en-US" altLang="ko-KR" sz="800" dirty="0">
                <a:ea typeface="맑은 고딕" panose="020B0503020000020004" pitchFamily="50" charset="-127"/>
              </a:endParaRPr>
            </a:p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ko-KR" altLang="en-US" sz="800" dirty="0">
                  <a:ea typeface="맑은 고딕" panose="020B0503020000020004" pitchFamily="50" charset="-127"/>
                </a:rPr>
                <a:t>통계 및 운용 관리</a:t>
              </a:r>
              <a:endParaRPr lang="en-US" altLang="ko-KR" sz="800" dirty="0"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8193360" y="4797152"/>
            <a:ext cx="1548266" cy="595729"/>
            <a:chOff x="8193360" y="4758059"/>
            <a:chExt cx="1548266" cy="595729"/>
          </a:xfrm>
        </p:grpSpPr>
        <p:sp>
          <p:nvSpPr>
            <p:cNvPr id="152" name="모서리가 둥근 직사각형 220"/>
            <p:cNvSpPr>
              <a:spLocks noChangeArrowheads="1"/>
            </p:cNvSpPr>
            <p:nvPr/>
          </p:nvSpPr>
          <p:spPr bwMode="auto">
            <a:xfrm>
              <a:off x="8193360" y="4758059"/>
              <a:ext cx="1546899" cy="206375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3175" algn="ctr">
              <a:solidFill>
                <a:schemeClr val="bg2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r>
                <a:rPr lang="en-US" altLang="ko-KR" sz="800" b="1">
                  <a:ea typeface="맑은 고딕" pitchFamily="50" charset="-127"/>
                </a:rPr>
                <a:t>Database Server</a:t>
              </a:r>
              <a:endParaRPr lang="ko-KR" altLang="en-US" sz="800" b="1">
                <a:ea typeface="맑은 고딕" pitchFamily="50" charset="-127"/>
              </a:endParaRPr>
            </a:p>
          </p:txBody>
        </p:sp>
        <p:sp>
          <p:nvSpPr>
            <p:cNvPr id="153" name="Rectangle 93"/>
            <p:cNvSpPr>
              <a:spLocks noChangeArrowheads="1"/>
            </p:cNvSpPr>
            <p:nvPr/>
          </p:nvSpPr>
          <p:spPr bwMode="auto">
            <a:xfrm>
              <a:off x="8193551" y="5015234"/>
              <a:ext cx="154807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en-US" altLang="ko-KR" sz="800" dirty="0">
                  <a:ea typeface="맑은 고딕" panose="020B0503020000020004" pitchFamily="50" charset="-127"/>
                </a:rPr>
                <a:t>Replication</a:t>
              </a:r>
              <a:r>
                <a:rPr lang="ko-KR" altLang="en-US" sz="800" dirty="0">
                  <a:ea typeface="맑은 고딕" panose="020B0503020000020004" pitchFamily="50" charset="-127"/>
                </a:rPr>
                <a:t>을 통한 데이터 동기화</a:t>
              </a:r>
              <a:endParaRPr lang="en-US" altLang="ko-KR" sz="800" dirty="0"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8193360" y="5502800"/>
            <a:ext cx="1548266" cy="965061"/>
            <a:chOff x="8193360" y="5662488"/>
            <a:chExt cx="1548266" cy="965061"/>
          </a:xfrm>
        </p:grpSpPr>
        <p:sp>
          <p:nvSpPr>
            <p:cNvPr id="154" name="모서리가 둥근 직사각형 220"/>
            <p:cNvSpPr>
              <a:spLocks noChangeArrowheads="1"/>
            </p:cNvSpPr>
            <p:nvPr/>
          </p:nvSpPr>
          <p:spPr bwMode="auto">
            <a:xfrm>
              <a:off x="8193360" y="5662488"/>
              <a:ext cx="1546899" cy="206375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3175" algn="ctr">
              <a:solidFill>
                <a:schemeClr val="bg2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r>
                <a:rPr lang="en-US" altLang="ko-KR" sz="800" b="1" dirty="0">
                  <a:ea typeface="맑은 고딕" pitchFamily="50" charset="-127"/>
                </a:rPr>
                <a:t>O&amp;M</a:t>
              </a:r>
              <a:endParaRPr lang="ko-KR" altLang="en-US" sz="800" b="1">
                <a:ea typeface="맑은 고딕" pitchFamily="50" charset="-127"/>
              </a:endParaRPr>
            </a:p>
          </p:txBody>
        </p:sp>
        <p:sp>
          <p:nvSpPr>
            <p:cNvPr id="155" name="Rectangle 93"/>
            <p:cNvSpPr>
              <a:spLocks noChangeArrowheads="1"/>
            </p:cNvSpPr>
            <p:nvPr/>
          </p:nvSpPr>
          <p:spPr bwMode="auto">
            <a:xfrm>
              <a:off x="8193551" y="5919663"/>
              <a:ext cx="1548075" cy="707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ko-KR" altLang="en-US" sz="800" dirty="0">
                  <a:ea typeface="맑은 고딕" panose="020B0503020000020004" pitchFamily="50" charset="-127"/>
                </a:rPr>
                <a:t>서버 장비의 </a:t>
              </a:r>
              <a:r>
                <a:rPr lang="en-US" altLang="ko-KR" sz="800" dirty="0">
                  <a:ea typeface="맑은 고딕" panose="020B0503020000020004" pitchFamily="50" charset="-127"/>
                </a:rPr>
                <a:t>CPU, Memory, Disk </a:t>
              </a:r>
              <a:r>
                <a:rPr lang="ko-KR" altLang="en-US" sz="800">
                  <a:ea typeface="맑은 고딕" panose="020B0503020000020004" pitchFamily="50" charset="-127"/>
                </a:rPr>
                <a:t>등 리소스 모니터링</a:t>
              </a:r>
              <a:endParaRPr lang="en-US" altLang="ko-KR" sz="800" dirty="0">
                <a:ea typeface="맑은 고딕" panose="020B0503020000020004" pitchFamily="50" charset="-127"/>
              </a:endParaRPr>
            </a:p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en-US" altLang="ko-KR" sz="800" dirty="0">
                  <a:ea typeface="맑은 고딕" panose="020B0503020000020004" pitchFamily="50" charset="-127"/>
                </a:rPr>
                <a:t>WEB &amp; WAS </a:t>
              </a:r>
              <a:r>
                <a:rPr lang="ko-KR" altLang="en-US" sz="800">
                  <a:ea typeface="맑은 고딕" panose="020B0503020000020004" pitchFamily="50" charset="-127"/>
                </a:rPr>
                <a:t>모니터링</a:t>
              </a:r>
              <a:endParaRPr lang="en-US" altLang="ko-KR" sz="800" dirty="0">
                <a:ea typeface="맑은 고딕" panose="020B0503020000020004" pitchFamily="50" charset="-127"/>
              </a:endParaRPr>
            </a:p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en-US" altLang="ko-KR" sz="800" dirty="0">
                  <a:ea typeface="맑은 고딕" panose="020B0503020000020004" pitchFamily="50" charset="-127"/>
                </a:rPr>
                <a:t>Application </a:t>
              </a:r>
              <a:r>
                <a:rPr lang="ko-KR" altLang="en-US" sz="800">
                  <a:ea typeface="맑은 고딕" panose="020B0503020000020004" pitchFamily="50" charset="-127"/>
                </a:rPr>
                <a:t>상태 모니터링</a:t>
              </a:r>
              <a:endParaRPr lang="en-US" altLang="ko-KR" sz="800" dirty="0">
                <a:ea typeface="맑은 고딕" panose="020B0503020000020004" pitchFamily="50" charset="-127"/>
              </a:endParaRPr>
            </a:p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en-US" altLang="ko-KR" sz="800" dirty="0">
                  <a:ea typeface="맑은 고딕" panose="020B0503020000020004" pitchFamily="50" charset="-127"/>
                </a:rPr>
                <a:t>Database </a:t>
              </a:r>
              <a:r>
                <a:rPr lang="ko-KR" altLang="en-US" sz="800">
                  <a:ea typeface="맑은 고딕" panose="020B0503020000020004" pitchFamily="50" charset="-127"/>
                </a:rPr>
                <a:t>모니터링</a:t>
              </a:r>
              <a:endParaRPr lang="en-US" altLang="ko-KR" sz="800" dirty="0">
                <a:ea typeface="맑은 고딕" panose="020B0503020000020004" pitchFamily="50" charset="-127"/>
              </a:endParaRPr>
            </a:p>
          </p:txBody>
        </p:sp>
      </p:grpSp>
      <p:sp>
        <p:nvSpPr>
          <p:cNvPr id="158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확장이 용이한 고성능</a:t>
            </a:r>
            <a:r>
              <a:rPr lang="ko-KR" altLang="en-US" sz="1600" dirty="0">
                <a:sym typeface="Wingdings 2" pitchFamily="18" charset="2"/>
              </a:rPr>
              <a:t></a:t>
            </a:r>
            <a:r>
              <a:rPr kumimoji="0" lang="ko-KR" altLang="en-US" sz="1600" b="1" dirty="0" err="1">
                <a:solidFill>
                  <a:srgbClr val="000000"/>
                </a:solidFill>
                <a:ea typeface="맑은 고딕" pitchFamily="50" charset="-127"/>
              </a:rPr>
              <a:t>고가용성을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고려한 시스템 구성안</a:t>
            </a:r>
          </a:p>
        </p:txBody>
      </p:sp>
      <p:grpSp>
        <p:nvGrpSpPr>
          <p:cNvPr id="124" name="그룹 123"/>
          <p:cNvGrpSpPr/>
          <p:nvPr/>
        </p:nvGrpSpPr>
        <p:grpSpPr>
          <a:xfrm>
            <a:off x="8193360" y="4057407"/>
            <a:ext cx="1548266" cy="595729"/>
            <a:chOff x="8193360" y="3399159"/>
            <a:chExt cx="1548266" cy="595729"/>
          </a:xfrm>
        </p:grpSpPr>
        <p:sp>
          <p:nvSpPr>
            <p:cNvPr id="125" name="모서리가 둥근 직사각형 220"/>
            <p:cNvSpPr>
              <a:spLocks noChangeArrowheads="1"/>
            </p:cNvSpPr>
            <p:nvPr/>
          </p:nvSpPr>
          <p:spPr bwMode="auto">
            <a:xfrm>
              <a:off x="8193360" y="3399159"/>
              <a:ext cx="1546899" cy="206375"/>
            </a:xfrm>
            <a:prstGeom prst="roundRect">
              <a:avLst>
                <a:gd name="adj" fmla="val 16667"/>
              </a:avLst>
            </a:prstGeom>
            <a:solidFill>
              <a:srgbClr val="E6E6E6"/>
            </a:solidFill>
            <a:ln w="3175" algn="ctr">
              <a:solidFill>
                <a:schemeClr val="bg2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r>
                <a:rPr lang="en-US" altLang="ko-KR" sz="800" b="1" dirty="0">
                  <a:ea typeface="맑은 고딕" pitchFamily="50" charset="-127"/>
                </a:rPr>
                <a:t>Cache Server</a:t>
              </a:r>
              <a:endParaRPr lang="ko-KR" altLang="en-US" sz="800" b="1" dirty="0">
                <a:ea typeface="맑은 고딕" pitchFamily="50" charset="-127"/>
              </a:endParaRPr>
            </a:p>
          </p:txBody>
        </p:sp>
        <p:sp>
          <p:nvSpPr>
            <p:cNvPr id="126" name="Rectangle 93"/>
            <p:cNvSpPr>
              <a:spLocks noChangeArrowheads="1"/>
            </p:cNvSpPr>
            <p:nvPr/>
          </p:nvSpPr>
          <p:spPr bwMode="auto">
            <a:xfrm>
              <a:off x="8193551" y="3656334"/>
              <a:ext cx="1548075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Ins="72000">
              <a:spAutoFit/>
            </a:bodyPr>
            <a:lstStyle/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ko-KR" altLang="en-US" sz="800" dirty="0">
                  <a:ea typeface="맑은 고딕" panose="020B0503020000020004" pitchFamily="50" charset="-127"/>
                </a:rPr>
                <a:t>사용자의 최종 위치 정보</a:t>
              </a:r>
              <a:endParaRPr lang="en-US" altLang="ko-KR" sz="800" dirty="0">
                <a:ea typeface="맑은 고딕" panose="020B0503020000020004" pitchFamily="50" charset="-127"/>
              </a:endParaRPr>
            </a:p>
            <a:p>
              <a:pPr marL="85725" indent="-85725">
                <a:buSzPct val="120000"/>
                <a:buFontTx/>
                <a:buChar char="•"/>
                <a:defRPr/>
              </a:pPr>
              <a:r>
                <a:rPr lang="ko-KR" altLang="en-US" sz="800" dirty="0">
                  <a:ea typeface="맑은 고딕" panose="020B0503020000020004" pitchFamily="50" charset="-127"/>
                </a:rPr>
                <a:t>사용자 위치 </a:t>
              </a:r>
              <a:r>
                <a:rPr lang="en-US" altLang="ko-KR" sz="800" dirty="0">
                  <a:ea typeface="맑은 고딕" panose="020B0503020000020004" pitchFamily="50" charset="-127"/>
                </a:rPr>
                <a:t>Tracking </a:t>
              </a:r>
              <a:r>
                <a:rPr lang="ko-KR" altLang="en-US" sz="800">
                  <a:ea typeface="맑은 고딕" panose="020B0503020000020004" pitchFamily="50" charset="-127"/>
                </a:rPr>
                <a:t>정보</a:t>
              </a:r>
              <a:endParaRPr lang="en-US" altLang="ko-KR" sz="800" dirty="0">
                <a:ea typeface="맑은 고딕" panose="020B0503020000020004" pitchFamily="50" charset="-127"/>
              </a:endParaRPr>
            </a:p>
          </p:txBody>
        </p:sp>
      </p:grpSp>
      <p:cxnSp>
        <p:nvCxnSpPr>
          <p:cNvPr id="82" name="직선 연결선 81"/>
          <p:cNvCxnSpPr/>
          <p:nvPr/>
        </p:nvCxnSpPr>
        <p:spPr bwMode="auto">
          <a:xfrm>
            <a:off x="5171145" y="1955178"/>
            <a:ext cx="0" cy="402252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</p:cxnSp>
      <p:cxnSp>
        <p:nvCxnSpPr>
          <p:cNvPr id="83" name="직선 연결선 82"/>
          <p:cNvCxnSpPr/>
          <p:nvPr/>
        </p:nvCxnSpPr>
        <p:spPr bwMode="auto">
          <a:xfrm>
            <a:off x="6028401" y="1937594"/>
            <a:ext cx="0" cy="419836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ot"/>
            <a:round/>
            <a:headEnd/>
            <a:tailEnd/>
          </a:ln>
        </p:spPr>
      </p:cxnSp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91962"/>
              </p:ext>
            </p:extLst>
          </p:nvPr>
        </p:nvGraphicFramePr>
        <p:xfrm>
          <a:off x="452406" y="3501008"/>
          <a:ext cx="7399268" cy="29555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0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0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7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44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3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itchFamily="50" charset="-127"/>
                          <a:ea typeface="맑은 고딕" pitchFamily="50" charset="-127"/>
                        </a:rPr>
                        <a:t>장비 구분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itchFamily="50" charset="-127"/>
                          <a:ea typeface="맑은 고딕" pitchFamily="50" charset="-127"/>
                        </a:rPr>
                        <a:t>하드웨어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itchFamily="50" charset="-127"/>
                          <a:ea typeface="맑은 고딕" pitchFamily="50" charset="-127"/>
                        </a:rPr>
                        <a:t>대수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itchFamily="50" charset="-127"/>
                          <a:ea typeface="맑은 고딕" pitchFamily="50" charset="-127"/>
                        </a:rPr>
                        <a:t>운영체제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itchFamily="50" charset="-127"/>
                          <a:ea typeface="맑은 고딕" pitchFamily="50" charset="-127"/>
                        </a:rPr>
                        <a:t>소프트웨어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itchFamily="50" charset="-127"/>
                          <a:ea typeface="맑은 고딕" pitchFamily="50" charset="-127"/>
                        </a:rPr>
                        <a:t>API </a:t>
                      </a:r>
                      <a:r>
                        <a:rPr lang="ko-KR" altLang="en-US" sz="1000" b="1" dirty="0"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endParaRPr lang="en-US" altLang="ko-KR" sz="1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latin typeface="맑은 고딕" pitchFamily="50" charset="-127"/>
                          <a:ea typeface="맑은 고딕" pitchFamily="50" charset="-127"/>
                        </a:rPr>
                        <a:t>Interface </a:t>
                      </a:r>
                      <a:r>
                        <a:rPr lang="ko-KR" altLang="en-US" sz="1000" b="1"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endParaRPr lang="en-US" altLang="ko-KR" sz="1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latin typeface="맑은 고딕" pitchFamily="50" charset="-127"/>
                          <a:ea typeface="맑은 고딕" pitchFamily="50" charset="-127"/>
                        </a:rPr>
                        <a:t>Admin</a:t>
                      </a:r>
                      <a:endParaRPr lang="ko-KR" altLang="en-US" sz="1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HP DL380G8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Intel 2 x 2.5GHz (2P12C)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32GB Mem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4 x 146GB SAS SFF (Raid 1+0)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4 x 10/100/1000T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RHEL7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Spring 3.2, </a:t>
                      </a:r>
                      <a:r>
                        <a:rPr lang="en-US" altLang="ko-KR" sz="900" baseline="0" dirty="0" err="1">
                          <a:latin typeface="맑은 고딕" pitchFamily="50" charset="-127"/>
                          <a:ea typeface="맑은 고딕" pitchFamily="50" charset="-127"/>
                        </a:rPr>
                        <a:t>MyBatis</a:t>
                      </a: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 3.2</a:t>
                      </a:r>
                    </a:p>
                    <a:p>
                      <a:pPr algn="l" latinLnBrk="1"/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Tomcat 8.0, Apache</a:t>
                      </a: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 2.4</a:t>
                      </a:r>
                    </a:p>
                    <a:p>
                      <a:pPr algn="l" latinLnBrk="1"/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JAVA 1.7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2+0 redundancy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itchFamily="50" charset="-127"/>
                          <a:ea typeface="맑은 고딕" pitchFamily="50" charset="-127"/>
                        </a:rPr>
                        <a:t>DB </a:t>
                      </a:r>
                      <a:r>
                        <a:rPr lang="ko-KR" altLang="en-US" sz="1000" b="1"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endParaRPr lang="en-US" altLang="ko-KR" sz="1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atin typeface="맑은 고딕" pitchFamily="50" charset="-127"/>
                          <a:ea typeface="맑은 고딕" pitchFamily="50" charset="-127"/>
                        </a:rPr>
                        <a:t>+ </a:t>
                      </a:r>
                    </a:p>
                    <a:p>
                      <a:pPr algn="ctr" latinLnBrk="1"/>
                      <a:r>
                        <a:rPr lang="en-US" altLang="ko-KR" sz="1000" b="1" dirty="0">
                          <a:latin typeface="맑은 고딕" pitchFamily="50" charset="-127"/>
                          <a:ea typeface="맑은 고딕" pitchFamily="50" charset="-127"/>
                        </a:rPr>
                        <a:t>Cache </a:t>
                      </a:r>
                      <a:r>
                        <a:rPr lang="ko-KR" altLang="en-US" sz="1000" b="1">
                          <a:latin typeface="맑은 고딕" pitchFamily="50" charset="-127"/>
                          <a:ea typeface="맑은 고딕" pitchFamily="50" charset="-127"/>
                        </a:rPr>
                        <a:t>서버</a:t>
                      </a:r>
                      <a:endParaRPr lang="ko-KR" altLang="en-US" sz="1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HP DL380G8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Intel 2 x 2.5GHz (2P12C)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32GB Mem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4 x 600GB SAS SFF  (Raid 1+0)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4 x 10/100/1000T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RHEL7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MariaDB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10.0.10</a:t>
                      </a:r>
                    </a:p>
                    <a:p>
                      <a:pPr algn="l" latinLnBrk="1"/>
                      <a:endParaRPr lang="en-US" altLang="ko-KR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Redis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2.8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2+0 redundancy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itchFamily="50" charset="-127"/>
                          <a:ea typeface="맑은 고딕" pitchFamily="50" charset="-127"/>
                        </a:rPr>
                        <a:t>MHA</a:t>
                      </a:r>
                      <a:endParaRPr lang="ko-KR" altLang="en-US" sz="1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HP DL360G8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Intel 1 x 2.5GHz (1P4C)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16GB</a:t>
                      </a: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900" baseline="0" dirty="0" err="1">
                          <a:latin typeface="맑은 고딕" pitchFamily="50" charset="-127"/>
                          <a:ea typeface="맑은 고딕" pitchFamily="50" charset="-127"/>
                        </a:rPr>
                        <a:t>Mem</a:t>
                      </a:r>
                      <a:endParaRPr lang="en-US" altLang="ko-KR" sz="90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4 x 146GB SAS SFF (Raid 1+0)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900" baseline="0" dirty="0">
                          <a:latin typeface="맑은 고딕" pitchFamily="50" charset="-127"/>
                          <a:ea typeface="맑은 고딕" pitchFamily="50" charset="-127"/>
                        </a:rPr>
                        <a:t>4 x 10/100/1000T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RHEL7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MHA Manager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Single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맑은 고딕" pitchFamily="50" charset="-127"/>
                          <a:ea typeface="맑은 고딕" pitchFamily="50" charset="-127"/>
                        </a:rPr>
                        <a:t>O&amp;M</a:t>
                      </a:r>
                      <a:endParaRPr lang="ko-KR" altLang="en-US" sz="1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RHEL7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dirty="0">
                          <a:latin typeface="맑은 고딕" pitchFamily="50" charset="-127"/>
                          <a:ea typeface="맑은 고딕" pitchFamily="50" charset="-127"/>
                        </a:rPr>
                        <a:t>오픈 매니저</a:t>
                      </a:r>
                      <a:r>
                        <a:rPr lang="en-US" altLang="ko-KR" sz="900" dirty="0">
                          <a:latin typeface="맑은 고딕" pitchFamily="50" charset="-127"/>
                          <a:ea typeface="맑은 고딕" pitchFamily="50" charset="-127"/>
                        </a:rPr>
                        <a:t>(IN-SOFT)</a:t>
                      </a:r>
                      <a:endParaRPr lang="ko-KR" altLang="en-US" sz="9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itchFamily="50" charset="-127"/>
                          <a:ea typeface="맑은 고딕" pitchFamily="50" charset="-127"/>
                        </a:rPr>
                        <a:t>Single</a:t>
                      </a:r>
                      <a:endParaRPr lang="ko-KR" altLang="en-US" sz="10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144" y="2870952"/>
            <a:ext cx="1279419" cy="126000"/>
          </a:xfrm>
          <a:prstGeom prst="rect">
            <a:avLst/>
          </a:prstGeom>
        </p:spPr>
      </p:pic>
      <p:pic>
        <p:nvPicPr>
          <p:cNvPr id="73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600" y="2852936"/>
            <a:ext cx="730503" cy="2016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pic>
        <p:nvPicPr>
          <p:cNvPr id="74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8281" y="2852936"/>
            <a:ext cx="730503" cy="2016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4928" y="3140976"/>
            <a:ext cx="731097" cy="72000"/>
          </a:xfrm>
          <a:prstGeom prst="rect">
            <a:avLst/>
          </a:prstGeom>
        </p:spPr>
      </p:pic>
      <p:sp>
        <p:nvSpPr>
          <p:cNvPr id="70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  <p:pic>
        <p:nvPicPr>
          <p:cNvPr id="69" name="Picture 19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7373" y="1162976"/>
            <a:ext cx="1381575" cy="32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 Box 26"/>
          <p:cNvSpPr txBox="1">
            <a:spLocks noChangeArrowheads="1"/>
          </p:cNvSpPr>
          <p:nvPr/>
        </p:nvSpPr>
        <p:spPr bwMode="auto">
          <a:xfrm>
            <a:off x="2439155" y="1162050"/>
            <a:ext cx="75126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latinLnBrk="0"/>
            <a:r>
              <a:rPr lang="en-US" altLang="ko-KR" sz="1200" b="0" u="none" dirty="0"/>
              <a:t>Internet</a:t>
            </a:r>
          </a:p>
        </p:txBody>
      </p:sp>
      <p:pic>
        <p:nvPicPr>
          <p:cNvPr id="75" name="Picture 58"/>
          <p:cNvPicPr>
            <a:picLocks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3866" y="1579563"/>
            <a:ext cx="406757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4473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478"/>
          <p:cNvSpPr/>
          <p:nvPr/>
        </p:nvSpPr>
        <p:spPr>
          <a:xfrm>
            <a:off x="488504" y="3314173"/>
            <a:ext cx="2232248" cy="3096345"/>
          </a:xfrm>
          <a:prstGeom prst="roundRect">
            <a:avLst>
              <a:gd name="adj" fmla="val 44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0"/>
          <a:lstStyle/>
          <a:p>
            <a:pPr algn="ctr">
              <a:defRPr/>
            </a:pPr>
            <a:r>
              <a:rPr lang="en-US" altLang="ko-KR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Mobile</a:t>
            </a:r>
            <a:r>
              <a:rPr lang="ko-KR" altLang="en-US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</a:p>
        </p:txBody>
      </p:sp>
      <p:sp>
        <p:nvSpPr>
          <p:cNvPr id="137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4756150" cy="533400"/>
          </a:xfr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4</a:t>
            </a:r>
            <a:r>
              <a:rPr lang="en-US" altLang="ko-KR" sz="1800">
                <a:solidFill>
                  <a:schemeClr val="tx1"/>
                </a:solidFill>
              </a:rPr>
              <a:t>. Software </a:t>
            </a:r>
            <a:r>
              <a:rPr lang="ko-KR" altLang="en-US" sz="1800">
                <a:solidFill>
                  <a:schemeClr val="tx1"/>
                </a:solidFill>
              </a:rPr>
              <a:t>구성도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시스템에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설치되는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Software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구성도입니다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70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  <p:graphicFrame>
        <p:nvGraphicFramePr>
          <p:cNvPr id="119" name="표 118"/>
          <p:cNvGraphicFramePr>
            <a:graphicFrameLocks noGrp="1"/>
          </p:cNvGraphicFramePr>
          <p:nvPr/>
        </p:nvGraphicFramePr>
        <p:xfrm>
          <a:off x="4592959" y="1287810"/>
          <a:ext cx="3240361" cy="302513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005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6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51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Server Application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SK LBS Application</a:t>
                      </a:r>
                    </a:p>
                    <a:p>
                      <a:pPr algn="ctr" latinLnBrk="1"/>
                      <a:r>
                        <a:rPr lang="en-US" altLang="ko-KR" sz="1050" dirty="0"/>
                        <a:t>(Web / Admin / API / Interface)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10">
                <a:tc row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Spring 3.2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Spring MVC</a:t>
                      </a:r>
                      <a:endParaRPr lang="ko-KR" altLang="en-US" sz="1050" dirty="0"/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Site</a:t>
                      </a:r>
                      <a:r>
                        <a:rPr lang="en-US" altLang="ko-KR" sz="1050" baseline="0" dirty="0"/>
                        <a:t> Mesh</a:t>
                      </a:r>
                      <a:endParaRPr lang="ko-KR" altLang="en-US" sz="1050" dirty="0"/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Jackson</a:t>
                      </a:r>
                      <a:endParaRPr lang="ko-KR" altLang="en-US" sz="1050" dirty="0"/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Quartz</a:t>
                      </a:r>
                      <a:endParaRPr lang="ko-KR" altLang="en-US" sz="1050" dirty="0"/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41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/>
                        <a:t>Mybatis</a:t>
                      </a:r>
                      <a:r>
                        <a:rPr lang="en-US" altLang="ko-KR" sz="1050" dirty="0"/>
                        <a:t> 3.2</a:t>
                      </a:r>
                      <a:endParaRPr lang="ko-KR" altLang="en-US" sz="1050" dirty="0"/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41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Apache 2.4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Tomcat 8.0</a:t>
                      </a:r>
                      <a:endParaRPr lang="ko-KR" altLang="en-US" sz="1050" dirty="0"/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41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aseline="0" dirty="0"/>
                        <a:t>JDK 1.7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41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O&amp;M Agent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311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RedHat</a:t>
                      </a: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Linux Ent. 7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9" name="표 128"/>
          <p:cNvGraphicFramePr>
            <a:graphicFrameLocks noGrp="1"/>
          </p:cNvGraphicFramePr>
          <p:nvPr/>
        </p:nvGraphicFramePr>
        <p:xfrm>
          <a:off x="632520" y="3666578"/>
          <a:ext cx="1944216" cy="128779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5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Android</a:t>
                      </a:r>
                      <a:r>
                        <a:rPr lang="en-US" altLang="ko-KR" sz="1200" baseline="0" dirty="0"/>
                        <a:t> Application</a:t>
                      </a:r>
                      <a:endParaRPr lang="ko-KR" altLang="en-US" sz="1200" dirty="0"/>
                    </a:p>
                  </a:txBody>
                  <a:tcPr marL="99060" marR="9906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SK LBS Android Application</a:t>
                      </a:r>
                      <a:endParaRPr lang="ko-KR" altLang="en-US" sz="1050" dirty="0"/>
                    </a:p>
                  </a:txBody>
                  <a:tcPr marL="99060" marR="99060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/>
                        <a:t>T-Map Android SDK 1.25</a:t>
                      </a:r>
                      <a:endParaRPr lang="ko-KR" altLang="en-US" sz="1050" dirty="0"/>
                    </a:p>
                  </a:txBody>
                  <a:tcPr marL="99060" marR="99060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/>
                        <a:t>Android</a:t>
                      </a:r>
                      <a:r>
                        <a:rPr lang="en-US" altLang="ko-KR" sz="1050" baseline="0"/>
                        <a:t> Framework</a:t>
                      </a:r>
                      <a:endParaRPr lang="ko-KR" altLang="en-US" sz="1050" dirty="0"/>
                    </a:p>
                  </a:txBody>
                  <a:tcPr marL="99060" marR="990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/>
                        <a:t>Android 2.3</a:t>
                      </a:r>
                      <a:r>
                        <a:rPr lang="ko-KR" altLang="en-US" sz="1050" baseline="0"/>
                        <a:t> 이상</a:t>
                      </a:r>
                      <a:r>
                        <a:rPr lang="en-US" altLang="ko-KR" sz="1050" baseline="0"/>
                        <a:t>(</a:t>
                      </a:r>
                      <a:r>
                        <a:rPr lang="en-US" altLang="ko-KR" sz="1050"/>
                        <a:t>Proyo)</a:t>
                      </a:r>
                      <a:endParaRPr lang="ko-KR" altLang="en-US" sz="1050"/>
                    </a:p>
                  </a:txBody>
                  <a:tcPr marL="99060" marR="990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0" name="표 129"/>
          <p:cNvGraphicFramePr>
            <a:graphicFrameLocks noGrp="1"/>
          </p:cNvGraphicFramePr>
          <p:nvPr/>
        </p:nvGraphicFramePr>
        <p:xfrm>
          <a:off x="632520" y="5034730"/>
          <a:ext cx="1944216" cy="1287796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5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IOS </a:t>
                      </a:r>
                      <a:r>
                        <a:rPr lang="en-US" altLang="ko-KR" sz="1200" baseline="0" dirty="0"/>
                        <a:t>Application</a:t>
                      </a:r>
                      <a:endParaRPr lang="ko-KR" altLang="en-US" sz="1200" dirty="0"/>
                    </a:p>
                  </a:txBody>
                  <a:tcPr marL="99060" marR="9906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SK LBS IOS Application</a:t>
                      </a:r>
                      <a:endParaRPr lang="ko-KR" altLang="en-US" sz="1050" dirty="0"/>
                    </a:p>
                  </a:txBody>
                  <a:tcPr marL="99060" marR="99060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/>
                        <a:t>T-Map iOS SDK</a:t>
                      </a:r>
                      <a:r>
                        <a:rPr lang="en-US" altLang="ko-KR" sz="1050" baseline="0"/>
                        <a:t> 1.18</a:t>
                      </a:r>
                      <a:endParaRPr lang="ko-KR" altLang="en-US" sz="1050"/>
                    </a:p>
                  </a:txBody>
                  <a:tcPr marL="99060" marR="99060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/>
                        <a:t>iOS Framework</a:t>
                      </a:r>
                      <a:endParaRPr lang="ko-KR" altLang="en-US" sz="1050" dirty="0"/>
                    </a:p>
                  </a:txBody>
                  <a:tcPr marL="99060" marR="9906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9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/>
                        <a:t>iOS 5.1</a:t>
                      </a:r>
                      <a:r>
                        <a:rPr lang="ko-KR" altLang="en-US" sz="1050"/>
                        <a:t> 이상</a:t>
                      </a:r>
                      <a:endParaRPr lang="ko-KR" altLang="en-US" sz="1050" dirty="0"/>
                    </a:p>
                  </a:txBody>
                  <a:tcPr marL="99060" marR="990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2" name="표 131"/>
          <p:cNvGraphicFramePr>
            <a:graphicFrameLocks noGrp="1"/>
          </p:cNvGraphicFramePr>
          <p:nvPr/>
        </p:nvGraphicFramePr>
        <p:xfrm>
          <a:off x="5266433" y="5364477"/>
          <a:ext cx="1944216" cy="10287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MHA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MHA Manager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O&amp;M Agent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RedHat</a:t>
                      </a: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Linux Ent. 7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3" name="Text Box 27"/>
          <p:cNvSpPr txBox="1">
            <a:spLocks noChangeArrowheads="1"/>
          </p:cNvSpPr>
          <p:nvPr/>
        </p:nvSpPr>
        <p:spPr bwMode="auto">
          <a:xfrm>
            <a:off x="2936776" y="4304670"/>
            <a:ext cx="1357322" cy="290512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fontAlgn="t" latinLnBrk="0">
              <a:spcBef>
                <a:spcPct val="0"/>
              </a:spcBef>
            </a:pPr>
            <a:r>
              <a:rPr lang="en-US" altLang="ko-KR" sz="1300" u="none" dirty="0"/>
              <a:t>Public Network</a:t>
            </a:r>
          </a:p>
        </p:txBody>
      </p:sp>
      <p:sp>
        <p:nvSpPr>
          <p:cNvPr id="134" name="Line 419"/>
          <p:cNvSpPr>
            <a:spLocks noChangeShapeType="1"/>
          </p:cNvSpPr>
          <p:nvPr/>
        </p:nvSpPr>
        <p:spPr bwMode="auto">
          <a:xfrm flipV="1">
            <a:off x="3000308" y="4640730"/>
            <a:ext cx="2651111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5" name="Text Box 27"/>
          <p:cNvSpPr txBox="1">
            <a:spLocks noChangeArrowheads="1"/>
          </p:cNvSpPr>
          <p:nvPr/>
        </p:nvSpPr>
        <p:spPr bwMode="auto">
          <a:xfrm>
            <a:off x="8039365" y="4492608"/>
            <a:ext cx="1522147" cy="29051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l" fontAlgn="t" latinLnBrk="0">
              <a:spcBef>
                <a:spcPct val="0"/>
              </a:spcBef>
            </a:pPr>
            <a:r>
              <a:rPr lang="en-US" altLang="ko-KR" sz="1300" u="none" dirty="0">
                <a:solidFill>
                  <a:srgbClr val="0000CC"/>
                </a:solidFill>
              </a:rPr>
              <a:t>Private Network</a:t>
            </a:r>
          </a:p>
        </p:txBody>
      </p:sp>
      <p:cxnSp>
        <p:nvCxnSpPr>
          <p:cNvPr id="136" name="AutoShape 29"/>
          <p:cNvCxnSpPr>
            <a:cxnSpLocks noChangeShapeType="1"/>
          </p:cNvCxnSpPr>
          <p:nvPr/>
        </p:nvCxnSpPr>
        <p:spPr bwMode="auto">
          <a:xfrm>
            <a:off x="3000308" y="4849798"/>
            <a:ext cx="6345180" cy="0"/>
          </a:xfrm>
          <a:prstGeom prst="straightConnector1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 type="oval" w="med" len="med"/>
            <a:tailEnd type="oval" w="med" len="med"/>
          </a:ln>
        </p:spPr>
      </p:cxnSp>
      <p:graphicFrame>
        <p:nvGraphicFramePr>
          <p:cNvPr id="138" name="표 137"/>
          <p:cNvGraphicFramePr>
            <a:graphicFrameLocks noGrp="1"/>
          </p:cNvGraphicFramePr>
          <p:nvPr/>
        </p:nvGraphicFramePr>
        <p:xfrm>
          <a:off x="7473280" y="5364477"/>
          <a:ext cx="1944216" cy="7772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5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O&amp;M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O&amp;M Manager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RedHat</a:t>
                      </a: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Linux Ent. 7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9" name="표 138"/>
          <p:cNvGraphicFramePr>
            <a:graphicFrameLocks noGrp="1"/>
          </p:cNvGraphicFramePr>
          <p:nvPr/>
        </p:nvGraphicFramePr>
        <p:xfrm>
          <a:off x="3000308" y="5381782"/>
          <a:ext cx="2016224" cy="10287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57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Database / Cache</a:t>
                      </a:r>
                      <a:endParaRPr lang="ko-KR" altLang="en-US" sz="1200" dirty="0"/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4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/>
                        <a:t>MariaDB</a:t>
                      </a:r>
                      <a:r>
                        <a:rPr lang="en-US" altLang="ko-KR" sz="1050" dirty="0"/>
                        <a:t> 10.0.10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 err="1"/>
                        <a:t>Redis</a:t>
                      </a:r>
                      <a:r>
                        <a:rPr lang="en-US" altLang="ko-KR" sz="1050" dirty="0"/>
                        <a:t> 2.8</a:t>
                      </a:r>
                      <a:endParaRPr lang="ko-KR" altLang="en-US" sz="1050" dirty="0"/>
                    </a:p>
                  </a:txBody>
                  <a:tcPr marL="99060" marR="9906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41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O&amp;M Agent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41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RedHat</a:t>
                      </a:r>
                      <a:r>
                        <a:rPr lang="en-US" altLang="ko-KR" sz="105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Linux Ent. 7</a:t>
                      </a:r>
                      <a:endParaRPr lang="ko-KR" altLang="en-US" sz="1050" dirty="0"/>
                    </a:p>
                  </a:txBody>
                  <a:tcPr marL="99060" marR="990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1" name="AutoShape 29"/>
          <p:cNvCxnSpPr>
            <a:cxnSpLocks noChangeShapeType="1"/>
            <a:endCxn id="139" idx="0"/>
          </p:cNvCxnSpPr>
          <p:nvPr/>
        </p:nvCxnSpPr>
        <p:spPr bwMode="auto">
          <a:xfrm flipH="1">
            <a:off x="4008420" y="4857815"/>
            <a:ext cx="2308" cy="523967"/>
          </a:xfrm>
          <a:prstGeom prst="straightConnector1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42" name="AutoShape 29"/>
          <p:cNvCxnSpPr>
            <a:cxnSpLocks noChangeShapeType="1"/>
            <a:endCxn id="132" idx="0"/>
          </p:cNvCxnSpPr>
          <p:nvPr/>
        </p:nvCxnSpPr>
        <p:spPr bwMode="auto">
          <a:xfrm>
            <a:off x="6236734" y="4857815"/>
            <a:ext cx="1807" cy="506662"/>
          </a:xfrm>
          <a:prstGeom prst="straightConnector1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43" name="AutoShape 29"/>
          <p:cNvCxnSpPr>
            <a:cxnSpLocks noChangeShapeType="1"/>
            <a:endCxn id="138" idx="0"/>
          </p:cNvCxnSpPr>
          <p:nvPr/>
        </p:nvCxnSpPr>
        <p:spPr bwMode="auto">
          <a:xfrm flipH="1">
            <a:off x="8445388" y="4859867"/>
            <a:ext cx="4345" cy="504610"/>
          </a:xfrm>
          <a:prstGeom prst="straightConnector1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 type="none" w="med" len="med"/>
            <a:tailEnd type="none" w="med" len="med"/>
          </a:ln>
        </p:spPr>
      </p:cxnSp>
      <p:cxnSp>
        <p:nvCxnSpPr>
          <p:cNvPr id="144" name="AutoShape 29"/>
          <p:cNvCxnSpPr>
            <a:cxnSpLocks noChangeShapeType="1"/>
          </p:cNvCxnSpPr>
          <p:nvPr/>
        </p:nvCxnSpPr>
        <p:spPr bwMode="auto">
          <a:xfrm rot="16200000" flipV="1">
            <a:off x="5973393" y="4574670"/>
            <a:ext cx="540000" cy="0"/>
          </a:xfrm>
          <a:prstGeom prst="straightConnector1">
            <a:avLst/>
          </a:prstGeom>
          <a:noFill/>
          <a:ln w="28575">
            <a:solidFill>
              <a:schemeClr val="accent6">
                <a:lumMod val="75000"/>
              </a:schemeClr>
            </a:solidFill>
            <a:round/>
            <a:headEnd type="none" w="med" len="med"/>
            <a:tailEnd type="none" w="med" len="med"/>
          </a:ln>
        </p:spPr>
      </p:cxnSp>
      <p:sp>
        <p:nvSpPr>
          <p:cNvPr id="145" name="Line 419"/>
          <p:cNvSpPr>
            <a:spLocks noChangeShapeType="1"/>
          </p:cNvSpPr>
          <p:nvPr/>
        </p:nvSpPr>
        <p:spPr bwMode="auto">
          <a:xfrm rot="5400000" flipV="1">
            <a:off x="5007024" y="4462801"/>
            <a:ext cx="32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55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399088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5. SW Architecture &gt; 5.1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Cache </a:t>
            </a:r>
            <a:r>
              <a:rPr lang="en-US" altLang="ko-KR" sz="1800" dirty="0">
                <a:solidFill>
                  <a:schemeClr val="tx1"/>
                </a:solidFill>
              </a:rPr>
              <a:t>Solution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9460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일정 시간 동안 유효한 가입자의 위치 정보 및 서비스 성능 향상을 위해 메모리 기반의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Cache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솔루션을 선정 및 적용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9" name="직사각형 40"/>
          <p:cNvSpPr>
            <a:spLocks noChangeArrowheads="1"/>
          </p:cNvSpPr>
          <p:nvPr/>
        </p:nvSpPr>
        <p:spPr bwMode="auto">
          <a:xfrm>
            <a:off x="415925" y="1560513"/>
            <a:ext cx="6985000" cy="34131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솔루션 비교</a:t>
            </a: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52785"/>
              </p:ext>
            </p:extLst>
          </p:nvPr>
        </p:nvGraphicFramePr>
        <p:xfrm>
          <a:off x="415925" y="1989138"/>
          <a:ext cx="9074151" cy="4438649"/>
        </p:xfrm>
        <a:graphic>
          <a:graphicData uri="http://schemas.openxmlformats.org/drawingml/2006/table">
            <a:tbl>
              <a:tblPr/>
              <a:tblGrid>
                <a:gridCol w="360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1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4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32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722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Memcached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Redis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991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소개</a:t>
                      </a: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고성능의 분산 메모리 캐시 시스템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BSD License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Open Source</a:t>
                      </a:r>
                    </a:p>
                  </a:txBody>
                  <a:tcPr marL="105056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Redis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“Remote Dictionary System”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약자로 </a:t>
                      </a: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Key/Value Store</a:t>
                      </a: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BSD License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 Source</a:t>
                      </a:r>
                    </a:p>
                  </a:txBody>
                  <a:tcPr marL="52529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985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특징</a:t>
                      </a: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Key/Value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구조를 지원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데이터 복제를 지원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56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단순 스트링에 대한 </a:t>
                      </a: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Key/Value 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구조를 지원하는 </a:t>
                      </a:r>
                      <a:r>
                        <a:rPr kumimoji="0" lang="en-US" altLang="ko-KR" sz="1000" b="0" u="none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Key/Value </a:t>
                      </a:r>
                      <a:r>
                        <a:rPr kumimoji="0" lang="ko-KR" altLang="en-US" sz="1000" b="0" u="none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스토어</a:t>
                      </a:r>
                      <a:endParaRPr kumimoji="0" lang="en-US" altLang="ko-KR" sz="1000" b="0" u="none" kern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List, Set, Sorted</a:t>
                      </a:r>
                      <a:r>
                        <a:rPr kumimoji="0" lang="en-US" altLang="ko-KR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Set, Hash </a:t>
                      </a:r>
                      <a:r>
                        <a:rPr kumimoji="0" lang="ko-KR" altLang="en-US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등의 </a:t>
                      </a:r>
                      <a:r>
                        <a:rPr kumimoji="0" lang="ko-KR" altLang="en-US" sz="1000" b="1" u="sng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컬렉션 지원</a:t>
                      </a:r>
                      <a:endParaRPr kumimoji="0" lang="en-US" altLang="ko-KR" sz="1000" b="1" u="sng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b="1" u="sng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메모리의 내용을 디스크로 저장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 수 </a:t>
                      </a: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Persistence 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  <a:endParaRPr kumimoji="0" lang="en-US" altLang="ko-KR" sz="1000" b="1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복제를 통한 마스터</a:t>
                      </a:r>
                      <a:r>
                        <a:rPr kumimoji="0" lang="en-US" altLang="ko-KR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슬레이브 구조 지원</a:t>
                      </a:r>
                      <a:endParaRPr kumimoji="0" lang="en-US" altLang="ko-KR" sz="1000" kern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529" marR="3502" marT="3499" marB="7199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992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장</a:t>
                      </a: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단점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속도</a:t>
                      </a:r>
                      <a:endParaRPr lang="en-US" altLang="ko-KR" sz="9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초당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100,000 QPS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28600" indent="-22860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전체적으로 </a:t>
                      </a:r>
                      <a:r>
                        <a:rPr lang="ko-KR" altLang="en-US" sz="1000" b="1" i="0" u="sng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응답속도가 균일함</a:t>
                      </a:r>
                      <a:endParaRPr lang="en-US" altLang="ko-KR" sz="1000" b="1" i="0" u="sng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56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초당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100,000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QPS </a:t>
                      </a: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이상</a:t>
                      </a:r>
                      <a:endParaRPr lang="en-US" altLang="ko-KR" sz="1000" b="0" i="0" u="none" strike="noStrike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Memcached</a:t>
                      </a: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비해 균일성이 떨어질 수 있음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9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995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 구조</a:t>
                      </a: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Key/Value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만 지원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56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000" b="0" i="0" u="none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Key-Value, List, Hash, Set, Sorted Set</a:t>
                      </a:r>
                      <a:r>
                        <a:rPr lang="ko-KR" altLang="en-US" sz="1000" b="0" i="0" u="none" strike="noStrike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</a:t>
                      </a:r>
                      <a:r>
                        <a:rPr lang="ko-KR" altLang="en-US" sz="1000" b="1" i="0" u="sng" strike="noStrike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다양한 자료구조</a:t>
                      </a:r>
                      <a:r>
                        <a:rPr lang="en-US" altLang="ko-KR" sz="1000" b="1" i="0" u="sng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i="0" u="sng" strike="noStrike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000" b="1" i="0" u="sng" strike="noStrike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9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991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영속성</a:t>
                      </a: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메모리 기반으로 서버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Restart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 데이터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Load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불가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56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20000"/>
                        </a:lnSpc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메모리의 데이터를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Disk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로 저장하는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Snapshotting(RDB)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기능 제공으로 </a:t>
                      </a:r>
                      <a:r>
                        <a:rPr lang="ko-KR" altLang="en-US" sz="1000" b="1" i="0" u="sng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서버 </a:t>
                      </a:r>
                      <a:r>
                        <a:rPr lang="en-US" altLang="ko-KR" sz="1000" b="1" i="0" u="sng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Restart</a:t>
                      </a:r>
                      <a:r>
                        <a:rPr lang="ko-KR" altLang="en-US" sz="1000" b="1" i="0" u="sng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 </a:t>
                      </a:r>
                      <a:r>
                        <a:rPr lang="en-US" altLang="ko-KR" sz="1000" b="1" i="0" u="sng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Snapshot</a:t>
                      </a:r>
                      <a:r>
                        <a:rPr lang="ko-KR" altLang="en-US" sz="1000" b="1" i="0" u="sng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</a:t>
                      </a:r>
                      <a:r>
                        <a:rPr lang="en-US" altLang="ko-KR" sz="1000" b="1" i="0" u="sng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Load</a:t>
                      </a:r>
                      <a:r>
                        <a:rPr lang="ko-KR" altLang="en-US" sz="1000" b="1" i="0" u="sng" strike="noStrike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가능</a:t>
                      </a:r>
                      <a:endParaRPr lang="ko-KR" altLang="en-US" sz="1000" b="1" i="0" u="sng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9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995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검색</a:t>
                      </a: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Key/Value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자료구조만 지원하기 때문에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Like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검색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구간 검색 불가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56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1" i="0" u="sng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구간 검색 가능</a:t>
                      </a:r>
                      <a:r>
                        <a:rPr lang="en-US" altLang="ko-KR" sz="1000" b="1" i="0" u="sng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1" i="0" u="sng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검색 결과 수</a:t>
                      </a:r>
                      <a:r>
                        <a:rPr lang="ko-KR" altLang="en-US" sz="1000" b="1" i="0" u="sng" strike="noStrike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지정</a:t>
                      </a:r>
                      <a:r>
                        <a:rPr lang="en-US" altLang="ko-KR" sz="1000" b="1" i="0" u="sng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(limit)</a:t>
                      </a:r>
                      <a:r>
                        <a:rPr lang="ko-KR" altLang="en-US" sz="1000" b="1" i="0" u="sng" strike="noStrike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가능</a:t>
                      </a:r>
                      <a:endParaRPr lang="ko-KR" altLang="en-US" sz="1000" b="1" i="0" u="sng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9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995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확장성</a:t>
                      </a:r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Master – Master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복제 가능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56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1" i="0" u="sng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Master – Slave</a:t>
                      </a:r>
                      <a:r>
                        <a:rPr lang="en-US" altLang="ko-KR" sz="1000" b="1" i="0" u="sng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i="0" u="sng" strike="noStrike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복제 가능</a:t>
                      </a:r>
                      <a:endParaRPr lang="ko-KR" altLang="en-US" sz="1000" b="1" i="0" u="sng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9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991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적용 사례</a:t>
                      </a: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Wikipedia, Flickr,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트위터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000" b="0" i="0" u="none" strike="noStrike" baseline="0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Youtube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56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트위터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인스타그램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텀블러 등 해외 소셜미디어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네이버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라인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카카오 등 국내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IT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기업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9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992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선정</a:t>
                      </a: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56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9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511" name="Rectangle 163"/>
          <p:cNvSpPr>
            <a:spLocks noChangeArrowheads="1"/>
          </p:cNvSpPr>
          <p:nvPr/>
        </p:nvSpPr>
        <p:spPr bwMode="auto">
          <a:xfrm>
            <a:off x="5457825" y="1989138"/>
            <a:ext cx="4019550" cy="4464050"/>
          </a:xfrm>
          <a:prstGeom prst="rect">
            <a:avLst/>
          </a:prstGeom>
          <a:noFill/>
          <a:ln w="12700" algn="ctr">
            <a:solidFill>
              <a:srgbClr val="FF33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100">
              <a:ea typeface="맑은 고딕" pitchFamily="50" charset="-127"/>
            </a:endParaRPr>
          </a:p>
        </p:txBody>
      </p:sp>
      <p:sp>
        <p:nvSpPr>
          <p:cNvPr id="23" name="Rectangle 167"/>
          <p:cNvSpPr>
            <a:spLocks noChangeArrowheads="1"/>
          </p:cNvSpPr>
          <p:nvPr/>
        </p:nvSpPr>
        <p:spPr bwMode="auto">
          <a:xfrm>
            <a:off x="7432675" y="5811838"/>
            <a:ext cx="688975" cy="785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kumimoji="0" lang="ko-KR" altLang="en-US" sz="5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pitchFamily="2" charset="2"/>
              </a:rPr>
              <a:t>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786579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" name="제목 1"/>
          <p:cNvSpPr>
            <a:spLocks noGrp="1"/>
          </p:cNvSpPr>
          <p:nvPr>
            <p:ph type="title" idx="4294967295"/>
          </p:nvPr>
        </p:nvSpPr>
        <p:spPr>
          <a:xfrm>
            <a:off x="344488" y="14288"/>
            <a:ext cx="4756150" cy="533400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</a:rPr>
              <a:t>2. </a:t>
            </a:r>
            <a:r>
              <a:rPr lang="ko-KR" altLang="en-US" sz="1800" dirty="0">
                <a:solidFill>
                  <a:schemeClr val="tx1"/>
                </a:solidFill>
              </a:rPr>
              <a:t>제안의 범위</a:t>
            </a:r>
          </a:p>
        </p:txBody>
      </p:sp>
      <p:sp>
        <p:nvSpPr>
          <p:cNvPr id="65" name="제목 1"/>
          <p:cNvSpPr txBox="1">
            <a:spLocks/>
          </p:cNvSpPr>
          <p:nvPr/>
        </p:nvSpPr>
        <p:spPr bwMode="auto">
          <a:xfrm>
            <a:off x="5318127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lang="en-US" altLang="ko-KR" sz="1800" kern="0" dirty="0">
                <a:solidFill>
                  <a:schemeClr val="tx1"/>
                </a:solidFill>
              </a:rPr>
              <a:t>I. </a:t>
            </a:r>
            <a:r>
              <a:rPr lang="ko-KR" altLang="en-US" sz="1800" kern="0" dirty="0">
                <a:solidFill>
                  <a:schemeClr val="tx1"/>
                </a:solidFill>
              </a:rPr>
              <a:t>제안 개요</a:t>
            </a:r>
          </a:p>
        </p:txBody>
      </p:sp>
      <p:sp>
        <p:nvSpPr>
          <p:cNvPr id="103" name="AutoShape 10"/>
          <p:cNvSpPr>
            <a:spLocks noChangeArrowheads="1"/>
          </p:cNvSpPr>
          <p:nvPr/>
        </p:nvSpPr>
        <p:spPr bwMode="auto">
          <a:xfrm>
            <a:off x="6819887" y="4755627"/>
            <a:ext cx="1457864" cy="3226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</a:pPr>
            <a:r>
              <a:rPr lang="ko-KR" altLang="en-US" b="1" dirty="0">
                <a:latin typeface="+mn-ea"/>
                <a:ea typeface="+mn-ea"/>
                <a:cs typeface="Arial" pitchFamily="34" charset="0"/>
              </a:rPr>
              <a:t>프리미엄 서비스</a:t>
            </a:r>
          </a:p>
        </p:txBody>
      </p:sp>
      <p:sp>
        <p:nvSpPr>
          <p:cNvPr id="104" name="AutoShape 11"/>
          <p:cNvSpPr>
            <a:spLocks noChangeArrowheads="1"/>
          </p:cNvSpPr>
          <p:nvPr/>
        </p:nvSpPr>
        <p:spPr bwMode="auto">
          <a:xfrm>
            <a:off x="810888" y="2022401"/>
            <a:ext cx="1659024" cy="32398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  <a:buFont typeface="Wingdings" pitchFamily="2" charset="2"/>
              <a:buNone/>
            </a:pPr>
            <a:r>
              <a:rPr lang="ko-KR" altLang="en-US" b="1" dirty="0" err="1">
                <a:latin typeface="+mn-ea"/>
                <a:ea typeface="+mn-ea"/>
                <a:cs typeface="Arial" pitchFamily="34" charset="0"/>
              </a:rPr>
              <a:t>프리</a:t>
            </a:r>
            <a:r>
              <a:rPr lang="ko-KR" altLang="en-US" b="1" dirty="0">
                <a:latin typeface="+mn-ea"/>
                <a:ea typeface="+mn-ea"/>
                <a:cs typeface="Arial" pitchFamily="34" charset="0"/>
              </a:rPr>
              <a:t> 서비스</a:t>
            </a:r>
          </a:p>
        </p:txBody>
      </p:sp>
      <p:sp>
        <p:nvSpPr>
          <p:cNvPr id="105" name="Rectangle 11"/>
          <p:cNvSpPr>
            <a:spLocks noChangeArrowheads="1"/>
          </p:cNvSpPr>
          <p:nvPr/>
        </p:nvSpPr>
        <p:spPr bwMode="auto">
          <a:xfrm rot="20217105">
            <a:off x="5347223" y="2831030"/>
            <a:ext cx="1140668" cy="52205"/>
          </a:xfrm>
          <a:prstGeom prst="rect">
            <a:avLst/>
          </a:prstGeom>
          <a:gradFill rotWithShape="1">
            <a:gsLst>
              <a:gs pos="0">
                <a:srgbClr val="8DA9C5">
                  <a:gamma/>
                  <a:tint val="22353"/>
                  <a:invGamma/>
                </a:srgbClr>
              </a:gs>
              <a:gs pos="100000">
                <a:srgbClr val="8DA9C5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06" name="AutoShape 12"/>
          <p:cNvSpPr>
            <a:spLocks noChangeArrowheads="1"/>
          </p:cNvSpPr>
          <p:nvPr/>
        </p:nvSpPr>
        <p:spPr bwMode="auto">
          <a:xfrm>
            <a:off x="7267389" y="1951934"/>
            <a:ext cx="1784448" cy="3249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  <a:buFont typeface="Wingdings" pitchFamily="2" charset="2"/>
              <a:buNone/>
            </a:pPr>
            <a:r>
              <a:rPr lang="en-US" altLang="ko-KR" b="1" dirty="0">
                <a:latin typeface="+mn-ea"/>
                <a:ea typeface="+mn-ea"/>
                <a:cs typeface="Arial" pitchFamily="34" charset="0"/>
              </a:rPr>
              <a:t>Web/Admin</a:t>
            </a:r>
            <a:endParaRPr lang="ko-KR" altLang="en-US" b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7" name="Rectangle 13"/>
          <p:cNvSpPr>
            <a:spLocks noChangeArrowheads="1"/>
          </p:cNvSpPr>
          <p:nvPr/>
        </p:nvSpPr>
        <p:spPr bwMode="auto">
          <a:xfrm rot="13219254">
            <a:off x="3540759" y="2808184"/>
            <a:ext cx="585836" cy="44048"/>
          </a:xfrm>
          <a:prstGeom prst="rect">
            <a:avLst/>
          </a:prstGeom>
          <a:gradFill rotWithShape="1">
            <a:gsLst>
              <a:gs pos="0">
                <a:srgbClr val="8DA9C5">
                  <a:gamma/>
                  <a:tint val="22353"/>
                  <a:invGamma/>
                </a:srgbClr>
              </a:gs>
              <a:gs pos="100000">
                <a:srgbClr val="8DA9C5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08" name="Rectangle 14"/>
          <p:cNvSpPr>
            <a:spLocks noChangeArrowheads="1"/>
          </p:cNvSpPr>
          <p:nvPr/>
        </p:nvSpPr>
        <p:spPr bwMode="auto">
          <a:xfrm rot="20038622">
            <a:off x="2749309" y="3976279"/>
            <a:ext cx="1307118" cy="50573"/>
          </a:xfrm>
          <a:prstGeom prst="rect">
            <a:avLst/>
          </a:prstGeom>
          <a:gradFill rotWithShape="1">
            <a:gsLst>
              <a:gs pos="0">
                <a:srgbClr val="8DA9C5">
                  <a:gamma/>
                  <a:tint val="22353"/>
                  <a:invGamma/>
                </a:srgbClr>
              </a:gs>
              <a:gs pos="100000">
                <a:srgbClr val="8DA9C5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09" name="AutoShape 13"/>
          <p:cNvSpPr>
            <a:spLocks noChangeArrowheads="1"/>
          </p:cNvSpPr>
          <p:nvPr/>
        </p:nvSpPr>
        <p:spPr bwMode="auto">
          <a:xfrm>
            <a:off x="1253397" y="4988591"/>
            <a:ext cx="1618476" cy="32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rgbClr val="8DA9C5"/>
            </a:solidFill>
            <a:round/>
            <a:headEnd/>
            <a:tailEnd/>
          </a:ln>
          <a:effectLst>
            <a:outerShdw dist="35921" dir="2700000" algn="ctr" rotWithShape="0">
              <a:srgbClr val="8787AF">
                <a:alpha val="50000"/>
              </a:srgbClr>
            </a:outerShdw>
          </a:effectLst>
        </p:spPr>
        <p:txBody>
          <a:bodyPr lIns="0" tIns="36000" rIns="0" bIns="36000" anchor="ctr"/>
          <a:lstStyle/>
          <a:p>
            <a:pPr algn="ctr" fontAlgn="ctr" latinLnBrk="0">
              <a:buClr>
                <a:srgbClr val="969696"/>
              </a:buClr>
              <a:buSzPct val="75000"/>
              <a:buFont typeface="Wingdings" pitchFamily="2" charset="2"/>
              <a:buNone/>
            </a:pPr>
            <a:r>
              <a:rPr lang="en-US" altLang="ko-KR" b="1" dirty="0">
                <a:latin typeface="+mn-ea"/>
                <a:ea typeface="+mn-ea"/>
                <a:cs typeface="Arial" pitchFamily="34" charset="0"/>
              </a:rPr>
              <a:t>Legacy Interface</a:t>
            </a:r>
          </a:p>
        </p:txBody>
      </p:sp>
      <p:sp>
        <p:nvSpPr>
          <p:cNvPr id="110" name="Rectangle 15"/>
          <p:cNvSpPr>
            <a:spLocks noChangeArrowheads="1"/>
          </p:cNvSpPr>
          <p:nvPr/>
        </p:nvSpPr>
        <p:spPr bwMode="auto">
          <a:xfrm>
            <a:off x="6819887" y="5137943"/>
            <a:ext cx="2597609" cy="9319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b="1" i="1" dirty="0" err="1">
                <a:latin typeface="+mn-ea"/>
                <a:ea typeface="+mn-ea"/>
                <a:cs typeface="Arial" pitchFamily="34" charset="0"/>
              </a:rPr>
              <a:t>GeoFence</a:t>
            </a: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 알림 서비스</a:t>
            </a:r>
            <a:endParaRPr lang="en-US" altLang="ko-KR" b="1" i="1" dirty="0">
              <a:latin typeface="+mn-ea"/>
              <a:ea typeface="+mn-ea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b="1" i="1" dirty="0">
                <a:latin typeface="+mn-ea"/>
                <a:ea typeface="+mn-ea"/>
                <a:cs typeface="Arial" pitchFamily="34" charset="0"/>
              </a:rPr>
              <a:t>SOS</a:t>
            </a: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 가족 안심 서비스</a:t>
            </a:r>
            <a:endParaRPr lang="en-US" altLang="ko-KR" b="1" i="1" dirty="0">
              <a:latin typeface="+mn-ea"/>
              <a:ea typeface="+mn-ea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단계별 위치 감지</a:t>
            </a:r>
            <a:endParaRPr lang="en-US" altLang="ko-KR" b="1" i="1" dirty="0">
              <a:latin typeface="+mn-ea"/>
              <a:ea typeface="+mn-ea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공공 </a:t>
            </a:r>
            <a:r>
              <a:rPr lang="en-US" altLang="ko-KR" b="1" i="1" dirty="0">
                <a:latin typeface="+mn-ea"/>
                <a:ea typeface="+mn-ea"/>
                <a:cs typeface="Arial" pitchFamily="34" charset="0"/>
              </a:rPr>
              <a:t>API </a:t>
            </a: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연동</a:t>
            </a:r>
            <a:endParaRPr lang="en-US" altLang="ko-KR" b="1" i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11" name="Line 17"/>
          <p:cNvSpPr>
            <a:spLocks noChangeShapeType="1"/>
          </p:cNvSpPr>
          <p:nvPr/>
        </p:nvSpPr>
        <p:spPr bwMode="auto">
          <a:xfrm flipV="1">
            <a:off x="5577318" y="3798450"/>
            <a:ext cx="1716713" cy="327914"/>
          </a:xfrm>
          <a:prstGeom prst="line">
            <a:avLst/>
          </a:prstGeom>
          <a:noFill/>
          <a:ln w="38100">
            <a:solidFill>
              <a:srgbClr val="E8E8E8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12" name="Line 18"/>
          <p:cNvSpPr>
            <a:spLocks noChangeShapeType="1"/>
          </p:cNvSpPr>
          <p:nvPr/>
        </p:nvSpPr>
        <p:spPr bwMode="auto">
          <a:xfrm>
            <a:off x="5425556" y="4454279"/>
            <a:ext cx="1018278" cy="737398"/>
          </a:xfrm>
          <a:prstGeom prst="line">
            <a:avLst/>
          </a:prstGeom>
          <a:noFill/>
          <a:ln w="38100">
            <a:solidFill>
              <a:srgbClr val="E8E8E8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13" name="Line 19"/>
          <p:cNvSpPr>
            <a:spLocks noChangeShapeType="1"/>
          </p:cNvSpPr>
          <p:nvPr/>
        </p:nvSpPr>
        <p:spPr bwMode="auto">
          <a:xfrm>
            <a:off x="3734955" y="3222565"/>
            <a:ext cx="1165145" cy="846702"/>
          </a:xfrm>
          <a:prstGeom prst="line">
            <a:avLst/>
          </a:prstGeom>
          <a:noFill/>
          <a:ln w="38100">
            <a:solidFill>
              <a:srgbClr val="E8E8E8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14" name="Oval 20"/>
          <p:cNvSpPr>
            <a:spLocks noChangeArrowheads="1"/>
          </p:cNvSpPr>
          <p:nvPr/>
        </p:nvSpPr>
        <p:spPr bwMode="auto">
          <a:xfrm>
            <a:off x="2457212" y="4567566"/>
            <a:ext cx="642951" cy="385013"/>
          </a:xfrm>
          <a:prstGeom prst="ellipse">
            <a:avLst/>
          </a:prstGeom>
          <a:solidFill>
            <a:srgbClr val="EEEEEE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15" name="Oval 21"/>
          <p:cNvSpPr>
            <a:spLocks noChangeArrowheads="1"/>
          </p:cNvSpPr>
          <p:nvPr/>
        </p:nvSpPr>
        <p:spPr bwMode="auto">
          <a:xfrm rot="21341986">
            <a:off x="4418698" y="3953439"/>
            <a:ext cx="1341386" cy="623199"/>
          </a:xfrm>
          <a:prstGeom prst="ellipse">
            <a:avLst/>
          </a:prstGeom>
          <a:solidFill>
            <a:srgbClr val="E2E2E2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16" name="Oval 22"/>
          <p:cNvSpPr>
            <a:spLocks noChangeArrowheads="1"/>
          </p:cNvSpPr>
          <p:nvPr/>
        </p:nvSpPr>
        <p:spPr bwMode="auto">
          <a:xfrm>
            <a:off x="6022814" y="4979591"/>
            <a:ext cx="744127" cy="375226"/>
          </a:xfrm>
          <a:prstGeom prst="ellipse">
            <a:avLst/>
          </a:prstGeom>
          <a:solidFill>
            <a:srgbClr val="EEEEEE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17" name="Rectangle 23"/>
          <p:cNvSpPr>
            <a:spLocks noChangeArrowheads="1"/>
          </p:cNvSpPr>
          <p:nvPr/>
        </p:nvSpPr>
        <p:spPr bwMode="auto">
          <a:xfrm rot="2158239" flipV="1">
            <a:off x="5107341" y="4023590"/>
            <a:ext cx="407964" cy="53837"/>
          </a:xfrm>
          <a:prstGeom prst="rect">
            <a:avLst/>
          </a:prstGeom>
          <a:gradFill rotWithShape="1">
            <a:gsLst>
              <a:gs pos="0">
                <a:srgbClr val="8DA9C5">
                  <a:gamma/>
                  <a:tint val="22353"/>
                  <a:invGamma/>
                </a:srgbClr>
              </a:gs>
              <a:gs pos="100000">
                <a:srgbClr val="8DA9C5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pic>
        <p:nvPicPr>
          <p:cNvPr id="118" name="Picture 24" descr="원gray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865" y="2315498"/>
            <a:ext cx="499348" cy="464952"/>
          </a:xfrm>
          <a:prstGeom prst="rect">
            <a:avLst/>
          </a:prstGeom>
          <a:noFill/>
        </p:spPr>
      </p:pic>
      <p:pic>
        <p:nvPicPr>
          <p:cNvPr id="119" name="Picture 25" descr="원gray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2184" y="4119841"/>
            <a:ext cx="646215" cy="647670"/>
          </a:xfrm>
          <a:prstGeom prst="rect">
            <a:avLst/>
          </a:prstGeom>
          <a:noFill/>
        </p:spPr>
      </p:pic>
      <p:pic>
        <p:nvPicPr>
          <p:cNvPr id="120" name="Picture 27" descr="원gra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4383" y="3840871"/>
            <a:ext cx="1055811" cy="1029421"/>
          </a:xfrm>
          <a:prstGeom prst="rect">
            <a:avLst/>
          </a:prstGeom>
          <a:noFill/>
        </p:spPr>
      </p:pic>
      <p:pic>
        <p:nvPicPr>
          <p:cNvPr id="121" name="Picture 30" descr="원gra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23531" y="2018581"/>
            <a:ext cx="1055810" cy="1029420"/>
          </a:xfrm>
          <a:prstGeom prst="rect">
            <a:avLst/>
          </a:prstGeom>
          <a:noFill/>
        </p:spPr>
      </p:pic>
      <p:sp>
        <p:nvSpPr>
          <p:cNvPr id="122" name="Oval 31"/>
          <p:cNvSpPr>
            <a:spLocks noChangeArrowheads="1"/>
          </p:cNvSpPr>
          <p:nvPr/>
        </p:nvSpPr>
        <p:spPr bwMode="auto">
          <a:xfrm>
            <a:off x="3385735" y="2986007"/>
            <a:ext cx="535249" cy="277340"/>
          </a:xfrm>
          <a:prstGeom prst="ellipse">
            <a:avLst/>
          </a:prstGeom>
          <a:solidFill>
            <a:srgbClr val="E2E2E2"/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23" name="Line 33"/>
          <p:cNvSpPr>
            <a:spLocks noChangeShapeType="1"/>
          </p:cNvSpPr>
          <p:nvPr/>
        </p:nvSpPr>
        <p:spPr bwMode="auto">
          <a:xfrm>
            <a:off x="5234626" y="3862079"/>
            <a:ext cx="155026" cy="151721"/>
          </a:xfrm>
          <a:prstGeom prst="line">
            <a:avLst/>
          </a:prstGeom>
          <a:noFill/>
          <a:ln w="9525">
            <a:noFill/>
            <a:round/>
            <a:headEnd/>
            <a:tailEnd type="none" w="sm" len="sm"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24" name="Oval 34"/>
          <p:cNvSpPr>
            <a:spLocks noChangeArrowheads="1"/>
          </p:cNvSpPr>
          <p:nvPr/>
        </p:nvSpPr>
        <p:spPr bwMode="auto">
          <a:xfrm>
            <a:off x="3898141" y="2578155"/>
            <a:ext cx="1573109" cy="1572680"/>
          </a:xfrm>
          <a:prstGeom prst="ellipse">
            <a:avLst/>
          </a:prstGeom>
          <a:gradFill rotWithShape="1">
            <a:gsLst>
              <a:gs pos="0">
                <a:srgbClr val="33CCFF"/>
              </a:gs>
              <a:gs pos="100000">
                <a:srgbClr val="33CCFF">
                  <a:gamma/>
                  <a:shade val="26275"/>
                  <a:invGamma/>
                </a:srgbClr>
              </a:gs>
            </a:gsLst>
            <a:path path="rect">
              <a:fillToRect r="100000" b="10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125" name="Group 35"/>
          <p:cNvGrpSpPr>
            <a:grpSpLocks/>
          </p:cNvGrpSpPr>
          <p:nvPr/>
        </p:nvGrpSpPr>
        <p:grpSpPr bwMode="auto">
          <a:xfrm>
            <a:off x="4049903" y="2622208"/>
            <a:ext cx="1331595" cy="670509"/>
            <a:chOff x="2363" y="1183"/>
            <a:chExt cx="816" cy="411"/>
          </a:xfrm>
        </p:grpSpPr>
        <p:sp>
          <p:nvSpPr>
            <p:cNvPr id="126" name="Arc 36"/>
            <p:cNvSpPr>
              <a:spLocks/>
            </p:cNvSpPr>
            <p:nvPr/>
          </p:nvSpPr>
          <p:spPr bwMode="auto">
            <a:xfrm>
              <a:off x="2363" y="1183"/>
              <a:ext cx="816" cy="40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127" name="Arc 37"/>
            <p:cNvSpPr>
              <a:spLocks/>
            </p:cNvSpPr>
            <p:nvPr/>
          </p:nvSpPr>
          <p:spPr bwMode="auto">
            <a:xfrm>
              <a:off x="2427" y="1186"/>
              <a:ext cx="692" cy="408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43200"/>
                <a:gd name="T1" fmla="*/ 21600 h 21600"/>
                <a:gd name="T2" fmla="*/ 43200 w 43200"/>
                <a:gd name="T3" fmla="*/ 21600 h 21600"/>
                <a:gd name="T4" fmla="*/ 21600 w 432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close/>
                </a:path>
              </a:pathLst>
            </a:custGeom>
            <a:gradFill rotWithShape="1">
              <a:gsLst>
                <a:gs pos="0">
                  <a:schemeClr val="bg1">
                    <a:alpha val="50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</p:grpSp>
      <p:sp>
        <p:nvSpPr>
          <p:cNvPr id="128" name="Oval 38"/>
          <p:cNvSpPr>
            <a:spLocks noChangeArrowheads="1"/>
          </p:cNvSpPr>
          <p:nvPr/>
        </p:nvSpPr>
        <p:spPr bwMode="auto">
          <a:xfrm>
            <a:off x="4356693" y="2724981"/>
            <a:ext cx="295365" cy="295286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29" name="Rectangle 39"/>
          <p:cNvSpPr>
            <a:spLocks noChangeArrowheads="1"/>
          </p:cNvSpPr>
          <p:nvPr/>
        </p:nvSpPr>
        <p:spPr bwMode="auto">
          <a:xfrm>
            <a:off x="3930641" y="2943951"/>
            <a:ext cx="1460519" cy="83099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algn="ctr" fontAlgn="ctr" latinLnBrk="0"/>
            <a:r>
              <a:rPr lang="en-US" altLang="ko-KR" sz="1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Arial" pitchFamily="34" charset="0"/>
              </a:rPr>
              <a:t>LBS</a:t>
            </a:r>
            <a:r>
              <a:rPr lang="ko-KR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Arial" pitchFamily="34" charset="0"/>
              </a:rPr>
              <a:t> 안심</a:t>
            </a:r>
            <a:endParaRPr lang="en-US" altLang="ko-KR" sz="16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  <a:cs typeface="Arial" pitchFamily="34" charset="0"/>
            </a:endParaRPr>
          </a:p>
          <a:p>
            <a:pPr lvl="0" algn="ctr" fontAlgn="ctr" latinLnBrk="0"/>
            <a:r>
              <a:rPr lang="ko-KR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Arial" pitchFamily="34" charset="0"/>
              </a:rPr>
              <a:t>서비스 통합</a:t>
            </a:r>
            <a:endParaRPr lang="en-US" altLang="ko-KR" sz="1600" b="1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  <a:cs typeface="Arial" pitchFamily="34" charset="0"/>
            </a:endParaRPr>
          </a:p>
          <a:p>
            <a:pPr lvl="0" algn="ctr" fontAlgn="ctr" latinLnBrk="0"/>
            <a:r>
              <a:rPr lang="ko-KR" altLang="en-US" sz="16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  <a:cs typeface="Arial" pitchFamily="34" charset="0"/>
              </a:rPr>
              <a:t>시스템</a:t>
            </a:r>
            <a:endParaRPr lang="en-US" altLang="ko-KR" sz="16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30" name="Line 40"/>
          <p:cNvSpPr>
            <a:spLocks noChangeShapeType="1"/>
          </p:cNvSpPr>
          <p:nvPr/>
        </p:nvSpPr>
        <p:spPr bwMode="auto">
          <a:xfrm flipV="1">
            <a:off x="3078950" y="4384128"/>
            <a:ext cx="1354441" cy="259394"/>
          </a:xfrm>
          <a:prstGeom prst="line">
            <a:avLst/>
          </a:prstGeom>
          <a:noFill/>
          <a:ln w="38100">
            <a:solidFill>
              <a:srgbClr val="E8E8E8"/>
            </a:solidFill>
            <a:round/>
            <a:headEnd/>
            <a:tailEnd/>
          </a:ln>
          <a:effectLst/>
        </p:spPr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31" name="Oval 41"/>
          <p:cNvSpPr>
            <a:spLocks noChangeArrowheads="1"/>
          </p:cNvSpPr>
          <p:nvPr/>
        </p:nvSpPr>
        <p:spPr bwMode="auto">
          <a:xfrm>
            <a:off x="7241809" y="3610843"/>
            <a:ext cx="505876" cy="267551"/>
          </a:xfrm>
          <a:prstGeom prst="ellipse">
            <a:avLst/>
          </a:prstGeom>
          <a:gradFill rotWithShape="1">
            <a:gsLst>
              <a:gs pos="0">
                <a:srgbClr val="E2E2E2"/>
              </a:gs>
              <a:gs pos="100000">
                <a:srgbClr val="E2E2E2">
                  <a:gamma/>
                  <a:tint val="58039"/>
                  <a:invGamma/>
                </a:srgbClr>
              </a:gs>
            </a:gsLst>
            <a:lin ang="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32" name="Rectangle 15"/>
          <p:cNvSpPr>
            <a:spLocks noChangeArrowheads="1"/>
          </p:cNvSpPr>
          <p:nvPr/>
        </p:nvSpPr>
        <p:spPr bwMode="auto">
          <a:xfrm>
            <a:off x="7267389" y="2325731"/>
            <a:ext cx="2438139" cy="71038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b="1" i="1">
                <a:latin typeface="+mn-ea"/>
                <a:ea typeface="+mn-ea"/>
                <a:cs typeface="Arial" pitchFamily="34" charset="0"/>
              </a:rPr>
              <a:t>Web</a:t>
            </a:r>
            <a:r>
              <a:rPr lang="ko-KR" altLang="en-US" b="1" i="1">
                <a:latin typeface="+mn-ea"/>
                <a:ea typeface="+mn-ea"/>
                <a:cs typeface="Arial" pitchFamily="34" charset="0"/>
              </a:rPr>
              <a:t>에서 위치 보기</a:t>
            </a:r>
            <a:endParaRPr lang="en-US" altLang="ko-KR" b="1" i="1">
              <a:latin typeface="+mn-ea"/>
              <a:ea typeface="+mn-ea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b="1" i="1">
                <a:latin typeface="+mn-ea"/>
                <a:ea typeface="+mn-ea"/>
                <a:cs typeface="Arial" pitchFamily="34" charset="0"/>
              </a:rPr>
              <a:t>통합 시스템 관리</a:t>
            </a:r>
            <a:endParaRPr lang="en-US" altLang="ko-KR" b="1" i="1">
              <a:latin typeface="+mn-ea"/>
              <a:ea typeface="+mn-ea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b="1" i="1">
                <a:latin typeface="+mn-ea"/>
                <a:ea typeface="+mn-ea"/>
                <a:cs typeface="Arial" pitchFamily="34" charset="0"/>
              </a:rPr>
              <a:t>통계 서비스</a:t>
            </a:r>
            <a:endParaRPr lang="en-US" altLang="ko-KR" b="1" i="1" dirty="0"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33" name="Rectangle 15"/>
          <p:cNvSpPr>
            <a:spLocks noChangeArrowheads="1"/>
          </p:cNvSpPr>
          <p:nvPr/>
        </p:nvSpPr>
        <p:spPr bwMode="auto">
          <a:xfrm>
            <a:off x="810888" y="2423277"/>
            <a:ext cx="2401725" cy="71038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사용자</a:t>
            </a:r>
            <a:r>
              <a:rPr lang="en-US" altLang="ko-KR" b="1" i="1" dirty="0">
                <a:latin typeface="+mn-ea"/>
                <a:ea typeface="+mn-ea"/>
                <a:cs typeface="Arial" pitchFamily="34" charset="0"/>
              </a:rPr>
              <a:t> </a:t>
            </a: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능동적 공유기반</a:t>
            </a:r>
            <a:endParaRPr lang="en-US" altLang="ko-KR" b="1" i="1" dirty="0">
              <a:latin typeface="+mn-ea"/>
              <a:ea typeface="+mn-ea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위치공유</a:t>
            </a:r>
            <a:r>
              <a:rPr lang="en-US" altLang="ko-KR" b="1" i="1" dirty="0">
                <a:latin typeface="+mn-ea"/>
                <a:ea typeface="+mn-ea"/>
                <a:cs typeface="Arial" pitchFamily="34" charset="0"/>
              </a:rPr>
              <a:t>, </a:t>
            </a: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조회</a:t>
            </a:r>
            <a:r>
              <a:rPr lang="en-US" altLang="ko-KR" b="1" i="1" dirty="0">
                <a:latin typeface="+mn-ea"/>
                <a:ea typeface="+mn-ea"/>
                <a:cs typeface="Arial" pitchFamily="34" charset="0"/>
              </a:rPr>
              <a:t>, SOS</a:t>
            </a: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b="1" i="1" dirty="0">
                <a:latin typeface="+mn-ea"/>
                <a:ea typeface="+mn-ea"/>
                <a:cs typeface="Arial" pitchFamily="34" charset="0"/>
              </a:rPr>
              <a:t>Social </a:t>
            </a: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기반 </a:t>
            </a:r>
            <a:r>
              <a:rPr lang="en-US" altLang="ko-KR" b="1" i="1" dirty="0">
                <a:latin typeface="+mn-ea"/>
                <a:ea typeface="+mn-ea"/>
                <a:cs typeface="Arial" pitchFamily="34" charset="0"/>
              </a:rPr>
              <a:t>(SNS</a:t>
            </a: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연동</a:t>
            </a:r>
            <a:r>
              <a:rPr lang="en-US" altLang="ko-KR" b="1" i="1" dirty="0">
                <a:latin typeface="+mn-ea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134" name="Rectangle 15"/>
          <p:cNvSpPr>
            <a:spLocks noChangeArrowheads="1"/>
          </p:cNvSpPr>
          <p:nvPr/>
        </p:nvSpPr>
        <p:spPr bwMode="auto">
          <a:xfrm>
            <a:off x="1253397" y="5373870"/>
            <a:ext cx="2277338" cy="93198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 lIns="54000" tIns="36000" rIns="0">
            <a:spAutoFit/>
          </a:bodyPr>
          <a:lstStyle/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위치 </a:t>
            </a:r>
            <a:r>
              <a:rPr lang="ko-KR" altLang="en-US" b="1" i="1" dirty="0" err="1">
                <a:latin typeface="+mn-ea"/>
                <a:ea typeface="+mn-ea"/>
                <a:cs typeface="Arial" pitchFamily="34" charset="0"/>
              </a:rPr>
              <a:t>측위</a:t>
            </a: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 시스템 연동</a:t>
            </a:r>
            <a:endParaRPr lang="en-US" altLang="ko-KR" b="1" i="1" dirty="0">
              <a:latin typeface="+mn-ea"/>
              <a:ea typeface="+mn-ea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사용자 인증 연동</a:t>
            </a:r>
            <a:endParaRPr lang="en-US" altLang="ko-KR" b="1" i="1" dirty="0">
              <a:latin typeface="+mn-ea"/>
              <a:ea typeface="+mn-ea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서비스 </a:t>
            </a:r>
            <a:r>
              <a:rPr lang="ko-KR" altLang="en-US" b="1" i="1" dirty="0" err="1">
                <a:latin typeface="+mn-ea"/>
                <a:ea typeface="+mn-ea"/>
                <a:cs typeface="Arial" pitchFamily="34" charset="0"/>
              </a:rPr>
              <a:t>과금</a:t>
            </a:r>
            <a:r>
              <a:rPr lang="ko-KR" altLang="en-US" b="1" i="1" dirty="0">
                <a:latin typeface="+mn-ea"/>
                <a:ea typeface="+mn-ea"/>
                <a:cs typeface="Arial" pitchFamily="34" charset="0"/>
              </a:rPr>
              <a:t> 연동</a:t>
            </a:r>
            <a:endParaRPr lang="en-US" altLang="ko-KR" b="1" i="1" dirty="0">
              <a:latin typeface="+mn-ea"/>
              <a:ea typeface="+mn-ea"/>
              <a:cs typeface="Arial" pitchFamily="34" charset="0"/>
            </a:endParaRPr>
          </a:p>
          <a:p>
            <a:pPr marL="133348" indent="-133348">
              <a:spcBef>
                <a:spcPct val="10000"/>
              </a:spcBef>
              <a:spcAft>
                <a:spcPct val="10000"/>
              </a:spcAft>
              <a:buClr>
                <a:srgbClr val="7B7C83"/>
              </a:buClr>
              <a:buSzPct val="90000"/>
              <a:buFont typeface="Wingdings 2" pitchFamily="18" charset="2"/>
              <a:buChar char="¡"/>
            </a:pPr>
            <a:r>
              <a:rPr lang="en-US" altLang="ko-KR" b="1" i="1" dirty="0">
                <a:latin typeface="+mn-ea"/>
                <a:cs typeface="Arial" pitchFamily="34" charset="0"/>
              </a:rPr>
              <a:t>Push notification</a:t>
            </a:r>
            <a:r>
              <a:rPr lang="ko-KR" altLang="en-US" b="1" i="1" dirty="0">
                <a:latin typeface="+mn-ea"/>
                <a:cs typeface="Arial" pitchFamily="34" charset="0"/>
              </a:rPr>
              <a:t> 서비스</a:t>
            </a:r>
            <a:endParaRPr lang="en-US" altLang="ko-KR" b="1" i="1" dirty="0">
              <a:latin typeface="+mn-ea"/>
              <a:cs typeface="Arial" pitchFamily="34" charset="0"/>
            </a:endParaRPr>
          </a:p>
        </p:txBody>
      </p:sp>
      <p:sp>
        <p:nvSpPr>
          <p:cNvPr id="135" name="Rectangle 157"/>
          <p:cNvSpPr>
            <a:spLocks noChangeArrowheads="1"/>
          </p:cNvSpPr>
          <p:nvPr/>
        </p:nvSpPr>
        <p:spPr bwMode="auto">
          <a:xfrm>
            <a:off x="415927" y="836618"/>
            <a:ext cx="884960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사용자 기반의 위치공유 서비스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(P/F)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과 시스템 관리를 위한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Admin,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Legacy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시스템 연동 시스템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유료 사용자를 위한 프리미엄 서비스입니다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55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94042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5. SW Architecture &gt; 5.2 </a:t>
            </a:r>
            <a:r>
              <a:rPr lang="ko-KR" altLang="en-US" sz="1800" dirty="0" err="1">
                <a:solidFill>
                  <a:schemeClr val="tx1"/>
                </a:solidFill>
              </a:rPr>
              <a:t>웹서비스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ko-KR" altLang="en-US" sz="1800">
                <a:solidFill>
                  <a:schemeClr val="tx1"/>
                </a:solidFill>
              </a:rPr>
              <a:t>제공 방식</a:t>
            </a:r>
            <a:r>
              <a:rPr lang="en-US" altLang="ko-KR" sz="1800">
                <a:solidFill>
                  <a:schemeClr val="tx1"/>
                </a:solidFill>
              </a:rPr>
              <a:t>(1/2)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0484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단말 어플리케이션과의 통신을 위한 </a:t>
            </a:r>
            <a:r>
              <a:rPr kumimoji="0" lang="ko-KR" altLang="en-US" sz="1600" b="1" dirty="0" err="1">
                <a:solidFill>
                  <a:srgbClr val="000000"/>
                </a:solidFill>
                <a:ea typeface="맑은 고딕" pitchFamily="50" charset="-127"/>
              </a:rPr>
              <a:t>웹서비스의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제공 방식을 비교 분석하여 선정</a:t>
            </a:r>
            <a:endParaRPr kumimoji="0" lang="en-US" altLang="ko-KR" sz="1000" dirty="0">
              <a:solidFill>
                <a:srgbClr val="000000"/>
              </a:solidFill>
              <a:ea typeface="맑은 고딕" pitchFamily="50" charset="-127"/>
            </a:endParaRPr>
          </a:p>
          <a:p>
            <a:pPr eaLnBrk="1" latinLnBrk="1" hangingPunct="1"/>
            <a:r>
              <a:rPr kumimoji="0" lang="en-US" altLang="ko-KR" sz="1000" dirty="0">
                <a:solidFill>
                  <a:srgbClr val="000000"/>
                </a:solidFill>
                <a:ea typeface="맑은 고딕" pitchFamily="50" charset="-127"/>
              </a:rPr>
              <a:t>* ‘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itchFamily="50" charset="-127"/>
              </a:rPr>
              <a:t>웹서비스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itchFamily="50" charset="-127"/>
              </a:rPr>
              <a:t>’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itchFamily="50" charset="-127"/>
              </a:rPr>
              <a:t>란 분산되어 있는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itchFamily="50" charset="-127"/>
              </a:rPr>
              <a:t>콘텐츠를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itchFamily="50" charset="-127"/>
              </a:rPr>
              <a:t> 추상적인 서비스 형태로 개방하여 표준화된 형태로 공유하는 기술로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itchFamily="50" charset="-127"/>
              </a:rPr>
              <a:t>SOA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itchFamily="50" charset="-127"/>
              </a:rPr>
              <a:t>개념을 실현하기 위한 기술</a:t>
            </a:r>
          </a:p>
        </p:txBody>
      </p:sp>
      <p:sp>
        <p:nvSpPr>
          <p:cNvPr id="9" name="직사각형 40"/>
          <p:cNvSpPr>
            <a:spLocks noChangeArrowheads="1"/>
          </p:cNvSpPr>
          <p:nvPr/>
        </p:nvSpPr>
        <p:spPr bwMode="auto">
          <a:xfrm>
            <a:off x="415925" y="1544638"/>
            <a:ext cx="6985000" cy="37306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기술 비교</a:t>
            </a: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865009"/>
              </p:ext>
            </p:extLst>
          </p:nvPr>
        </p:nvGraphicFramePr>
        <p:xfrm>
          <a:off x="415925" y="1989138"/>
          <a:ext cx="9072563" cy="4446588"/>
        </p:xfrm>
        <a:graphic>
          <a:graphicData uri="http://schemas.openxmlformats.org/drawingml/2006/table">
            <a:tbl>
              <a:tblPr/>
              <a:tblGrid>
                <a:gridCol w="360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62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2674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SOAP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기반 웹서비스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RESTful</a:t>
                      </a:r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i="0" u="none" strike="noStrike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웹서비스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884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배경 및 현황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기업을 위한 비즈니스 응용에서부터 출발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IBM, BEA(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현재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IBM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으로 통합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), Oracle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등을 선두로 하는 웹서버 벤더에서 주창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</a:t>
                      </a:r>
                      <a:r>
                        <a:rPr kumimoji="0" lang="en-US" altLang="ko-KR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2.0</a:t>
                      </a:r>
                      <a:r>
                        <a:rPr kumimoji="0" lang="ko-KR" altLang="en-US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서비스 애플리케이션에서부터 시작</a:t>
                      </a:r>
                      <a:endParaRPr kumimoji="0" lang="en-US" altLang="ko-KR" sz="10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</a:t>
                      </a:r>
                      <a:r>
                        <a:rPr kumimoji="0" lang="en-US" altLang="ko-KR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0" lang="ko-KR" altLang="en-US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아마존</a:t>
                      </a:r>
                      <a:r>
                        <a:rPr kumimoji="0" lang="en-US" altLang="ko-KR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0" lang="ko-KR" altLang="en-US" sz="10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야후와 같은 인터넷 서비스 기업에 의해서 주창</a:t>
                      </a:r>
                      <a:endParaRPr kumimoji="0" lang="en-US" altLang="ko-KR" sz="10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7762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특징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The Machine-Readable Web: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사람보다는 기계가 해석할 수 있는 웹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Stateful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오퍼레이션 중 서비스 상태가 일관되게 유지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관리되어야 함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엄격한 문법 검사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 계약에 충실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웹 서버 등 </a:t>
                      </a:r>
                      <a:r>
                        <a:rPr lang="ko-KR" altLang="en-US" sz="1000" b="0" i="0" u="none" strike="noStrike" baseline="0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웹서비스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개발 환경이 지원되어야 함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 Human-Readable Web: 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사람이 해석할 수 있는 웹</a:t>
                      </a:r>
                      <a:endParaRPr kumimoji="0" lang="en-US" altLang="ko-KR" sz="1000" kern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Stateless: 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오퍼레이션 중 서비스</a:t>
                      </a: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리소스의 상태를 관리하지 않음</a:t>
                      </a: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(HTTP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기본 메커니즘</a:t>
                      </a: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필요한 경우에 직접 관리해야 함</a:t>
                      </a:r>
                      <a:endParaRPr kumimoji="0" lang="en-US" altLang="ko-KR" sz="1000" kern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</a:t>
                      </a:r>
                      <a:r>
                        <a:rPr kumimoji="0" lang="en-US" altLang="ko-KR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XML</a:t>
                      </a: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만으로 서비스 개발 가능</a:t>
                      </a:r>
                      <a:endParaRPr kumimoji="0" lang="en-US" altLang="ko-KR" sz="1000" kern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kern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별도의 개발 환경 지원이 필요 없음</a:t>
                      </a:r>
                      <a:endParaRPr kumimoji="0" lang="en-US" altLang="ko-KR" sz="1000" kern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525" marR="3502" marT="3498" marB="719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943">
                <a:tc rowSpan="5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적용 기술</a:t>
                      </a:r>
                    </a:p>
                  </a:txBody>
                  <a:tcPr marL="3502" marR="3502" marT="3498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전달 메커니즘</a:t>
                      </a:r>
                      <a:endParaRPr lang="en-US" altLang="ko-KR" sz="9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85738" indent="-185738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Remote Procedure Call</a:t>
                      </a:r>
                      <a:endParaRPr lang="en-US" altLang="ko-KR" sz="1000" b="1" i="0" u="sng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Publish/Syndicate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Pattern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94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프로토콜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SOAP/HTTP</a:t>
                      </a: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000" b="0" i="0" u="none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HTTP</a:t>
                      </a:r>
                      <a:endParaRPr lang="ko-KR" altLang="en-US" sz="1000" b="1" i="0" u="sng" strike="noStrike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94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 명세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WSDL</a:t>
                      </a: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WADL, XML, JSON</a:t>
                      </a:r>
                      <a:endParaRPr lang="ko-KR" altLang="en-US" sz="1000" b="1" i="0" u="sng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682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 </a:t>
                      </a:r>
                      <a:endParaRPr lang="en-US" altLang="ko-KR" sz="9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레지스트리</a:t>
                      </a:r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UDDI</a:t>
                      </a: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943"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vert="eaVert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9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필요 </a:t>
                      </a:r>
                      <a:r>
                        <a:rPr lang="ko-KR" altLang="en-US" sz="900" b="1" i="0" u="none" strike="noStrike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스택</a:t>
                      </a:r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W3C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WS-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스택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(WS-addressing, WS-security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943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주요</a:t>
                      </a:r>
                      <a:r>
                        <a:rPr lang="ko-KR" altLang="en-US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적용 분야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트랜잭션 </a:t>
                      </a:r>
                      <a:r>
                        <a:rPr lang="ko-KR" altLang="en-US" sz="1000" b="0" i="0" u="none" strike="noStrike" baseline="0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프로세싱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데이터와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UI(User Interface)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프로세싱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943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문제점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어려운 사용법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0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무거운 프로토콜</a:t>
                      </a: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표준의 부재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관리가 어려움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928"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20539" name="Group 90"/>
          <p:cNvGrpSpPr>
            <a:grpSpLocks/>
          </p:cNvGrpSpPr>
          <p:nvPr/>
        </p:nvGrpSpPr>
        <p:grpSpPr bwMode="auto">
          <a:xfrm>
            <a:off x="3873500" y="6178550"/>
            <a:ext cx="3203575" cy="130175"/>
            <a:chOff x="1542" y="3381"/>
            <a:chExt cx="468" cy="82"/>
          </a:xfrm>
        </p:grpSpPr>
        <p:sp>
          <p:nvSpPr>
            <p:cNvPr id="20541" name="Freeform 91"/>
            <p:cNvSpPr>
              <a:spLocks/>
            </p:cNvSpPr>
            <p:nvPr/>
          </p:nvSpPr>
          <p:spPr bwMode="auto">
            <a:xfrm>
              <a:off x="1542" y="3416"/>
              <a:ext cx="468" cy="47"/>
            </a:xfrm>
            <a:custGeom>
              <a:avLst/>
              <a:gdLst>
                <a:gd name="T0" fmla="*/ 0 w 588"/>
                <a:gd name="T1" fmla="*/ 151 h 37"/>
                <a:gd name="T2" fmla="*/ 27 w 588"/>
                <a:gd name="T3" fmla="*/ 0 h 37"/>
                <a:gd name="T4" fmla="*/ 64 w 588"/>
                <a:gd name="T5" fmla="*/ 151 h 37"/>
                <a:gd name="T6" fmla="*/ 93 w 588"/>
                <a:gd name="T7" fmla="*/ 17 h 37"/>
                <a:gd name="T8" fmla="*/ 123 w 588"/>
                <a:gd name="T9" fmla="*/ 136 h 37"/>
                <a:gd name="T10" fmla="*/ 150 w 588"/>
                <a:gd name="T11" fmla="*/ 17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88"/>
                <a:gd name="T19" fmla="*/ 0 h 37"/>
                <a:gd name="T20" fmla="*/ 588 w 588"/>
                <a:gd name="T21" fmla="*/ 37 h 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88" h="37">
                  <a:moveTo>
                    <a:pt x="0" y="36"/>
                  </a:moveTo>
                  <a:cubicBezTo>
                    <a:pt x="18" y="31"/>
                    <a:pt x="66" y="0"/>
                    <a:pt x="108" y="0"/>
                  </a:cubicBezTo>
                  <a:cubicBezTo>
                    <a:pt x="150" y="0"/>
                    <a:pt x="211" y="35"/>
                    <a:pt x="254" y="36"/>
                  </a:cubicBezTo>
                  <a:cubicBezTo>
                    <a:pt x="297" y="37"/>
                    <a:pt x="330" y="5"/>
                    <a:pt x="368" y="4"/>
                  </a:cubicBezTo>
                  <a:cubicBezTo>
                    <a:pt x="406" y="3"/>
                    <a:pt x="447" y="32"/>
                    <a:pt x="484" y="32"/>
                  </a:cubicBezTo>
                  <a:cubicBezTo>
                    <a:pt x="521" y="32"/>
                    <a:pt x="566" y="10"/>
                    <a:pt x="588" y="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42" name="Freeform 92"/>
            <p:cNvSpPr>
              <a:spLocks/>
            </p:cNvSpPr>
            <p:nvPr/>
          </p:nvSpPr>
          <p:spPr bwMode="auto">
            <a:xfrm>
              <a:off x="1542" y="3381"/>
              <a:ext cx="468" cy="47"/>
            </a:xfrm>
            <a:custGeom>
              <a:avLst/>
              <a:gdLst>
                <a:gd name="T0" fmla="*/ 0 w 588"/>
                <a:gd name="T1" fmla="*/ 151 h 37"/>
                <a:gd name="T2" fmla="*/ 27 w 588"/>
                <a:gd name="T3" fmla="*/ 0 h 37"/>
                <a:gd name="T4" fmla="*/ 64 w 588"/>
                <a:gd name="T5" fmla="*/ 151 h 37"/>
                <a:gd name="T6" fmla="*/ 93 w 588"/>
                <a:gd name="T7" fmla="*/ 17 h 37"/>
                <a:gd name="T8" fmla="*/ 123 w 588"/>
                <a:gd name="T9" fmla="*/ 136 h 37"/>
                <a:gd name="T10" fmla="*/ 150 w 588"/>
                <a:gd name="T11" fmla="*/ 17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88"/>
                <a:gd name="T19" fmla="*/ 0 h 37"/>
                <a:gd name="T20" fmla="*/ 588 w 588"/>
                <a:gd name="T21" fmla="*/ 37 h 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88" h="37">
                  <a:moveTo>
                    <a:pt x="0" y="36"/>
                  </a:moveTo>
                  <a:cubicBezTo>
                    <a:pt x="18" y="31"/>
                    <a:pt x="66" y="0"/>
                    <a:pt x="108" y="0"/>
                  </a:cubicBezTo>
                  <a:cubicBezTo>
                    <a:pt x="150" y="0"/>
                    <a:pt x="211" y="35"/>
                    <a:pt x="254" y="36"/>
                  </a:cubicBezTo>
                  <a:cubicBezTo>
                    <a:pt x="297" y="37"/>
                    <a:pt x="330" y="5"/>
                    <a:pt x="368" y="4"/>
                  </a:cubicBezTo>
                  <a:cubicBezTo>
                    <a:pt x="406" y="3"/>
                    <a:pt x="447" y="32"/>
                    <a:pt x="484" y="32"/>
                  </a:cubicBezTo>
                  <a:cubicBezTo>
                    <a:pt x="521" y="32"/>
                    <a:pt x="566" y="10"/>
                    <a:pt x="588" y="4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543" name="Freeform 93"/>
            <p:cNvSpPr>
              <a:spLocks/>
            </p:cNvSpPr>
            <p:nvPr/>
          </p:nvSpPr>
          <p:spPr bwMode="auto">
            <a:xfrm>
              <a:off x="1542" y="3399"/>
              <a:ext cx="468" cy="47"/>
            </a:xfrm>
            <a:custGeom>
              <a:avLst/>
              <a:gdLst>
                <a:gd name="T0" fmla="*/ 0 w 588"/>
                <a:gd name="T1" fmla="*/ 151 h 37"/>
                <a:gd name="T2" fmla="*/ 27 w 588"/>
                <a:gd name="T3" fmla="*/ 0 h 37"/>
                <a:gd name="T4" fmla="*/ 64 w 588"/>
                <a:gd name="T5" fmla="*/ 151 h 37"/>
                <a:gd name="T6" fmla="*/ 93 w 588"/>
                <a:gd name="T7" fmla="*/ 17 h 37"/>
                <a:gd name="T8" fmla="*/ 123 w 588"/>
                <a:gd name="T9" fmla="*/ 136 h 37"/>
                <a:gd name="T10" fmla="*/ 150 w 588"/>
                <a:gd name="T11" fmla="*/ 17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88"/>
                <a:gd name="T19" fmla="*/ 0 h 37"/>
                <a:gd name="T20" fmla="*/ 588 w 588"/>
                <a:gd name="T21" fmla="*/ 37 h 3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88" h="37">
                  <a:moveTo>
                    <a:pt x="0" y="36"/>
                  </a:moveTo>
                  <a:cubicBezTo>
                    <a:pt x="18" y="31"/>
                    <a:pt x="66" y="0"/>
                    <a:pt x="108" y="0"/>
                  </a:cubicBezTo>
                  <a:cubicBezTo>
                    <a:pt x="150" y="0"/>
                    <a:pt x="211" y="35"/>
                    <a:pt x="254" y="36"/>
                  </a:cubicBezTo>
                  <a:cubicBezTo>
                    <a:pt x="297" y="37"/>
                    <a:pt x="330" y="5"/>
                    <a:pt x="368" y="4"/>
                  </a:cubicBezTo>
                  <a:cubicBezTo>
                    <a:pt x="406" y="3"/>
                    <a:pt x="447" y="32"/>
                    <a:pt x="484" y="32"/>
                  </a:cubicBezTo>
                  <a:cubicBezTo>
                    <a:pt x="521" y="32"/>
                    <a:pt x="566" y="10"/>
                    <a:pt x="588" y="4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0540" name="Rectangle 163"/>
          <p:cNvSpPr>
            <a:spLocks noChangeArrowheads="1"/>
          </p:cNvSpPr>
          <p:nvPr/>
        </p:nvSpPr>
        <p:spPr bwMode="auto">
          <a:xfrm>
            <a:off x="5457825" y="1989138"/>
            <a:ext cx="4019550" cy="4464050"/>
          </a:xfrm>
          <a:prstGeom prst="rect">
            <a:avLst/>
          </a:prstGeom>
          <a:noFill/>
          <a:ln w="12700" algn="ctr">
            <a:solidFill>
              <a:srgbClr val="FF33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100">
              <a:ea typeface="맑은 고딕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892746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041401"/>
              </p:ext>
            </p:extLst>
          </p:nvPr>
        </p:nvGraphicFramePr>
        <p:xfrm>
          <a:off x="415925" y="1989138"/>
          <a:ext cx="9072562" cy="4367212"/>
        </p:xfrm>
        <a:graphic>
          <a:graphicData uri="http://schemas.openxmlformats.org/drawingml/2006/table">
            <a:tbl>
              <a:tblPr/>
              <a:tblGrid>
                <a:gridCol w="111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6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756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SOAP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기반 웹서비스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RESTful</a:t>
                      </a:r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i="0" u="none" strike="noStrike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웹서비스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216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 구조 비교</a:t>
                      </a: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kumimoji="0" lang="en-US" altLang="ko-KR" sz="10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525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24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 사례 비교</a:t>
                      </a: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kumimoji="0" lang="en-US" altLang="ko-KR" sz="1000" kern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2525" marR="3502" marT="3499" marB="7200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선정</a:t>
                      </a:r>
                    </a:p>
                  </a:txBody>
                  <a:tcPr marL="3502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52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7594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5. SW Architecture &gt; 5.2 </a:t>
            </a:r>
            <a:r>
              <a:rPr lang="ko-KR" altLang="en-US" sz="1800" dirty="0" err="1">
                <a:solidFill>
                  <a:schemeClr val="tx1"/>
                </a:solidFill>
              </a:rPr>
              <a:t>웹서비스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ko-KR" altLang="en-US" sz="1800">
                <a:solidFill>
                  <a:schemeClr val="tx1"/>
                </a:solidFill>
              </a:rPr>
              <a:t>제공 방식</a:t>
            </a:r>
            <a:r>
              <a:rPr lang="en-US" altLang="ko-KR" sz="1800">
                <a:solidFill>
                  <a:schemeClr val="tx1"/>
                </a:solidFill>
              </a:rPr>
              <a:t>(2/2)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9" name="직사각형 40"/>
          <p:cNvSpPr>
            <a:spLocks noChangeArrowheads="1"/>
          </p:cNvSpPr>
          <p:nvPr/>
        </p:nvSpPr>
        <p:spPr bwMode="auto">
          <a:xfrm>
            <a:off x="415925" y="1544638"/>
            <a:ext cx="6985000" cy="37306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기술 비교</a:t>
            </a: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21533" name="Rectangle 163"/>
          <p:cNvSpPr>
            <a:spLocks noChangeArrowheads="1"/>
          </p:cNvSpPr>
          <p:nvPr/>
        </p:nvSpPr>
        <p:spPr bwMode="auto">
          <a:xfrm>
            <a:off x="5457825" y="1989138"/>
            <a:ext cx="4019550" cy="4464050"/>
          </a:xfrm>
          <a:prstGeom prst="rect">
            <a:avLst/>
          </a:prstGeom>
          <a:noFill/>
          <a:ln w="12700" algn="ctr">
            <a:solidFill>
              <a:srgbClr val="FF33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ko-KR" altLang="en-US" sz="1100">
              <a:ea typeface="맑은 고딕" pitchFamily="50" charset="-127"/>
            </a:endParaRPr>
          </a:p>
        </p:txBody>
      </p:sp>
      <p:sp>
        <p:nvSpPr>
          <p:cNvPr id="25" name="Rectangle 167"/>
          <p:cNvSpPr>
            <a:spLocks noChangeArrowheads="1"/>
          </p:cNvSpPr>
          <p:nvPr/>
        </p:nvSpPr>
        <p:spPr bwMode="auto">
          <a:xfrm>
            <a:off x="7432675" y="5811838"/>
            <a:ext cx="688975" cy="785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kumimoji="0" lang="ko-KR" altLang="en-US" sz="5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pitchFamily="2" charset="2"/>
              </a:rPr>
              <a:t></a:t>
            </a:r>
          </a:p>
        </p:txBody>
      </p:sp>
      <p:pic>
        <p:nvPicPr>
          <p:cNvPr id="21535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613" y="2293938"/>
            <a:ext cx="18208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36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7325" y="2384425"/>
            <a:ext cx="2062163" cy="111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37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588" y="3860800"/>
            <a:ext cx="1403350" cy="205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38" name="그림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37325" y="3789363"/>
            <a:ext cx="194945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단말 어플리케이션과의 통신을 위한 </a:t>
            </a:r>
            <a:r>
              <a:rPr kumimoji="0" lang="ko-KR" altLang="en-US" sz="1600" b="1" dirty="0" err="1">
                <a:solidFill>
                  <a:srgbClr val="000000"/>
                </a:solidFill>
                <a:ea typeface="맑은 고딕" pitchFamily="50" charset="-127"/>
              </a:rPr>
              <a:t>웹서비스의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제공 방식을 비교 분석하여 선정</a:t>
            </a:r>
            <a:endParaRPr kumimoji="0" lang="en-US" altLang="ko-KR" sz="1000" dirty="0">
              <a:solidFill>
                <a:srgbClr val="000000"/>
              </a:solidFill>
              <a:ea typeface="맑은 고딕" pitchFamily="50" charset="-127"/>
            </a:endParaRPr>
          </a:p>
          <a:p>
            <a:pPr eaLnBrk="1" latinLnBrk="1" hangingPunct="1"/>
            <a:r>
              <a:rPr kumimoji="0" lang="en-US" altLang="ko-KR" sz="1000" dirty="0">
                <a:solidFill>
                  <a:srgbClr val="000000"/>
                </a:solidFill>
                <a:ea typeface="맑은 고딕" pitchFamily="50" charset="-127"/>
              </a:rPr>
              <a:t>* ‘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itchFamily="50" charset="-127"/>
              </a:rPr>
              <a:t>웹서비스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itchFamily="50" charset="-127"/>
              </a:rPr>
              <a:t>’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itchFamily="50" charset="-127"/>
              </a:rPr>
              <a:t>란 분산되어 있는 </a:t>
            </a:r>
            <a:r>
              <a:rPr kumimoji="0" lang="ko-KR" altLang="en-US" sz="1000" dirty="0" err="1">
                <a:solidFill>
                  <a:srgbClr val="000000"/>
                </a:solidFill>
                <a:ea typeface="맑은 고딕" pitchFamily="50" charset="-127"/>
              </a:rPr>
              <a:t>콘텐츠를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itchFamily="50" charset="-127"/>
              </a:rPr>
              <a:t> 추상적인 서비스 형태로 개방하여 표준화된 형태로 공유하는 기술로 </a:t>
            </a:r>
            <a:r>
              <a:rPr kumimoji="0" lang="en-US" altLang="ko-KR" sz="1000" dirty="0">
                <a:solidFill>
                  <a:srgbClr val="000000"/>
                </a:solidFill>
                <a:ea typeface="맑은 고딕" pitchFamily="50" charset="-127"/>
              </a:rPr>
              <a:t>SOA </a:t>
            </a:r>
            <a:r>
              <a:rPr kumimoji="0" lang="ko-KR" altLang="en-US" sz="1000" dirty="0">
                <a:solidFill>
                  <a:srgbClr val="000000"/>
                </a:solidFill>
                <a:ea typeface="맑은 고딕" pitchFamily="50" charset="-127"/>
              </a:rPr>
              <a:t>개념을 실현하기 위한 기술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3694796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5. SW Architecture &gt; 5.3</a:t>
            </a:r>
            <a:r>
              <a:rPr lang="ko-KR" altLang="en-US" sz="1800">
                <a:solidFill>
                  <a:schemeClr val="tx1"/>
                </a:solidFill>
              </a:rPr>
              <a:t> 품질 관리</a:t>
            </a:r>
            <a:r>
              <a:rPr lang="en-US" altLang="ko-KR" sz="1800">
                <a:solidFill>
                  <a:schemeClr val="tx1"/>
                </a:solidFill>
              </a:rPr>
              <a:t>(1/2)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7" name="Rectangle 157"/>
          <p:cNvSpPr>
            <a:spLocks noChangeArrowheads="1"/>
          </p:cNvSpPr>
          <p:nvPr/>
        </p:nvSpPr>
        <p:spPr bwMode="auto">
          <a:xfrm>
            <a:off x="403200" y="835200"/>
            <a:ext cx="907415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  <a:cs typeface="+mn-cs"/>
              </a:defRPr>
            </a:lvl9pPr>
          </a:lstStyle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단말의 어플리케이션이 비정상 적으로 종료될 때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실시간으로 단말 오류로그를 수집 후 서버로 전송하여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개발자들이 오류 로그 및 각종 통계 정보를 통해 어플리케이션의 디버깅 지원 시스템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pic>
        <p:nvPicPr>
          <p:cNvPr id="46" name="Picture 1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174" y="3112908"/>
            <a:ext cx="668618" cy="12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AutoShape 281"/>
          <p:cNvSpPr>
            <a:spLocks noChangeArrowheads="1"/>
          </p:cNvSpPr>
          <p:nvPr/>
        </p:nvSpPr>
        <p:spPr bwMode="auto">
          <a:xfrm>
            <a:off x="1928664" y="3220884"/>
            <a:ext cx="1631950" cy="972000"/>
          </a:xfrm>
          <a:prstGeom prst="irregularSeal1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chemeClr val="bg2"/>
            </a:outerShdw>
          </a:effectLst>
        </p:spPr>
        <p:txBody>
          <a:bodyPr wrap="none" bIns="0" anchor="ctr"/>
          <a:lstStyle/>
          <a:p>
            <a:pPr>
              <a:defRPr/>
            </a:pPr>
            <a:r>
              <a:rPr lang="ko-KR" altLang="en-US" sz="1000" b="1" dirty="0">
                <a:ea typeface="굴림" charset="-127"/>
              </a:rPr>
              <a:t>비정상 종료</a:t>
            </a:r>
          </a:p>
        </p:txBody>
      </p:sp>
      <p:pic>
        <p:nvPicPr>
          <p:cNvPr id="75" name="Picture 45" descr="serv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7940" y="4653136"/>
            <a:ext cx="557356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Rectangle 49"/>
          <p:cNvSpPr>
            <a:spLocks noChangeArrowheads="1"/>
          </p:cNvSpPr>
          <p:nvPr/>
        </p:nvSpPr>
        <p:spPr bwMode="auto">
          <a:xfrm>
            <a:off x="4376936" y="5373248"/>
            <a:ext cx="1105355" cy="2880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1100" dirty="0">
                <a:latin typeface="+mn-ea"/>
                <a:ea typeface="+mn-ea"/>
              </a:rPr>
              <a:t>리포트 서버</a:t>
            </a:r>
            <a:endParaRPr lang="en-US" altLang="ko-KR" sz="1100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153" y="3292892"/>
            <a:ext cx="1130940" cy="972000"/>
          </a:xfrm>
          <a:prstGeom prst="rect">
            <a:avLst/>
          </a:prstGeom>
        </p:spPr>
      </p:pic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4730953" y="2284692"/>
            <a:ext cx="438071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Rectangle 49"/>
          <p:cNvSpPr>
            <a:spLocks noChangeArrowheads="1"/>
          </p:cNvSpPr>
          <p:nvPr/>
        </p:nvSpPr>
        <p:spPr bwMode="auto">
          <a:xfrm>
            <a:off x="4376936" y="1988840"/>
            <a:ext cx="1105355" cy="2880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algn="ctr"/>
            <a:r>
              <a:rPr lang="ko-KR" altLang="en-US" sz="1100" dirty="0">
                <a:latin typeface="+mn-ea"/>
                <a:ea typeface="+mn-ea"/>
              </a:rPr>
              <a:t>수정 </a:t>
            </a:r>
            <a:r>
              <a:rPr lang="en-US" altLang="ko-KR" sz="1100" dirty="0">
                <a:latin typeface="+mn-ea"/>
                <a:ea typeface="+mn-ea"/>
              </a:rPr>
              <a:t>App</a:t>
            </a:r>
          </a:p>
        </p:txBody>
      </p:sp>
      <p:sp>
        <p:nvSpPr>
          <p:cNvPr id="79" name="Freeform 84"/>
          <p:cNvSpPr>
            <a:spLocks/>
          </p:cNvSpPr>
          <p:nvPr/>
        </p:nvSpPr>
        <p:spPr bwMode="auto">
          <a:xfrm rot="16200000">
            <a:off x="5709256" y="3868893"/>
            <a:ext cx="864000" cy="1656000"/>
          </a:xfrm>
          <a:custGeom>
            <a:avLst/>
            <a:gdLst/>
            <a:ahLst/>
            <a:cxnLst>
              <a:cxn ang="0">
                <a:pos x="10" y="184"/>
              </a:cxn>
              <a:cxn ang="0">
                <a:pos x="38" y="384"/>
              </a:cxn>
              <a:cxn ang="0">
                <a:pos x="74" y="522"/>
              </a:cxn>
              <a:cxn ang="0">
                <a:pos x="125" y="668"/>
              </a:cxn>
              <a:cxn ang="0">
                <a:pos x="190" y="800"/>
              </a:cxn>
              <a:cxn ang="0">
                <a:pos x="274" y="948"/>
              </a:cxn>
              <a:cxn ang="0">
                <a:pos x="388" y="1112"/>
              </a:cxn>
              <a:cxn ang="0">
                <a:pos x="506" y="1250"/>
              </a:cxn>
              <a:cxn ang="0">
                <a:pos x="644" y="1364"/>
              </a:cxn>
              <a:cxn ang="0">
                <a:pos x="782" y="1448"/>
              </a:cxn>
              <a:cxn ang="0">
                <a:pos x="895" y="1495"/>
              </a:cxn>
              <a:cxn ang="0">
                <a:pos x="998" y="1524"/>
              </a:cxn>
              <a:cxn ang="0">
                <a:pos x="1088" y="1546"/>
              </a:cxn>
              <a:cxn ang="0">
                <a:pos x="1100" y="1668"/>
              </a:cxn>
              <a:cxn ang="0">
                <a:pos x="1244" y="1588"/>
              </a:cxn>
              <a:cxn ang="0">
                <a:pos x="1432" y="1540"/>
              </a:cxn>
              <a:cxn ang="0">
                <a:pos x="1356" y="1432"/>
              </a:cxn>
              <a:cxn ang="0">
                <a:pos x="1300" y="1302"/>
              </a:cxn>
              <a:cxn ang="0">
                <a:pos x="1258" y="1096"/>
              </a:cxn>
              <a:cxn ang="0">
                <a:pos x="1104" y="1294"/>
              </a:cxn>
              <a:cxn ang="0">
                <a:pos x="956" y="1252"/>
              </a:cxn>
              <a:cxn ang="0">
                <a:pos x="806" y="1178"/>
              </a:cxn>
              <a:cxn ang="0">
                <a:pos x="654" y="1081"/>
              </a:cxn>
              <a:cxn ang="0">
                <a:pos x="480" y="932"/>
              </a:cxn>
              <a:cxn ang="0">
                <a:pos x="364" y="806"/>
              </a:cxn>
              <a:cxn ang="0">
                <a:pos x="286" y="703"/>
              </a:cxn>
              <a:cxn ang="0">
                <a:pos x="234" y="622"/>
              </a:cxn>
              <a:cxn ang="0">
                <a:pos x="171" y="524"/>
              </a:cxn>
              <a:cxn ang="0">
                <a:pos x="132" y="450"/>
              </a:cxn>
              <a:cxn ang="0">
                <a:pos x="100" y="374"/>
              </a:cxn>
              <a:cxn ang="0">
                <a:pos x="66" y="270"/>
              </a:cxn>
              <a:cxn ang="0">
                <a:pos x="0" y="0"/>
              </a:cxn>
            </a:cxnLst>
            <a:rect l="0" t="0" r="r" b="b"/>
            <a:pathLst>
              <a:path w="1433" h="1743">
                <a:moveTo>
                  <a:pt x="0" y="0"/>
                </a:moveTo>
                <a:lnTo>
                  <a:pt x="10" y="184"/>
                </a:lnTo>
                <a:lnTo>
                  <a:pt x="20" y="276"/>
                </a:lnTo>
                <a:lnTo>
                  <a:pt x="38" y="384"/>
                </a:lnTo>
                <a:lnTo>
                  <a:pt x="54" y="456"/>
                </a:lnTo>
                <a:lnTo>
                  <a:pt x="74" y="522"/>
                </a:lnTo>
                <a:lnTo>
                  <a:pt x="98" y="598"/>
                </a:lnTo>
                <a:lnTo>
                  <a:pt x="125" y="668"/>
                </a:lnTo>
                <a:lnTo>
                  <a:pt x="158" y="736"/>
                </a:lnTo>
                <a:lnTo>
                  <a:pt x="190" y="800"/>
                </a:lnTo>
                <a:lnTo>
                  <a:pt x="235" y="883"/>
                </a:lnTo>
                <a:lnTo>
                  <a:pt x="274" y="948"/>
                </a:lnTo>
                <a:lnTo>
                  <a:pt x="326" y="1023"/>
                </a:lnTo>
                <a:lnTo>
                  <a:pt x="388" y="1112"/>
                </a:lnTo>
                <a:lnTo>
                  <a:pt x="450" y="1186"/>
                </a:lnTo>
                <a:lnTo>
                  <a:pt x="506" y="1250"/>
                </a:lnTo>
                <a:lnTo>
                  <a:pt x="575" y="1311"/>
                </a:lnTo>
                <a:lnTo>
                  <a:pt x="644" y="1364"/>
                </a:lnTo>
                <a:lnTo>
                  <a:pt x="716" y="1412"/>
                </a:lnTo>
                <a:lnTo>
                  <a:pt x="782" y="1448"/>
                </a:lnTo>
                <a:lnTo>
                  <a:pt x="844" y="1476"/>
                </a:lnTo>
                <a:lnTo>
                  <a:pt x="895" y="1495"/>
                </a:lnTo>
                <a:lnTo>
                  <a:pt x="948" y="1512"/>
                </a:lnTo>
                <a:lnTo>
                  <a:pt x="998" y="1524"/>
                </a:lnTo>
                <a:lnTo>
                  <a:pt x="1042" y="1536"/>
                </a:lnTo>
                <a:lnTo>
                  <a:pt x="1088" y="1546"/>
                </a:lnTo>
                <a:lnTo>
                  <a:pt x="1010" y="1742"/>
                </a:lnTo>
                <a:lnTo>
                  <a:pt x="1100" y="1668"/>
                </a:lnTo>
                <a:lnTo>
                  <a:pt x="1172" y="1624"/>
                </a:lnTo>
                <a:lnTo>
                  <a:pt x="1244" y="1588"/>
                </a:lnTo>
                <a:lnTo>
                  <a:pt x="1338" y="1558"/>
                </a:lnTo>
                <a:lnTo>
                  <a:pt x="1432" y="1540"/>
                </a:lnTo>
                <a:lnTo>
                  <a:pt x="1402" y="1502"/>
                </a:lnTo>
                <a:lnTo>
                  <a:pt x="1356" y="1432"/>
                </a:lnTo>
                <a:lnTo>
                  <a:pt x="1326" y="1366"/>
                </a:lnTo>
                <a:lnTo>
                  <a:pt x="1300" y="1302"/>
                </a:lnTo>
                <a:lnTo>
                  <a:pt x="1282" y="1230"/>
                </a:lnTo>
                <a:lnTo>
                  <a:pt x="1258" y="1096"/>
                </a:lnTo>
                <a:lnTo>
                  <a:pt x="1178" y="1310"/>
                </a:lnTo>
                <a:lnTo>
                  <a:pt x="1104" y="1294"/>
                </a:lnTo>
                <a:lnTo>
                  <a:pt x="1027" y="1273"/>
                </a:lnTo>
                <a:lnTo>
                  <a:pt x="956" y="1252"/>
                </a:lnTo>
                <a:lnTo>
                  <a:pt x="880" y="1220"/>
                </a:lnTo>
                <a:lnTo>
                  <a:pt x="806" y="1178"/>
                </a:lnTo>
                <a:lnTo>
                  <a:pt x="728" y="1134"/>
                </a:lnTo>
                <a:lnTo>
                  <a:pt x="654" y="1081"/>
                </a:lnTo>
                <a:lnTo>
                  <a:pt x="560" y="1004"/>
                </a:lnTo>
                <a:lnTo>
                  <a:pt x="480" y="932"/>
                </a:lnTo>
                <a:lnTo>
                  <a:pt x="422" y="872"/>
                </a:lnTo>
                <a:lnTo>
                  <a:pt x="364" y="806"/>
                </a:lnTo>
                <a:lnTo>
                  <a:pt x="324" y="758"/>
                </a:lnTo>
                <a:lnTo>
                  <a:pt x="286" y="703"/>
                </a:lnTo>
                <a:lnTo>
                  <a:pt x="262" y="666"/>
                </a:lnTo>
                <a:lnTo>
                  <a:pt x="234" y="622"/>
                </a:lnTo>
                <a:lnTo>
                  <a:pt x="198" y="564"/>
                </a:lnTo>
                <a:lnTo>
                  <a:pt x="171" y="524"/>
                </a:lnTo>
                <a:lnTo>
                  <a:pt x="152" y="487"/>
                </a:lnTo>
                <a:lnTo>
                  <a:pt x="132" y="450"/>
                </a:lnTo>
                <a:lnTo>
                  <a:pt x="116" y="413"/>
                </a:lnTo>
                <a:lnTo>
                  <a:pt x="100" y="374"/>
                </a:lnTo>
                <a:lnTo>
                  <a:pt x="83" y="330"/>
                </a:lnTo>
                <a:lnTo>
                  <a:pt x="66" y="270"/>
                </a:lnTo>
                <a:lnTo>
                  <a:pt x="38" y="166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DADADA"/>
              </a:gs>
              <a:gs pos="100000">
                <a:srgbClr val="DADADA">
                  <a:gamma/>
                  <a:shade val="29804"/>
                  <a:invGamma/>
                </a:srgbClr>
              </a:gs>
            </a:gsLst>
            <a:lin ang="2700000" scaled="1"/>
          </a:gradFill>
          <a:ln w="12700" cap="rnd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80" name="Freeform 84"/>
          <p:cNvSpPr>
            <a:spLocks/>
          </p:cNvSpPr>
          <p:nvPr/>
        </p:nvSpPr>
        <p:spPr bwMode="auto">
          <a:xfrm rot="10800000">
            <a:off x="5385048" y="2392685"/>
            <a:ext cx="1260000" cy="936000"/>
          </a:xfrm>
          <a:custGeom>
            <a:avLst/>
            <a:gdLst/>
            <a:ahLst/>
            <a:cxnLst>
              <a:cxn ang="0">
                <a:pos x="10" y="184"/>
              </a:cxn>
              <a:cxn ang="0">
                <a:pos x="38" y="384"/>
              </a:cxn>
              <a:cxn ang="0">
                <a:pos x="74" y="522"/>
              </a:cxn>
              <a:cxn ang="0">
                <a:pos x="125" y="668"/>
              </a:cxn>
              <a:cxn ang="0">
                <a:pos x="190" y="800"/>
              </a:cxn>
              <a:cxn ang="0">
                <a:pos x="274" y="948"/>
              </a:cxn>
              <a:cxn ang="0">
                <a:pos x="388" y="1112"/>
              </a:cxn>
              <a:cxn ang="0">
                <a:pos x="506" y="1250"/>
              </a:cxn>
              <a:cxn ang="0">
                <a:pos x="644" y="1364"/>
              </a:cxn>
              <a:cxn ang="0">
                <a:pos x="782" y="1448"/>
              </a:cxn>
              <a:cxn ang="0">
                <a:pos x="895" y="1495"/>
              </a:cxn>
              <a:cxn ang="0">
                <a:pos x="998" y="1524"/>
              </a:cxn>
              <a:cxn ang="0">
                <a:pos x="1088" y="1546"/>
              </a:cxn>
              <a:cxn ang="0">
                <a:pos x="1100" y="1668"/>
              </a:cxn>
              <a:cxn ang="0">
                <a:pos x="1244" y="1588"/>
              </a:cxn>
              <a:cxn ang="0">
                <a:pos x="1432" y="1540"/>
              </a:cxn>
              <a:cxn ang="0">
                <a:pos x="1356" y="1432"/>
              </a:cxn>
              <a:cxn ang="0">
                <a:pos x="1300" y="1302"/>
              </a:cxn>
              <a:cxn ang="0">
                <a:pos x="1258" y="1096"/>
              </a:cxn>
              <a:cxn ang="0">
                <a:pos x="1104" y="1294"/>
              </a:cxn>
              <a:cxn ang="0">
                <a:pos x="956" y="1252"/>
              </a:cxn>
              <a:cxn ang="0">
                <a:pos x="806" y="1178"/>
              </a:cxn>
              <a:cxn ang="0">
                <a:pos x="654" y="1081"/>
              </a:cxn>
              <a:cxn ang="0">
                <a:pos x="480" y="932"/>
              </a:cxn>
              <a:cxn ang="0">
                <a:pos x="364" y="806"/>
              </a:cxn>
              <a:cxn ang="0">
                <a:pos x="286" y="703"/>
              </a:cxn>
              <a:cxn ang="0">
                <a:pos x="234" y="622"/>
              </a:cxn>
              <a:cxn ang="0">
                <a:pos x="171" y="524"/>
              </a:cxn>
              <a:cxn ang="0">
                <a:pos x="132" y="450"/>
              </a:cxn>
              <a:cxn ang="0">
                <a:pos x="100" y="374"/>
              </a:cxn>
              <a:cxn ang="0">
                <a:pos x="66" y="270"/>
              </a:cxn>
              <a:cxn ang="0">
                <a:pos x="0" y="0"/>
              </a:cxn>
            </a:cxnLst>
            <a:rect l="0" t="0" r="r" b="b"/>
            <a:pathLst>
              <a:path w="1433" h="1743">
                <a:moveTo>
                  <a:pt x="0" y="0"/>
                </a:moveTo>
                <a:lnTo>
                  <a:pt x="10" y="184"/>
                </a:lnTo>
                <a:lnTo>
                  <a:pt x="20" y="276"/>
                </a:lnTo>
                <a:lnTo>
                  <a:pt x="38" y="384"/>
                </a:lnTo>
                <a:lnTo>
                  <a:pt x="54" y="456"/>
                </a:lnTo>
                <a:lnTo>
                  <a:pt x="74" y="522"/>
                </a:lnTo>
                <a:lnTo>
                  <a:pt x="98" y="598"/>
                </a:lnTo>
                <a:lnTo>
                  <a:pt x="125" y="668"/>
                </a:lnTo>
                <a:lnTo>
                  <a:pt x="158" y="736"/>
                </a:lnTo>
                <a:lnTo>
                  <a:pt x="190" y="800"/>
                </a:lnTo>
                <a:lnTo>
                  <a:pt x="235" y="883"/>
                </a:lnTo>
                <a:lnTo>
                  <a:pt x="274" y="948"/>
                </a:lnTo>
                <a:lnTo>
                  <a:pt x="326" y="1023"/>
                </a:lnTo>
                <a:lnTo>
                  <a:pt x="388" y="1112"/>
                </a:lnTo>
                <a:lnTo>
                  <a:pt x="450" y="1186"/>
                </a:lnTo>
                <a:lnTo>
                  <a:pt x="506" y="1250"/>
                </a:lnTo>
                <a:lnTo>
                  <a:pt x="575" y="1311"/>
                </a:lnTo>
                <a:lnTo>
                  <a:pt x="644" y="1364"/>
                </a:lnTo>
                <a:lnTo>
                  <a:pt x="716" y="1412"/>
                </a:lnTo>
                <a:lnTo>
                  <a:pt x="782" y="1448"/>
                </a:lnTo>
                <a:lnTo>
                  <a:pt x="844" y="1476"/>
                </a:lnTo>
                <a:lnTo>
                  <a:pt x="895" y="1495"/>
                </a:lnTo>
                <a:lnTo>
                  <a:pt x="948" y="1512"/>
                </a:lnTo>
                <a:lnTo>
                  <a:pt x="998" y="1524"/>
                </a:lnTo>
                <a:lnTo>
                  <a:pt x="1042" y="1536"/>
                </a:lnTo>
                <a:lnTo>
                  <a:pt x="1088" y="1546"/>
                </a:lnTo>
                <a:lnTo>
                  <a:pt x="1010" y="1742"/>
                </a:lnTo>
                <a:lnTo>
                  <a:pt x="1100" y="1668"/>
                </a:lnTo>
                <a:lnTo>
                  <a:pt x="1172" y="1624"/>
                </a:lnTo>
                <a:lnTo>
                  <a:pt x="1244" y="1588"/>
                </a:lnTo>
                <a:lnTo>
                  <a:pt x="1338" y="1558"/>
                </a:lnTo>
                <a:lnTo>
                  <a:pt x="1432" y="1540"/>
                </a:lnTo>
                <a:lnTo>
                  <a:pt x="1402" y="1502"/>
                </a:lnTo>
                <a:lnTo>
                  <a:pt x="1356" y="1432"/>
                </a:lnTo>
                <a:lnTo>
                  <a:pt x="1326" y="1366"/>
                </a:lnTo>
                <a:lnTo>
                  <a:pt x="1300" y="1302"/>
                </a:lnTo>
                <a:lnTo>
                  <a:pt x="1282" y="1230"/>
                </a:lnTo>
                <a:lnTo>
                  <a:pt x="1258" y="1096"/>
                </a:lnTo>
                <a:lnTo>
                  <a:pt x="1178" y="1310"/>
                </a:lnTo>
                <a:lnTo>
                  <a:pt x="1104" y="1294"/>
                </a:lnTo>
                <a:lnTo>
                  <a:pt x="1027" y="1273"/>
                </a:lnTo>
                <a:lnTo>
                  <a:pt x="956" y="1252"/>
                </a:lnTo>
                <a:lnTo>
                  <a:pt x="880" y="1220"/>
                </a:lnTo>
                <a:lnTo>
                  <a:pt x="806" y="1178"/>
                </a:lnTo>
                <a:lnTo>
                  <a:pt x="728" y="1134"/>
                </a:lnTo>
                <a:lnTo>
                  <a:pt x="654" y="1081"/>
                </a:lnTo>
                <a:lnTo>
                  <a:pt x="560" y="1004"/>
                </a:lnTo>
                <a:lnTo>
                  <a:pt x="480" y="932"/>
                </a:lnTo>
                <a:lnTo>
                  <a:pt x="422" y="872"/>
                </a:lnTo>
                <a:lnTo>
                  <a:pt x="364" y="806"/>
                </a:lnTo>
                <a:lnTo>
                  <a:pt x="324" y="758"/>
                </a:lnTo>
                <a:lnTo>
                  <a:pt x="286" y="703"/>
                </a:lnTo>
                <a:lnTo>
                  <a:pt x="262" y="666"/>
                </a:lnTo>
                <a:lnTo>
                  <a:pt x="234" y="622"/>
                </a:lnTo>
                <a:lnTo>
                  <a:pt x="198" y="564"/>
                </a:lnTo>
                <a:lnTo>
                  <a:pt x="171" y="524"/>
                </a:lnTo>
                <a:lnTo>
                  <a:pt x="152" y="487"/>
                </a:lnTo>
                <a:lnTo>
                  <a:pt x="132" y="450"/>
                </a:lnTo>
                <a:lnTo>
                  <a:pt x="116" y="413"/>
                </a:lnTo>
                <a:lnTo>
                  <a:pt x="100" y="374"/>
                </a:lnTo>
                <a:lnTo>
                  <a:pt x="83" y="330"/>
                </a:lnTo>
                <a:lnTo>
                  <a:pt x="66" y="270"/>
                </a:lnTo>
                <a:lnTo>
                  <a:pt x="38" y="166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DADADA"/>
              </a:gs>
              <a:gs pos="100000">
                <a:srgbClr val="DADADA">
                  <a:gamma/>
                  <a:shade val="29804"/>
                  <a:invGamma/>
                </a:srgbClr>
              </a:gs>
            </a:gsLst>
            <a:lin ang="2700000" scaled="1"/>
          </a:gradFill>
          <a:ln w="12700" cap="rnd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39" name="Freeform 84"/>
          <p:cNvSpPr>
            <a:spLocks/>
          </p:cNvSpPr>
          <p:nvPr/>
        </p:nvSpPr>
        <p:spPr bwMode="auto">
          <a:xfrm rot="7080000">
            <a:off x="3242450" y="2298834"/>
            <a:ext cx="1188000" cy="1080000"/>
          </a:xfrm>
          <a:custGeom>
            <a:avLst/>
            <a:gdLst/>
            <a:ahLst/>
            <a:cxnLst>
              <a:cxn ang="0">
                <a:pos x="10" y="184"/>
              </a:cxn>
              <a:cxn ang="0">
                <a:pos x="38" y="384"/>
              </a:cxn>
              <a:cxn ang="0">
                <a:pos x="74" y="522"/>
              </a:cxn>
              <a:cxn ang="0">
                <a:pos x="125" y="668"/>
              </a:cxn>
              <a:cxn ang="0">
                <a:pos x="190" y="800"/>
              </a:cxn>
              <a:cxn ang="0">
                <a:pos x="274" y="948"/>
              </a:cxn>
              <a:cxn ang="0">
                <a:pos x="388" y="1112"/>
              </a:cxn>
              <a:cxn ang="0">
                <a:pos x="506" y="1250"/>
              </a:cxn>
              <a:cxn ang="0">
                <a:pos x="644" y="1364"/>
              </a:cxn>
              <a:cxn ang="0">
                <a:pos x="782" y="1448"/>
              </a:cxn>
              <a:cxn ang="0">
                <a:pos x="895" y="1495"/>
              </a:cxn>
              <a:cxn ang="0">
                <a:pos x="998" y="1524"/>
              </a:cxn>
              <a:cxn ang="0">
                <a:pos x="1088" y="1546"/>
              </a:cxn>
              <a:cxn ang="0">
                <a:pos x="1100" y="1668"/>
              </a:cxn>
              <a:cxn ang="0">
                <a:pos x="1244" y="1588"/>
              </a:cxn>
              <a:cxn ang="0">
                <a:pos x="1432" y="1540"/>
              </a:cxn>
              <a:cxn ang="0">
                <a:pos x="1356" y="1432"/>
              </a:cxn>
              <a:cxn ang="0">
                <a:pos x="1300" y="1302"/>
              </a:cxn>
              <a:cxn ang="0">
                <a:pos x="1258" y="1096"/>
              </a:cxn>
              <a:cxn ang="0">
                <a:pos x="1104" y="1294"/>
              </a:cxn>
              <a:cxn ang="0">
                <a:pos x="956" y="1252"/>
              </a:cxn>
              <a:cxn ang="0">
                <a:pos x="806" y="1178"/>
              </a:cxn>
              <a:cxn ang="0">
                <a:pos x="654" y="1081"/>
              </a:cxn>
              <a:cxn ang="0">
                <a:pos x="480" y="932"/>
              </a:cxn>
              <a:cxn ang="0">
                <a:pos x="364" y="806"/>
              </a:cxn>
              <a:cxn ang="0">
                <a:pos x="286" y="703"/>
              </a:cxn>
              <a:cxn ang="0">
                <a:pos x="234" y="622"/>
              </a:cxn>
              <a:cxn ang="0">
                <a:pos x="171" y="524"/>
              </a:cxn>
              <a:cxn ang="0">
                <a:pos x="132" y="450"/>
              </a:cxn>
              <a:cxn ang="0">
                <a:pos x="100" y="374"/>
              </a:cxn>
              <a:cxn ang="0">
                <a:pos x="66" y="270"/>
              </a:cxn>
              <a:cxn ang="0">
                <a:pos x="0" y="0"/>
              </a:cxn>
            </a:cxnLst>
            <a:rect l="0" t="0" r="r" b="b"/>
            <a:pathLst>
              <a:path w="1433" h="1743">
                <a:moveTo>
                  <a:pt x="0" y="0"/>
                </a:moveTo>
                <a:lnTo>
                  <a:pt x="10" y="184"/>
                </a:lnTo>
                <a:lnTo>
                  <a:pt x="20" y="276"/>
                </a:lnTo>
                <a:lnTo>
                  <a:pt x="38" y="384"/>
                </a:lnTo>
                <a:lnTo>
                  <a:pt x="54" y="456"/>
                </a:lnTo>
                <a:lnTo>
                  <a:pt x="74" y="522"/>
                </a:lnTo>
                <a:lnTo>
                  <a:pt x="98" y="598"/>
                </a:lnTo>
                <a:lnTo>
                  <a:pt x="125" y="668"/>
                </a:lnTo>
                <a:lnTo>
                  <a:pt x="158" y="736"/>
                </a:lnTo>
                <a:lnTo>
                  <a:pt x="190" y="800"/>
                </a:lnTo>
                <a:lnTo>
                  <a:pt x="235" y="883"/>
                </a:lnTo>
                <a:lnTo>
                  <a:pt x="274" y="948"/>
                </a:lnTo>
                <a:lnTo>
                  <a:pt x="326" y="1023"/>
                </a:lnTo>
                <a:lnTo>
                  <a:pt x="388" y="1112"/>
                </a:lnTo>
                <a:lnTo>
                  <a:pt x="450" y="1186"/>
                </a:lnTo>
                <a:lnTo>
                  <a:pt x="506" y="1250"/>
                </a:lnTo>
                <a:lnTo>
                  <a:pt x="575" y="1311"/>
                </a:lnTo>
                <a:lnTo>
                  <a:pt x="644" y="1364"/>
                </a:lnTo>
                <a:lnTo>
                  <a:pt x="716" y="1412"/>
                </a:lnTo>
                <a:lnTo>
                  <a:pt x="782" y="1448"/>
                </a:lnTo>
                <a:lnTo>
                  <a:pt x="844" y="1476"/>
                </a:lnTo>
                <a:lnTo>
                  <a:pt x="895" y="1495"/>
                </a:lnTo>
                <a:lnTo>
                  <a:pt x="948" y="1512"/>
                </a:lnTo>
                <a:lnTo>
                  <a:pt x="998" y="1524"/>
                </a:lnTo>
                <a:lnTo>
                  <a:pt x="1042" y="1536"/>
                </a:lnTo>
                <a:lnTo>
                  <a:pt x="1088" y="1546"/>
                </a:lnTo>
                <a:lnTo>
                  <a:pt x="1010" y="1742"/>
                </a:lnTo>
                <a:lnTo>
                  <a:pt x="1100" y="1668"/>
                </a:lnTo>
                <a:lnTo>
                  <a:pt x="1172" y="1624"/>
                </a:lnTo>
                <a:lnTo>
                  <a:pt x="1244" y="1588"/>
                </a:lnTo>
                <a:lnTo>
                  <a:pt x="1338" y="1558"/>
                </a:lnTo>
                <a:lnTo>
                  <a:pt x="1432" y="1540"/>
                </a:lnTo>
                <a:lnTo>
                  <a:pt x="1402" y="1502"/>
                </a:lnTo>
                <a:lnTo>
                  <a:pt x="1356" y="1432"/>
                </a:lnTo>
                <a:lnTo>
                  <a:pt x="1326" y="1366"/>
                </a:lnTo>
                <a:lnTo>
                  <a:pt x="1300" y="1302"/>
                </a:lnTo>
                <a:lnTo>
                  <a:pt x="1282" y="1230"/>
                </a:lnTo>
                <a:lnTo>
                  <a:pt x="1258" y="1096"/>
                </a:lnTo>
                <a:lnTo>
                  <a:pt x="1178" y="1310"/>
                </a:lnTo>
                <a:lnTo>
                  <a:pt x="1104" y="1294"/>
                </a:lnTo>
                <a:lnTo>
                  <a:pt x="1027" y="1273"/>
                </a:lnTo>
                <a:lnTo>
                  <a:pt x="956" y="1252"/>
                </a:lnTo>
                <a:lnTo>
                  <a:pt x="880" y="1220"/>
                </a:lnTo>
                <a:lnTo>
                  <a:pt x="806" y="1178"/>
                </a:lnTo>
                <a:lnTo>
                  <a:pt x="728" y="1134"/>
                </a:lnTo>
                <a:lnTo>
                  <a:pt x="654" y="1081"/>
                </a:lnTo>
                <a:lnTo>
                  <a:pt x="560" y="1004"/>
                </a:lnTo>
                <a:lnTo>
                  <a:pt x="480" y="932"/>
                </a:lnTo>
                <a:lnTo>
                  <a:pt x="422" y="872"/>
                </a:lnTo>
                <a:lnTo>
                  <a:pt x="364" y="806"/>
                </a:lnTo>
                <a:lnTo>
                  <a:pt x="324" y="758"/>
                </a:lnTo>
                <a:lnTo>
                  <a:pt x="286" y="703"/>
                </a:lnTo>
                <a:lnTo>
                  <a:pt x="262" y="666"/>
                </a:lnTo>
                <a:lnTo>
                  <a:pt x="234" y="622"/>
                </a:lnTo>
                <a:lnTo>
                  <a:pt x="198" y="564"/>
                </a:lnTo>
                <a:lnTo>
                  <a:pt x="171" y="524"/>
                </a:lnTo>
                <a:lnTo>
                  <a:pt x="152" y="487"/>
                </a:lnTo>
                <a:lnTo>
                  <a:pt x="132" y="450"/>
                </a:lnTo>
                <a:lnTo>
                  <a:pt x="116" y="413"/>
                </a:lnTo>
                <a:lnTo>
                  <a:pt x="100" y="374"/>
                </a:lnTo>
                <a:lnTo>
                  <a:pt x="83" y="330"/>
                </a:lnTo>
                <a:lnTo>
                  <a:pt x="66" y="270"/>
                </a:lnTo>
                <a:lnTo>
                  <a:pt x="38" y="166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DADADA"/>
              </a:gs>
              <a:gs pos="100000">
                <a:srgbClr val="DADADA">
                  <a:gamma/>
                  <a:shade val="29804"/>
                  <a:invGamma/>
                </a:srgbClr>
              </a:gs>
            </a:gsLst>
            <a:lin ang="2700000" scaled="1"/>
          </a:gradFill>
          <a:ln w="12700" cap="rnd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40" name="Freeform 84"/>
          <p:cNvSpPr>
            <a:spLocks/>
          </p:cNvSpPr>
          <p:nvPr/>
        </p:nvSpPr>
        <p:spPr bwMode="auto">
          <a:xfrm rot="60000">
            <a:off x="3199938" y="4275499"/>
            <a:ext cx="1224000" cy="972000"/>
          </a:xfrm>
          <a:custGeom>
            <a:avLst/>
            <a:gdLst/>
            <a:ahLst/>
            <a:cxnLst>
              <a:cxn ang="0">
                <a:pos x="10" y="184"/>
              </a:cxn>
              <a:cxn ang="0">
                <a:pos x="38" y="384"/>
              </a:cxn>
              <a:cxn ang="0">
                <a:pos x="74" y="522"/>
              </a:cxn>
              <a:cxn ang="0">
                <a:pos x="125" y="668"/>
              </a:cxn>
              <a:cxn ang="0">
                <a:pos x="190" y="800"/>
              </a:cxn>
              <a:cxn ang="0">
                <a:pos x="274" y="948"/>
              </a:cxn>
              <a:cxn ang="0">
                <a:pos x="388" y="1112"/>
              </a:cxn>
              <a:cxn ang="0">
                <a:pos x="506" y="1250"/>
              </a:cxn>
              <a:cxn ang="0">
                <a:pos x="644" y="1364"/>
              </a:cxn>
              <a:cxn ang="0">
                <a:pos x="782" y="1448"/>
              </a:cxn>
              <a:cxn ang="0">
                <a:pos x="895" y="1495"/>
              </a:cxn>
              <a:cxn ang="0">
                <a:pos x="998" y="1524"/>
              </a:cxn>
              <a:cxn ang="0">
                <a:pos x="1088" y="1546"/>
              </a:cxn>
              <a:cxn ang="0">
                <a:pos x="1100" y="1668"/>
              </a:cxn>
              <a:cxn ang="0">
                <a:pos x="1244" y="1588"/>
              </a:cxn>
              <a:cxn ang="0">
                <a:pos x="1432" y="1540"/>
              </a:cxn>
              <a:cxn ang="0">
                <a:pos x="1356" y="1432"/>
              </a:cxn>
              <a:cxn ang="0">
                <a:pos x="1300" y="1302"/>
              </a:cxn>
              <a:cxn ang="0">
                <a:pos x="1258" y="1096"/>
              </a:cxn>
              <a:cxn ang="0">
                <a:pos x="1104" y="1294"/>
              </a:cxn>
              <a:cxn ang="0">
                <a:pos x="956" y="1252"/>
              </a:cxn>
              <a:cxn ang="0">
                <a:pos x="806" y="1178"/>
              </a:cxn>
              <a:cxn ang="0">
                <a:pos x="654" y="1081"/>
              </a:cxn>
              <a:cxn ang="0">
                <a:pos x="480" y="932"/>
              </a:cxn>
              <a:cxn ang="0">
                <a:pos x="364" y="806"/>
              </a:cxn>
              <a:cxn ang="0">
                <a:pos x="286" y="703"/>
              </a:cxn>
              <a:cxn ang="0">
                <a:pos x="234" y="622"/>
              </a:cxn>
              <a:cxn ang="0">
                <a:pos x="171" y="524"/>
              </a:cxn>
              <a:cxn ang="0">
                <a:pos x="132" y="450"/>
              </a:cxn>
              <a:cxn ang="0">
                <a:pos x="100" y="374"/>
              </a:cxn>
              <a:cxn ang="0">
                <a:pos x="66" y="270"/>
              </a:cxn>
              <a:cxn ang="0">
                <a:pos x="0" y="0"/>
              </a:cxn>
            </a:cxnLst>
            <a:rect l="0" t="0" r="r" b="b"/>
            <a:pathLst>
              <a:path w="1433" h="1743">
                <a:moveTo>
                  <a:pt x="0" y="0"/>
                </a:moveTo>
                <a:lnTo>
                  <a:pt x="10" y="184"/>
                </a:lnTo>
                <a:lnTo>
                  <a:pt x="20" y="276"/>
                </a:lnTo>
                <a:lnTo>
                  <a:pt x="38" y="384"/>
                </a:lnTo>
                <a:lnTo>
                  <a:pt x="54" y="456"/>
                </a:lnTo>
                <a:lnTo>
                  <a:pt x="74" y="522"/>
                </a:lnTo>
                <a:lnTo>
                  <a:pt x="98" y="598"/>
                </a:lnTo>
                <a:lnTo>
                  <a:pt x="125" y="668"/>
                </a:lnTo>
                <a:lnTo>
                  <a:pt x="158" y="736"/>
                </a:lnTo>
                <a:lnTo>
                  <a:pt x="190" y="800"/>
                </a:lnTo>
                <a:lnTo>
                  <a:pt x="235" y="883"/>
                </a:lnTo>
                <a:lnTo>
                  <a:pt x="274" y="948"/>
                </a:lnTo>
                <a:lnTo>
                  <a:pt x="326" y="1023"/>
                </a:lnTo>
                <a:lnTo>
                  <a:pt x="388" y="1112"/>
                </a:lnTo>
                <a:lnTo>
                  <a:pt x="450" y="1186"/>
                </a:lnTo>
                <a:lnTo>
                  <a:pt x="506" y="1250"/>
                </a:lnTo>
                <a:lnTo>
                  <a:pt x="575" y="1311"/>
                </a:lnTo>
                <a:lnTo>
                  <a:pt x="644" y="1364"/>
                </a:lnTo>
                <a:lnTo>
                  <a:pt x="716" y="1412"/>
                </a:lnTo>
                <a:lnTo>
                  <a:pt x="782" y="1448"/>
                </a:lnTo>
                <a:lnTo>
                  <a:pt x="844" y="1476"/>
                </a:lnTo>
                <a:lnTo>
                  <a:pt x="895" y="1495"/>
                </a:lnTo>
                <a:lnTo>
                  <a:pt x="948" y="1512"/>
                </a:lnTo>
                <a:lnTo>
                  <a:pt x="998" y="1524"/>
                </a:lnTo>
                <a:lnTo>
                  <a:pt x="1042" y="1536"/>
                </a:lnTo>
                <a:lnTo>
                  <a:pt x="1088" y="1546"/>
                </a:lnTo>
                <a:lnTo>
                  <a:pt x="1010" y="1742"/>
                </a:lnTo>
                <a:lnTo>
                  <a:pt x="1100" y="1668"/>
                </a:lnTo>
                <a:lnTo>
                  <a:pt x="1172" y="1624"/>
                </a:lnTo>
                <a:lnTo>
                  <a:pt x="1244" y="1588"/>
                </a:lnTo>
                <a:lnTo>
                  <a:pt x="1338" y="1558"/>
                </a:lnTo>
                <a:lnTo>
                  <a:pt x="1432" y="1540"/>
                </a:lnTo>
                <a:lnTo>
                  <a:pt x="1402" y="1502"/>
                </a:lnTo>
                <a:lnTo>
                  <a:pt x="1356" y="1432"/>
                </a:lnTo>
                <a:lnTo>
                  <a:pt x="1326" y="1366"/>
                </a:lnTo>
                <a:lnTo>
                  <a:pt x="1300" y="1302"/>
                </a:lnTo>
                <a:lnTo>
                  <a:pt x="1282" y="1230"/>
                </a:lnTo>
                <a:lnTo>
                  <a:pt x="1258" y="1096"/>
                </a:lnTo>
                <a:lnTo>
                  <a:pt x="1178" y="1310"/>
                </a:lnTo>
                <a:lnTo>
                  <a:pt x="1104" y="1294"/>
                </a:lnTo>
                <a:lnTo>
                  <a:pt x="1027" y="1273"/>
                </a:lnTo>
                <a:lnTo>
                  <a:pt x="956" y="1252"/>
                </a:lnTo>
                <a:lnTo>
                  <a:pt x="880" y="1220"/>
                </a:lnTo>
                <a:lnTo>
                  <a:pt x="806" y="1178"/>
                </a:lnTo>
                <a:lnTo>
                  <a:pt x="728" y="1134"/>
                </a:lnTo>
                <a:lnTo>
                  <a:pt x="654" y="1081"/>
                </a:lnTo>
                <a:lnTo>
                  <a:pt x="560" y="1004"/>
                </a:lnTo>
                <a:lnTo>
                  <a:pt x="480" y="932"/>
                </a:lnTo>
                <a:lnTo>
                  <a:pt x="422" y="872"/>
                </a:lnTo>
                <a:lnTo>
                  <a:pt x="364" y="806"/>
                </a:lnTo>
                <a:lnTo>
                  <a:pt x="324" y="758"/>
                </a:lnTo>
                <a:lnTo>
                  <a:pt x="286" y="703"/>
                </a:lnTo>
                <a:lnTo>
                  <a:pt x="262" y="666"/>
                </a:lnTo>
                <a:lnTo>
                  <a:pt x="234" y="622"/>
                </a:lnTo>
                <a:lnTo>
                  <a:pt x="198" y="564"/>
                </a:lnTo>
                <a:lnTo>
                  <a:pt x="171" y="524"/>
                </a:lnTo>
                <a:lnTo>
                  <a:pt x="152" y="487"/>
                </a:lnTo>
                <a:lnTo>
                  <a:pt x="132" y="450"/>
                </a:lnTo>
                <a:lnTo>
                  <a:pt x="116" y="413"/>
                </a:lnTo>
                <a:lnTo>
                  <a:pt x="100" y="374"/>
                </a:lnTo>
                <a:lnTo>
                  <a:pt x="83" y="330"/>
                </a:lnTo>
                <a:lnTo>
                  <a:pt x="66" y="270"/>
                </a:lnTo>
                <a:lnTo>
                  <a:pt x="38" y="166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rgbClr val="DADADA"/>
              </a:gs>
              <a:gs pos="100000">
                <a:srgbClr val="DADADA">
                  <a:gamma/>
                  <a:shade val="29804"/>
                  <a:invGamma/>
                </a:srgbClr>
              </a:gs>
            </a:gsLst>
            <a:lin ang="2700000" scaled="1"/>
          </a:gradFill>
          <a:ln w="12700" cap="rnd">
            <a:noFill/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/>
          <a:p>
            <a:pPr>
              <a:defRPr/>
            </a:pPr>
            <a:endParaRPr lang="ko-KR" altLang="en-US">
              <a:ea typeface="굴림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89036" y="4696940"/>
            <a:ext cx="80983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오류 </a:t>
            </a:r>
            <a:r>
              <a:rPr lang="en-US" altLang="ko-KR" b="1" dirty="0"/>
              <a:t>Log</a:t>
            </a:r>
            <a:endParaRPr lang="ko-KR" altLang="en-US" b="1"/>
          </a:p>
        </p:txBody>
      </p:sp>
      <p:sp>
        <p:nvSpPr>
          <p:cNvPr id="42" name="TextBox 41"/>
          <p:cNvSpPr txBox="1"/>
          <p:nvPr/>
        </p:nvSpPr>
        <p:spPr>
          <a:xfrm>
            <a:off x="5817096" y="4696940"/>
            <a:ext cx="101502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Log </a:t>
            </a:r>
            <a:r>
              <a:rPr lang="ko-KR" altLang="en-US" b="1"/>
              <a:t>및 통계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96523" y="2571839"/>
            <a:ext cx="63671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/>
              <a:t>디버깅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08175" y="2475725"/>
            <a:ext cx="92345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Download</a:t>
            </a:r>
            <a:endParaRPr lang="ko-KR" altLang="en-US" b="1" dirty="0"/>
          </a:p>
        </p:txBody>
      </p:sp>
      <p:sp>
        <p:nvSpPr>
          <p:cNvPr id="45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버그 </a:t>
            </a:r>
            <a:r>
              <a:rPr lang="ko-KR" altLang="en-US" sz="1400" b="1" dirty="0" err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리포팅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개요</a:t>
            </a:r>
          </a:p>
        </p:txBody>
      </p:sp>
      <p:sp>
        <p:nvSpPr>
          <p:cNvPr id="59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81" name="Freeform 61"/>
          <p:cNvSpPr>
            <a:spLocks/>
          </p:cNvSpPr>
          <p:nvPr/>
        </p:nvSpPr>
        <p:spPr bwMode="auto">
          <a:xfrm flipV="1">
            <a:off x="416496" y="5456933"/>
            <a:ext cx="9072000" cy="492347"/>
          </a:xfrm>
          <a:custGeom>
            <a:avLst/>
            <a:gdLst>
              <a:gd name="T0" fmla="*/ 0 w 3840"/>
              <a:gd name="T1" fmla="*/ 672 h 672"/>
              <a:gd name="T2" fmla="*/ 948 w 3840"/>
              <a:gd name="T3" fmla="*/ 444 h 672"/>
              <a:gd name="T4" fmla="*/ 1488 w 3840"/>
              <a:gd name="T5" fmla="*/ 192 h 672"/>
              <a:gd name="T6" fmla="*/ 1056 w 3840"/>
              <a:gd name="T7" fmla="*/ 192 h 672"/>
              <a:gd name="T8" fmla="*/ 1920 w 3840"/>
              <a:gd name="T9" fmla="*/ 0 h 672"/>
              <a:gd name="T10" fmla="*/ 2736 w 3840"/>
              <a:gd name="T11" fmla="*/ 192 h 672"/>
              <a:gd name="T12" fmla="*/ 2352 w 3840"/>
              <a:gd name="T13" fmla="*/ 192 h 672"/>
              <a:gd name="T14" fmla="*/ 2790 w 3840"/>
              <a:gd name="T15" fmla="*/ 420 h 672"/>
              <a:gd name="T16" fmla="*/ 3840 w 3840"/>
              <a:gd name="T17" fmla="*/ 67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flip="none" rotWithShape="1">
            <a:gsLst>
              <a:gs pos="23000">
                <a:schemeClr val="bg1">
                  <a:lumMod val="85000"/>
                  <a:alpha val="9000"/>
                </a:schemeClr>
              </a:gs>
              <a:gs pos="100000">
                <a:srgbClr val="417599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ot="10800000"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defRPr/>
            </a:pPr>
            <a:endParaRPr lang="ko-KR" altLang="ko-KR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82" name="Text Box 256"/>
          <p:cNvSpPr txBox="1">
            <a:spLocks noChangeArrowheads="1"/>
          </p:cNvSpPr>
          <p:nvPr/>
        </p:nvSpPr>
        <p:spPr bwMode="auto">
          <a:xfrm>
            <a:off x="415925" y="5985336"/>
            <a:ext cx="9077325" cy="46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algn="ctr" eaLnBrk="1" hangingPunct="1">
              <a:defRPr/>
            </a:pPr>
            <a:r>
              <a:rPr lang="ko-KR" altLang="en-US" dirty="0">
                <a:solidFill>
                  <a:schemeClr val="tx1"/>
                </a:solidFill>
              </a:rPr>
              <a:t>잠재적 </a:t>
            </a:r>
            <a:r>
              <a:rPr lang="en-US" altLang="ko-KR" dirty="0" err="1">
                <a:solidFill>
                  <a:schemeClr val="tx1"/>
                </a:solidFill>
              </a:rPr>
              <a:t>VoC</a:t>
            </a:r>
            <a:r>
              <a:rPr lang="ko-KR" altLang="en-US">
                <a:solidFill>
                  <a:schemeClr val="tx1"/>
                </a:solidFill>
              </a:rPr>
              <a:t>를 최소화하여 서비스 품질 수준 향상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40239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940425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5. SW Architecture &gt; 5.3</a:t>
            </a:r>
            <a:r>
              <a:rPr lang="ko-KR" altLang="en-US" sz="1800">
                <a:solidFill>
                  <a:schemeClr val="tx1"/>
                </a:solidFill>
              </a:rPr>
              <a:t> 품질 관리</a:t>
            </a:r>
            <a:r>
              <a:rPr lang="en-US" altLang="ko-KR" sz="1800">
                <a:solidFill>
                  <a:schemeClr val="tx1"/>
                </a:solidFill>
              </a:rPr>
              <a:t>(2/2)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20484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버그 </a:t>
            </a:r>
            <a:r>
              <a:rPr kumimoji="0" lang="ko-KR" altLang="en-US" sz="1600" b="1" dirty="0" err="1">
                <a:solidFill>
                  <a:srgbClr val="000000"/>
                </a:solidFill>
                <a:ea typeface="맑은 고딕" pitchFamily="50" charset="-127"/>
              </a:rPr>
              <a:t>리포팅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 시스템의 종류 및 분석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후 적용</a:t>
            </a:r>
            <a:endParaRPr kumimoji="0" lang="en-US" altLang="ko-KR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9" name="직사각형 40"/>
          <p:cNvSpPr>
            <a:spLocks noChangeArrowheads="1"/>
          </p:cNvSpPr>
          <p:nvPr/>
        </p:nvSpPr>
        <p:spPr bwMode="auto">
          <a:xfrm>
            <a:off x="415925" y="1544638"/>
            <a:ext cx="6985000" cy="37306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기술 비교</a:t>
            </a: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656688"/>
              </p:ext>
            </p:extLst>
          </p:nvPr>
        </p:nvGraphicFramePr>
        <p:xfrm>
          <a:off x="415925" y="1989134"/>
          <a:ext cx="9072565" cy="3809781"/>
        </p:xfrm>
        <a:graphic>
          <a:graphicData uri="http://schemas.openxmlformats.org/drawingml/2006/table">
            <a:tbl>
              <a:tblPr/>
              <a:tblGrid>
                <a:gridCol w="1116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9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9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9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1934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Crash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Logger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ARCA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Google Play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Bug Sense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075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Platform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Android</a:t>
                      </a:r>
                    </a:p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00" b="1" i="0" u="none" strike="noStrike" baseline="0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endParaRPr lang="en-US" altLang="ko-KR" sz="1000" b="1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Android</a:t>
                      </a: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Android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iOS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72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스택</a:t>
                      </a: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추적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 </a:t>
                      </a:r>
                      <a:endParaRPr lang="en-US" altLang="ko-KR" sz="1000" b="1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 </a:t>
                      </a:r>
                      <a:endParaRPr lang="en-US" altLang="ko-KR" sz="1000" b="1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 </a:t>
                      </a:r>
                      <a:endParaRPr lang="en-US" altLang="ko-KR" sz="1000" b="1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719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 </a:t>
                      </a:r>
                      <a:endParaRPr lang="en-US" altLang="ko-KR" sz="1000" b="1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719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72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JNI</a:t>
                      </a: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b="1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 </a:t>
                      </a:r>
                      <a:endParaRPr lang="en-US" altLang="ko-KR" sz="1000" b="1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52525" marR="3502" marT="3498" marB="719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52525" marR="3502" marT="3498" marB="719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72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실시간 </a:t>
                      </a:r>
                      <a:r>
                        <a:rPr lang="ko-KR" altLang="en-US" sz="1000" b="1" i="0" u="none" strike="noStrike" dirty="0" err="1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리포팅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</a:t>
                      </a:r>
                      <a:endParaRPr lang="en-US" altLang="ko-KR" sz="1000" b="1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</a:t>
                      </a:r>
                      <a:endParaRPr lang="en-US" altLang="ko-KR" sz="1000" b="1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719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</a:t>
                      </a:r>
                      <a:endParaRPr lang="en-US" altLang="ko-KR" sz="1000" b="1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719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72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Alert / Push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</a:t>
                      </a:r>
                      <a:endParaRPr lang="en-US" altLang="ko-KR" sz="1000" b="1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52525" marR="3502" marT="3498" marB="719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sym typeface="Wingdings 2" panose="05020102010507070707" pitchFamily="18" charset="2"/>
                        </a:rPr>
                        <a:t></a:t>
                      </a:r>
                      <a:endParaRPr lang="en-US" altLang="ko-KR" sz="1000" b="1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719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93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License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SKP</a:t>
                      </a: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MIT(</a:t>
                      </a:r>
                      <a:r>
                        <a:rPr lang="ko-KR" altLang="en-US" sz="1000" b="1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무료</a:t>
                      </a:r>
                      <a:r>
                        <a:rPr lang="en-US" altLang="ko-KR" sz="10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무료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유료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93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선정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 typeface="Arial" pitchFamily="34" charset="0"/>
                        <a:buNone/>
                      </a:pPr>
                      <a:endParaRPr lang="en-US" altLang="ko-KR" sz="10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Rectangle 167"/>
          <p:cNvSpPr>
            <a:spLocks noChangeArrowheads="1"/>
          </p:cNvSpPr>
          <p:nvPr/>
        </p:nvSpPr>
        <p:spPr bwMode="auto">
          <a:xfrm>
            <a:off x="2297721" y="5243333"/>
            <a:ext cx="688975" cy="7858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kumimoji="0" lang="ko-KR" altLang="en-US" sz="50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Wingdings" pitchFamily="2" charset="2"/>
              </a:rPr>
              <a:t>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398240"/>
              </p:ext>
            </p:extLst>
          </p:nvPr>
        </p:nvGraphicFramePr>
        <p:xfrm>
          <a:off x="413232" y="5949280"/>
          <a:ext cx="9076843" cy="368424"/>
        </p:xfrm>
        <a:graphic>
          <a:graphicData uri="http://schemas.openxmlformats.org/drawingml/2006/table">
            <a:tbl>
              <a:tblPr/>
              <a:tblGrid>
                <a:gridCol w="222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>
                          <a:solidFill>
                            <a:schemeClr val="tx1"/>
                          </a:solidFill>
                        </a:rPr>
                        <a:t>고려사항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latin typeface="+mn-ea"/>
                          <a:ea typeface="+mn-ea"/>
                        </a:rPr>
                        <a:t>SKPlanet Crash Logger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 활용 가능 여부 확인 필요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3033333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68"/>
          <p:cNvSpPr/>
          <p:nvPr/>
        </p:nvSpPr>
        <p:spPr bwMode="auto">
          <a:xfrm>
            <a:off x="356616" y="5465734"/>
            <a:ext cx="4583683" cy="125838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544616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5. SW Architecture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5.4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위치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저장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및 조회 법률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5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ko-KR" altLang="en-US" sz="1600" b="1" kern="0" dirty="0">
                <a:latin typeface="+mn-ea"/>
                <a:ea typeface="+mn-ea"/>
              </a:rPr>
              <a:t>위치 정보는 </a:t>
            </a:r>
            <a:r>
              <a:rPr kumimoji="0" lang="en-US" altLang="ko-KR" sz="1600" b="1" kern="0" dirty="0">
                <a:latin typeface="+mn-ea"/>
                <a:ea typeface="+mn-ea"/>
              </a:rPr>
              <a:t>“</a:t>
            </a:r>
            <a:r>
              <a:rPr kumimoji="0" lang="ko-KR" altLang="ko-KR" sz="1600" b="1" i="1" kern="0" dirty="0">
                <a:latin typeface="+mn-ea"/>
                <a:ea typeface="+mn-ea"/>
              </a:rPr>
              <a:t>위치정보의 보호 및 이용 등에 </a:t>
            </a:r>
            <a:r>
              <a:rPr kumimoji="0" lang="ko-KR" altLang="ko-KR" sz="1600" b="1" i="1" kern="0">
                <a:latin typeface="+mn-ea"/>
                <a:ea typeface="+mn-ea"/>
              </a:rPr>
              <a:t>관한 법률</a:t>
            </a:r>
            <a:r>
              <a:rPr kumimoji="0" lang="en-US" altLang="ko-KR" sz="1600" b="1" kern="0">
                <a:latin typeface="+mn-ea"/>
                <a:ea typeface="+mn-ea"/>
              </a:rPr>
              <a:t>”</a:t>
            </a:r>
            <a:r>
              <a:rPr kumimoji="0" lang="ko-KR" altLang="en-US" sz="1600" b="1" kern="0" dirty="0">
                <a:latin typeface="+mn-ea"/>
                <a:ea typeface="+mn-ea"/>
              </a:rPr>
              <a:t>을 준수하여 관리하며</a:t>
            </a:r>
            <a:r>
              <a:rPr kumimoji="0" lang="en-US" altLang="ko-KR" sz="1600" b="1" kern="0" dirty="0">
                <a:latin typeface="+mn-ea"/>
                <a:ea typeface="+mn-ea"/>
              </a:rPr>
              <a:t>, </a:t>
            </a:r>
            <a:r>
              <a:rPr kumimoji="0" lang="ko-KR" altLang="en-US" sz="1600" b="1" kern="0" dirty="0">
                <a:latin typeface="+mn-ea"/>
                <a:ea typeface="+mn-ea"/>
              </a:rPr>
              <a:t>저장된 위치 정보는 </a:t>
            </a:r>
            <a:endParaRPr kumimoji="0" lang="en-US" altLang="ko-KR" sz="1600" b="1" kern="0" dirty="0">
              <a:latin typeface="+mn-ea"/>
              <a:ea typeface="+mn-ea"/>
            </a:endParaRPr>
          </a:p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ko-KR" altLang="en-US" sz="1600" b="1" kern="0" dirty="0">
                <a:latin typeface="+mn-ea"/>
                <a:ea typeface="+mn-ea"/>
              </a:rPr>
              <a:t>위치 공유 및 이동 경로 조회를 </a:t>
            </a:r>
            <a:r>
              <a:rPr kumimoji="0" lang="ko-KR" altLang="en-US" sz="1600" b="1" kern="0">
                <a:latin typeface="+mn-ea"/>
                <a:ea typeface="+mn-ea"/>
              </a:rPr>
              <a:t>위해 사용됩니다</a:t>
            </a:r>
            <a:r>
              <a:rPr kumimoji="0" lang="en-US" altLang="ko-KR" sz="1600" b="1" kern="0" dirty="0">
                <a:latin typeface="+mn-ea"/>
                <a:ea typeface="+mn-ea"/>
              </a:rPr>
              <a:t>.</a:t>
            </a:r>
          </a:p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600" b="1" kern="0" dirty="0">
                <a:latin typeface="+mn-ea"/>
                <a:ea typeface="+mn-ea"/>
              </a:rPr>
              <a:t>   </a:t>
            </a: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344490" y="4402608"/>
            <a:ext cx="4595809" cy="894576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9314" y="5620798"/>
            <a:ext cx="45116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법률 해설서에서 권고하는 암호 알고리즘을 사용하여 암호화하여 저장</a:t>
            </a:r>
            <a:endParaRPr lang="en-US" altLang="ko-KR" sz="1000" dirty="0">
              <a:latin typeface="+mn-ea"/>
              <a:ea typeface="+mn-ea"/>
            </a:endParaRPr>
          </a:p>
          <a:p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* 3DES(FIPS46-3) : 112</a:t>
            </a:r>
            <a:r>
              <a:rPr lang="ko-KR" altLang="en-US" sz="1000" dirty="0">
                <a:latin typeface="+mn-ea"/>
                <a:ea typeface="+mn-ea"/>
              </a:rPr>
              <a:t>비트 이상</a:t>
            </a:r>
          </a:p>
          <a:p>
            <a:r>
              <a:rPr lang="en-US" altLang="ko-KR" sz="1000" dirty="0">
                <a:latin typeface="+mn-ea"/>
                <a:ea typeface="+mn-ea"/>
              </a:rPr>
              <a:t>* SEED(TTA.KO-12.0004) : 128</a:t>
            </a:r>
            <a:r>
              <a:rPr lang="ko-KR" altLang="en-US" sz="1000" dirty="0">
                <a:latin typeface="+mn-ea"/>
                <a:ea typeface="+mn-ea"/>
              </a:rPr>
              <a:t>비트 이상</a:t>
            </a:r>
          </a:p>
          <a:p>
            <a:r>
              <a:rPr lang="en-US" altLang="ko-KR" sz="1000" b="1" dirty="0">
                <a:latin typeface="+mn-ea"/>
                <a:ea typeface="+mn-ea"/>
              </a:rPr>
              <a:t>* AES(FIPS197): 128</a:t>
            </a:r>
            <a:r>
              <a:rPr lang="ko-KR" altLang="en-US" sz="1000" b="1" dirty="0">
                <a:latin typeface="+mn-ea"/>
                <a:ea typeface="+mn-ea"/>
              </a:rPr>
              <a:t>비트 이상 </a:t>
            </a:r>
            <a:r>
              <a:rPr lang="en-US" altLang="ko-KR" sz="1000" dirty="0">
                <a:latin typeface="+mn-ea"/>
                <a:ea typeface="+mn-ea"/>
                <a:sym typeface="Wingdings" panose="05000000000000000000" pitchFamily="2" charset="2"/>
              </a:rPr>
              <a:t> </a:t>
            </a:r>
            <a:r>
              <a:rPr lang="ko-KR" altLang="en-US" sz="1000" u="sng" dirty="0">
                <a:latin typeface="+mn-ea"/>
                <a:ea typeface="+mn-ea"/>
                <a:sym typeface="Wingdings" panose="05000000000000000000" pitchFamily="2" charset="2"/>
              </a:rPr>
              <a:t>속도가 빠르며</a:t>
            </a:r>
            <a:r>
              <a:rPr lang="en-US" altLang="ko-KR" sz="1000" u="sng" dirty="0">
                <a:latin typeface="+mn-ea"/>
                <a:ea typeface="+mn-ea"/>
                <a:sym typeface="Wingdings" panose="05000000000000000000" pitchFamily="2" charset="2"/>
              </a:rPr>
              <a:t>, </a:t>
            </a:r>
            <a:r>
              <a:rPr lang="ko-KR" altLang="en-US" sz="1000" u="sng" dirty="0">
                <a:latin typeface="+mn-ea"/>
                <a:ea typeface="+mn-ea"/>
                <a:sym typeface="Wingdings" panose="05000000000000000000" pitchFamily="2" charset="2"/>
              </a:rPr>
              <a:t>일반적으로 널리 사용됨</a:t>
            </a:r>
            <a:endParaRPr lang="ko-KR" altLang="en-US" sz="1000" u="sng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* RSA(PKCS#1) : 1024</a:t>
            </a:r>
            <a:r>
              <a:rPr lang="ko-KR" altLang="en-US" sz="1000" dirty="0">
                <a:latin typeface="+mn-ea"/>
                <a:ea typeface="+mn-ea"/>
              </a:rPr>
              <a:t>비트 이상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56616" y="4638206"/>
            <a:ext cx="43083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위치정보를 저장하는 저장장치 </a:t>
            </a:r>
            <a:r>
              <a:rPr lang="en-US" altLang="ko-KR" sz="1000" dirty="0">
                <a:latin typeface="+mn-ea"/>
                <a:ea typeface="+mn-ea"/>
              </a:rPr>
              <a:t>(</a:t>
            </a:r>
            <a:r>
              <a:rPr lang="ko-KR" altLang="en-US" sz="1000" dirty="0">
                <a:latin typeface="+mn-ea"/>
                <a:ea typeface="+mn-ea"/>
              </a:rPr>
              <a:t>시스템</a:t>
            </a:r>
            <a:r>
              <a:rPr lang="en-US" altLang="ko-KR" sz="1000" dirty="0">
                <a:latin typeface="+mn-ea"/>
                <a:ea typeface="+mn-ea"/>
              </a:rPr>
              <a:t>/DB)</a:t>
            </a:r>
            <a:r>
              <a:rPr lang="ko-KR" altLang="en-US" sz="1000" dirty="0">
                <a:latin typeface="+mn-ea"/>
                <a:ea typeface="+mn-ea"/>
              </a:rPr>
              <a:t>에 대한 담당자를 지정하고</a:t>
            </a:r>
            <a:r>
              <a:rPr lang="en-US" altLang="ko-KR" sz="1000" dirty="0">
                <a:latin typeface="+mn-ea"/>
                <a:ea typeface="+mn-ea"/>
              </a:rPr>
              <a:t>,</a:t>
            </a:r>
          </a:p>
          <a:p>
            <a:endParaRPr lang="en-US" altLang="ko-KR" sz="1000" dirty="0">
              <a:latin typeface="+mn-ea"/>
              <a:ea typeface="+mn-ea"/>
            </a:endParaRPr>
          </a:p>
          <a:p>
            <a:r>
              <a:rPr lang="ko-KR" altLang="en-US" sz="1000" dirty="0">
                <a:latin typeface="+mn-ea"/>
                <a:ea typeface="+mn-ea"/>
              </a:rPr>
              <a:t>해당 담당자만 접근이 가능하도록 계정 및 권한을 제한한다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endParaRPr lang="en-US" altLang="ko-KR" sz="1000" dirty="0">
              <a:latin typeface="+mn-ea"/>
              <a:ea typeface="+mn-ea"/>
            </a:endParaRPr>
          </a:p>
          <a:p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80588" y="5332766"/>
            <a:ext cx="266430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  <a:ea typeface="+mn-ea"/>
              </a:rPr>
              <a:t>[ </a:t>
            </a:r>
            <a:r>
              <a:rPr lang="ko-KR" altLang="en-US" b="1" dirty="0">
                <a:latin typeface="+mn-ea"/>
                <a:ea typeface="+mn-ea"/>
              </a:rPr>
              <a:t>위치정보의 보호 조치 </a:t>
            </a:r>
            <a:r>
              <a:rPr lang="en-US" altLang="ko-KR" b="1" dirty="0">
                <a:latin typeface="+mn-ea"/>
                <a:ea typeface="+mn-ea"/>
              </a:rPr>
              <a:t>– </a:t>
            </a:r>
            <a:r>
              <a:rPr lang="ko-KR" altLang="en-US" b="1" dirty="0">
                <a:latin typeface="+mn-ea"/>
                <a:ea typeface="+mn-ea"/>
              </a:rPr>
              <a:t>암호화 </a:t>
            </a:r>
            <a:r>
              <a:rPr lang="en-US" altLang="ko-KR" b="1" dirty="0">
                <a:latin typeface="+mn-ea"/>
                <a:ea typeface="+mn-ea"/>
              </a:rPr>
              <a:t>]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92560" y="4258592"/>
            <a:ext cx="324036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  <a:ea typeface="+mn-ea"/>
              </a:rPr>
              <a:t>[ </a:t>
            </a:r>
            <a:r>
              <a:rPr lang="ko-KR" altLang="en-US" b="1" dirty="0">
                <a:latin typeface="+mn-ea"/>
                <a:ea typeface="+mn-ea"/>
              </a:rPr>
              <a:t>위치정보의 보호 조치 </a:t>
            </a:r>
            <a:r>
              <a:rPr lang="en-US" altLang="ko-KR" b="1" dirty="0">
                <a:latin typeface="+mn-ea"/>
                <a:ea typeface="+mn-ea"/>
              </a:rPr>
              <a:t>– </a:t>
            </a:r>
            <a:r>
              <a:rPr lang="ko-KR" altLang="en-US" b="1" dirty="0">
                <a:latin typeface="+mn-ea"/>
                <a:ea typeface="+mn-ea"/>
              </a:rPr>
              <a:t>접근 </a:t>
            </a:r>
            <a:r>
              <a:rPr lang="ko-KR" altLang="en-US" b="1" dirty="0" err="1">
                <a:latin typeface="+mn-ea"/>
                <a:ea typeface="+mn-ea"/>
              </a:rPr>
              <a:t>권한자</a:t>
            </a:r>
            <a:r>
              <a:rPr lang="ko-KR" altLang="en-US" b="1" dirty="0">
                <a:latin typeface="+mn-ea"/>
                <a:ea typeface="+mn-ea"/>
              </a:rPr>
              <a:t> 지정 </a:t>
            </a:r>
            <a:r>
              <a:rPr lang="en-US" altLang="ko-KR" b="1" dirty="0">
                <a:latin typeface="+mn-ea"/>
                <a:ea typeface="+mn-ea"/>
              </a:rPr>
              <a:t>]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344489" y="1412776"/>
            <a:ext cx="6048671" cy="2808312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4490" y="1488123"/>
            <a:ext cx="3456384" cy="284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ko-KR" sz="1300" b="1" dirty="0">
                <a:latin typeface="+mn-ea"/>
                <a:ea typeface="+mn-ea"/>
              </a:rPr>
              <a:t># </a:t>
            </a:r>
            <a:r>
              <a:rPr lang="ko-KR" altLang="en-US" sz="1300" b="1" dirty="0">
                <a:latin typeface="+mn-ea"/>
                <a:ea typeface="+mn-ea"/>
              </a:rPr>
              <a:t>위치정보의 보호 및 이용 등에 관한 법률</a:t>
            </a:r>
            <a:endParaRPr lang="en-US" altLang="ko-KR" sz="1050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88506" y="1796767"/>
            <a:ext cx="604867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000" b="1" dirty="0">
                <a:latin typeface="+mn-ea"/>
                <a:ea typeface="+mn-ea"/>
              </a:rPr>
              <a:t> 제</a:t>
            </a:r>
            <a:r>
              <a:rPr lang="en-US" altLang="ko-KR" sz="1000" b="1" dirty="0">
                <a:latin typeface="+mn-ea"/>
                <a:ea typeface="+mn-ea"/>
              </a:rPr>
              <a:t>16</a:t>
            </a:r>
            <a:r>
              <a:rPr lang="ko-KR" altLang="en-US" sz="1000" b="1" dirty="0">
                <a:latin typeface="+mn-ea"/>
                <a:ea typeface="+mn-ea"/>
              </a:rPr>
              <a:t>조</a:t>
            </a:r>
            <a:r>
              <a:rPr lang="en-US" altLang="ko-KR" sz="1000" b="1" dirty="0">
                <a:latin typeface="+mn-ea"/>
                <a:ea typeface="+mn-ea"/>
              </a:rPr>
              <a:t>(</a:t>
            </a:r>
            <a:r>
              <a:rPr lang="ko-KR" altLang="en-US" sz="1000" b="1" dirty="0">
                <a:latin typeface="+mn-ea"/>
                <a:ea typeface="+mn-ea"/>
              </a:rPr>
              <a:t>위치정보의 보호조치 등</a:t>
            </a:r>
            <a:r>
              <a:rPr lang="en-US" altLang="ko-KR" sz="1000" b="1" dirty="0">
                <a:latin typeface="+mn-ea"/>
                <a:ea typeface="+mn-ea"/>
              </a:rPr>
              <a:t>)</a:t>
            </a:r>
            <a:endParaRPr lang="en-US" altLang="ko-KR" sz="1000" dirty="0">
              <a:latin typeface="+mn-ea"/>
              <a:ea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>
                <a:latin typeface="+mn-ea"/>
                <a:ea typeface="+mn-ea"/>
              </a:rPr>
              <a:t>      ① 위치정보사업자 등은 </a:t>
            </a:r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위치정보의 </a:t>
            </a:r>
            <a:r>
              <a:rPr lang="ko-KR" altLang="en-US" sz="1000" dirty="0">
                <a:latin typeface="+mn-ea"/>
                <a:ea typeface="+mn-ea"/>
              </a:rPr>
              <a:t>누출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변조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훼손 등을 방지하기 위하여 위치정보의 </a:t>
            </a:r>
            <a:endParaRPr lang="en-US" altLang="ko-KR" sz="1000" dirty="0">
              <a:latin typeface="+mn-ea"/>
              <a:ea typeface="+mn-ea"/>
            </a:endParaRPr>
          </a:p>
          <a:p>
            <a:pPr>
              <a:lnSpc>
                <a:spcPts val="1500"/>
              </a:lnSpc>
            </a:pPr>
            <a:r>
              <a:rPr lang="en-US" altLang="ko-KR" sz="1000" dirty="0">
                <a:latin typeface="+mn-ea"/>
                <a:ea typeface="+mn-ea"/>
              </a:rPr>
              <a:t>          </a:t>
            </a:r>
            <a:r>
              <a:rPr lang="ko-KR" altLang="en-US" sz="1000" dirty="0">
                <a:latin typeface="+mn-ea"/>
                <a:ea typeface="+mn-ea"/>
              </a:rPr>
              <a:t>취급</a:t>
            </a:r>
            <a:r>
              <a:rPr lang="en-US" altLang="ko-KR" sz="1000" dirty="0">
                <a:latin typeface="+mn-ea"/>
                <a:ea typeface="+mn-ea"/>
              </a:rPr>
              <a:t>·</a:t>
            </a:r>
            <a:r>
              <a:rPr lang="ko-KR" altLang="en-US" sz="1000" dirty="0">
                <a:latin typeface="+mn-ea"/>
                <a:ea typeface="+mn-ea"/>
              </a:rPr>
              <a:t>관리 지침을 제정하거나 </a:t>
            </a:r>
            <a:r>
              <a:rPr lang="ko-KR" altLang="en-US" sz="1000" u="sng" dirty="0" err="1">
                <a:solidFill>
                  <a:srgbClr val="FF0000"/>
                </a:solidFill>
                <a:latin typeface="+mn-ea"/>
                <a:ea typeface="+mn-ea"/>
              </a:rPr>
              <a:t>접근권한자를</a:t>
            </a:r>
            <a:r>
              <a:rPr lang="ko-KR" altLang="en-US" sz="1000" u="sng" dirty="0">
                <a:solidFill>
                  <a:srgbClr val="FF0000"/>
                </a:solidFill>
                <a:latin typeface="+mn-ea"/>
                <a:ea typeface="+mn-ea"/>
              </a:rPr>
              <a:t> 지정</a:t>
            </a:r>
            <a:r>
              <a:rPr lang="ko-KR" altLang="en-US" sz="1000" dirty="0">
                <a:latin typeface="+mn-ea"/>
                <a:ea typeface="+mn-ea"/>
              </a:rPr>
              <a:t>하는 등의 관리적 조치와 방화벽의</a:t>
            </a:r>
            <a:endParaRPr lang="en-US" altLang="ko-KR" sz="1000" dirty="0">
              <a:latin typeface="+mn-ea"/>
              <a:ea typeface="+mn-ea"/>
            </a:endParaRPr>
          </a:p>
          <a:p>
            <a:pPr>
              <a:lnSpc>
                <a:spcPts val="1500"/>
              </a:lnSpc>
            </a:pPr>
            <a:r>
              <a:rPr lang="en-US" altLang="ko-KR" sz="1000" dirty="0">
                <a:latin typeface="+mn-ea"/>
                <a:ea typeface="+mn-ea"/>
              </a:rPr>
              <a:t>         </a:t>
            </a:r>
            <a:r>
              <a:rPr lang="ko-KR" altLang="en-US" sz="1000" dirty="0">
                <a:latin typeface="+mn-ea"/>
                <a:ea typeface="+mn-ea"/>
              </a:rPr>
              <a:t> 설치나 </a:t>
            </a:r>
            <a:r>
              <a:rPr lang="ko-KR" altLang="en-US" sz="1000" u="sng" dirty="0">
                <a:solidFill>
                  <a:srgbClr val="FF0000"/>
                </a:solidFill>
                <a:latin typeface="+mn-ea"/>
                <a:ea typeface="+mn-ea"/>
              </a:rPr>
              <a:t>암호화</a:t>
            </a:r>
            <a:r>
              <a:rPr lang="ko-KR" altLang="en-US" sz="1000" dirty="0">
                <a:latin typeface="+mn-ea"/>
                <a:ea typeface="+mn-ea"/>
              </a:rPr>
              <a:t> 소프트웨어의 활용 등의 기술적 조치를 하여야 한다</a:t>
            </a:r>
            <a:endParaRPr lang="en-US" altLang="ko-KR" sz="1000" dirty="0">
              <a:latin typeface="+mn-ea"/>
              <a:ea typeface="+mn-ea"/>
            </a:endParaRPr>
          </a:p>
          <a:p>
            <a:pPr>
              <a:lnSpc>
                <a:spcPts val="1500"/>
              </a:lnSpc>
            </a:pPr>
            <a:endParaRPr lang="en-US" altLang="ko-KR" sz="1000" dirty="0">
              <a:latin typeface="+mn-ea"/>
              <a:ea typeface="+mn-ea"/>
            </a:endParaRPr>
          </a:p>
          <a:p>
            <a:pPr>
              <a:lnSpc>
                <a:spcPts val="1500"/>
              </a:lnSpc>
            </a:pPr>
            <a:r>
              <a:rPr lang="en-US" altLang="ko-KR" sz="1000" dirty="0">
                <a:latin typeface="+mn-ea"/>
                <a:ea typeface="+mn-ea"/>
              </a:rPr>
              <a:t>      ② </a:t>
            </a:r>
            <a:r>
              <a:rPr lang="ko-KR" altLang="en-US" sz="1000" dirty="0">
                <a:latin typeface="+mn-ea"/>
                <a:ea typeface="+mn-ea"/>
              </a:rPr>
              <a:t>위치정보사업자 등은 </a:t>
            </a:r>
            <a:r>
              <a:rPr lang="ko-KR" altLang="en-US" sz="1000" u="sng" dirty="0">
                <a:solidFill>
                  <a:srgbClr val="FF0000"/>
                </a:solidFill>
                <a:latin typeface="+mn-ea"/>
                <a:ea typeface="+mn-ea"/>
              </a:rPr>
              <a:t>위치정보 수집</a:t>
            </a:r>
            <a:r>
              <a:rPr lang="en-US" altLang="ko-KR" sz="1000" u="sng" dirty="0">
                <a:solidFill>
                  <a:srgbClr val="FF0000"/>
                </a:solidFill>
                <a:latin typeface="+mn-ea"/>
                <a:ea typeface="+mn-ea"/>
              </a:rPr>
              <a:t>·</a:t>
            </a:r>
            <a:r>
              <a:rPr lang="ko-KR" altLang="en-US" sz="1000" u="sng" dirty="0">
                <a:solidFill>
                  <a:srgbClr val="FF0000"/>
                </a:solidFill>
                <a:latin typeface="+mn-ea"/>
                <a:ea typeface="+mn-ea"/>
              </a:rPr>
              <a:t>이용</a:t>
            </a:r>
            <a:r>
              <a:rPr lang="en-US" altLang="ko-KR" sz="1000" u="sng" dirty="0">
                <a:solidFill>
                  <a:srgbClr val="FF0000"/>
                </a:solidFill>
                <a:latin typeface="+mn-ea"/>
                <a:ea typeface="+mn-ea"/>
              </a:rPr>
              <a:t>·</a:t>
            </a:r>
            <a:r>
              <a:rPr lang="ko-KR" altLang="en-US" sz="1000" u="sng" dirty="0">
                <a:solidFill>
                  <a:srgbClr val="FF0000"/>
                </a:solidFill>
                <a:latin typeface="+mn-ea"/>
                <a:ea typeface="+mn-ea"/>
              </a:rPr>
              <a:t>제공사실</a:t>
            </a:r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확인자료를 위치정보시스템에</a:t>
            </a:r>
            <a:endParaRPr lang="en-US" altLang="ko-KR" sz="1000" dirty="0">
              <a:latin typeface="+mn-ea"/>
              <a:ea typeface="+mn-ea"/>
            </a:endParaRPr>
          </a:p>
          <a:p>
            <a:pPr>
              <a:lnSpc>
                <a:spcPts val="1500"/>
              </a:lnSpc>
            </a:pPr>
            <a:r>
              <a:rPr lang="en-US" altLang="ko-KR" sz="1000" dirty="0">
                <a:latin typeface="+mn-ea"/>
                <a:ea typeface="+mn-ea"/>
              </a:rPr>
              <a:t>         </a:t>
            </a:r>
            <a:r>
              <a:rPr lang="ko-KR" altLang="en-US" sz="1000" dirty="0">
                <a:latin typeface="+mn-ea"/>
                <a:ea typeface="+mn-ea"/>
              </a:rPr>
              <a:t> 자동으로</a:t>
            </a:r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 </a:t>
            </a:r>
            <a:r>
              <a:rPr lang="ko-KR" altLang="en-US" sz="1000" u="sng" dirty="0">
                <a:solidFill>
                  <a:srgbClr val="FF0000"/>
                </a:solidFill>
                <a:latin typeface="+mn-ea"/>
                <a:ea typeface="+mn-ea"/>
              </a:rPr>
              <a:t>기록되고 보존</a:t>
            </a:r>
            <a:r>
              <a:rPr lang="ko-KR" altLang="en-US" sz="1000" dirty="0">
                <a:latin typeface="+mn-ea"/>
                <a:ea typeface="+mn-ea"/>
              </a:rPr>
              <a:t>되도록 하여야 한다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900" b="1" dirty="0">
              <a:latin typeface="+mn-ea"/>
              <a:ea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000" b="1" dirty="0">
                <a:latin typeface="+mn-ea"/>
                <a:ea typeface="+mn-ea"/>
              </a:rPr>
              <a:t>  제</a:t>
            </a:r>
            <a:r>
              <a:rPr lang="en-US" altLang="ko-KR" sz="1000" b="1" dirty="0">
                <a:latin typeface="+mn-ea"/>
                <a:ea typeface="+mn-ea"/>
              </a:rPr>
              <a:t>23</a:t>
            </a:r>
            <a:r>
              <a:rPr lang="ko-KR" altLang="en-US" sz="1000" b="1" dirty="0">
                <a:latin typeface="+mn-ea"/>
                <a:ea typeface="+mn-ea"/>
              </a:rPr>
              <a:t>조</a:t>
            </a:r>
            <a:r>
              <a:rPr lang="en-US" altLang="ko-KR" sz="1000" b="1" dirty="0">
                <a:latin typeface="+mn-ea"/>
                <a:ea typeface="+mn-ea"/>
              </a:rPr>
              <a:t>(</a:t>
            </a:r>
            <a:r>
              <a:rPr lang="ko-KR" altLang="en-US" sz="1000" b="1" dirty="0">
                <a:latin typeface="+mn-ea"/>
                <a:ea typeface="+mn-ea"/>
              </a:rPr>
              <a:t>개인위치정보의 파기 등</a:t>
            </a:r>
            <a:r>
              <a:rPr lang="en-US" altLang="ko-KR" sz="1000" b="1" dirty="0">
                <a:latin typeface="+mn-ea"/>
                <a:ea typeface="+mn-ea"/>
              </a:rPr>
              <a:t>)</a:t>
            </a:r>
            <a:r>
              <a:rPr lang="ko-KR" altLang="en-US" sz="1000" dirty="0">
                <a:latin typeface="+mn-ea"/>
                <a:ea typeface="+mn-ea"/>
              </a:rPr>
              <a:t> </a:t>
            </a:r>
            <a:endParaRPr lang="en-US" altLang="ko-KR" sz="1000" dirty="0">
              <a:latin typeface="+mn-ea"/>
              <a:ea typeface="+mn-ea"/>
            </a:endParaRPr>
          </a:p>
          <a:p>
            <a:pPr>
              <a:lnSpc>
                <a:spcPts val="1500"/>
              </a:lnSpc>
            </a:pPr>
            <a:r>
              <a:rPr lang="en-US" altLang="ko-KR" sz="1000" dirty="0">
                <a:latin typeface="+mn-ea"/>
                <a:ea typeface="+mn-ea"/>
              </a:rPr>
              <a:t>       </a:t>
            </a:r>
            <a:r>
              <a:rPr lang="ko-KR" altLang="en-US" sz="1000" dirty="0">
                <a:latin typeface="+mn-ea"/>
                <a:ea typeface="+mn-ea"/>
              </a:rPr>
              <a:t>위치정보사업자 등은 개인위치정보의 수집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이용 또는 </a:t>
            </a:r>
            <a:r>
              <a:rPr lang="ko-KR" altLang="en-US" sz="1000" u="sng" dirty="0">
                <a:solidFill>
                  <a:srgbClr val="FF0000"/>
                </a:solidFill>
                <a:latin typeface="+mn-ea"/>
                <a:ea typeface="+mn-ea"/>
              </a:rPr>
              <a:t>제공목적을 달성한 때</a:t>
            </a:r>
            <a:r>
              <a:rPr lang="ko-KR" altLang="en-US" sz="1000" dirty="0">
                <a:latin typeface="+mn-ea"/>
                <a:ea typeface="+mn-ea"/>
              </a:rPr>
              <a:t>에는</a:t>
            </a:r>
            <a:r>
              <a:rPr lang="ko-KR" altLang="en-US" sz="1000" u="sng" dirty="0">
                <a:solidFill>
                  <a:schemeClr val="tx2"/>
                </a:solidFill>
                <a:latin typeface="+mn-ea"/>
                <a:ea typeface="+mn-ea"/>
                <a:hlinkClick r:id="rId3" tooltip="팝업으로 이동"/>
              </a:rPr>
              <a:t> </a:t>
            </a:r>
            <a:endParaRPr lang="en-US" altLang="ko-KR" sz="1000" u="sng" dirty="0">
              <a:solidFill>
                <a:schemeClr val="tx2"/>
              </a:solidFill>
              <a:latin typeface="+mn-ea"/>
              <a:ea typeface="+mn-ea"/>
            </a:endParaRPr>
          </a:p>
          <a:p>
            <a:pPr>
              <a:lnSpc>
                <a:spcPts val="1500"/>
              </a:lnSpc>
            </a:pPr>
            <a:r>
              <a:rPr lang="en-US" altLang="ko-KR" sz="1000" dirty="0">
                <a:solidFill>
                  <a:schemeClr val="tx2"/>
                </a:solidFill>
                <a:latin typeface="+mn-ea"/>
                <a:ea typeface="+mn-ea"/>
              </a:rPr>
              <a:t>       </a:t>
            </a:r>
            <a:r>
              <a:rPr lang="ko-KR" altLang="en-US" sz="1000" dirty="0">
                <a:latin typeface="+mn-ea"/>
                <a:ea typeface="+mn-ea"/>
              </a:rPr>
              <a:t>제</a:t>
            </a:r>
            <a:r>
              <a:rPr lang="en-US" altLang="ko-KR" sz="1000" dirty="0">
                <a:latin typeface="+mn-ea"/>
                <a:ea typeface="+mn-ea"/>
              </a:rPr>
              <a:t>16</a:t>
            </a:r>
            <a:r>
              <a:rPr lang="ko-KR" altLang="en-US" sz="1000" dirty="0">
                <a:latin typeface="+mn-ea"/>
                <a:ea typeface="+mn-ea"/>
              </a:rPr>
              <a:t>조제</a:t>
            </a:r>
            <a:r>
              <a:rPr lang="en-US" altLang="ko-KR" sz="1000" dirty="0">
                <a:latin typeface="+mn-ea"/>
                <a:ea typeface="+mn-ea"/>
              </a:rPr>
              <a:t>2</a:t>
            </a:r>
            <a:r>
              <a:rPr lang="ko-KR" altLang="en-US" sz="1000" dirty="0">
                <a:latin typeface="+mn-ea"/>
                <a:ea typeface="+mn-ea"/>
              </a:rPr>
              <a:t>항의 규정에 의하여 기록</a:t>
            </a:r>
            <a:r>
              <a:rPr lang="en-US" altLang="ko-KR" sz="1000" dirty="0">
                <a:latin typeface="+mn-ea"/>
                <a:ea typeface="+mn-ea"/>
              </a:rPr>
              <a:t>·</a:t>
            </a:r>
            <a:r>
              <a:rPr lang="ko-KR" altLang="en-US" sz="1000" dirty="0">
                <a:latin typeface="+mn-ea"/>
                <a:ea typeface="+mn-ea"/>
              </a:rPr>
              <a:t>보존하여야 하는 </a:t>
            </a:r>
            <a:r>
              <a:rPr lang="ko-KR" altLang="en-US" sz="1000" u="sng" dirty="0">
                <a:solidFill>
                  <a:srgbClr val="FF0000"/>
                </a:solidFill>
                <a:latin typeface="+mn-ea"/>
                <a:ea typeface="+mn-ea"/>
              </a:rPr>
              <a:t>위치정보 수집</a:t>
            </a:r>
            <a:r>
              <a:rPr lang="en-US" altLang="ko-KR" sz="1000" u="sng" dirty="0">
                <a:solidFill>
                  <a:srgbClr val="FF0000"/>
                </a:solidFill>
                <a:latin typeface="+mn-ea"/>
                <a:ea typeface="+mn-ea"/>
              </a:rPr>
              <a:t>·</a:t>
            </a:r>
            <a:r>
              <a:rPr lang="ko-KR" altLang="en-US" sz="1000" u="sng" dirty="0">
                <a:solidFill>
                  <a:srgbClr val="FF0000"/>
                </a:solidFill>
                <a:latin typeface="+mn-ea"/>
                <a:ea typeface="+mn-ea"/>
              </a:rPr>
              <a:t>이용</a:t>
            </a:r>
            <a:r>
              <a:rPr lang="en-US" altLang="ko-KR" sz="1000" u="sng" dirty="0">
                <a:solidFill>
                  <a:srgbClr val="FF0000"/>
                </a:solidFill>
                <a:latin typeface="+mn-ea"/>
                <a:ea typeface="+mn-ea"/>
              </a:rPr>
              <a:t>·</a:t>
            </a:r>
            <a:r>
              <a:rPr lang="ko-KR" altLang="en-US" sz="1000" u="sng" dirty="0">
                <a:solidFill>
                  <a:srgbClr val="FF0000"/>
                </a:solidFill>
                <a:latin typeface="+mn-ea"/>
                <a:ea typeface="+mn-ea"/>
              </a:rPr>
              <a:t>제공사실 확인자료</a:t>
            </a:r>
            <a:endParaRPr lang="en-US" altLang="ko-KR" sz="1000" u="sng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       </a:t>
            </a:r>
            <a:r>
              <a:rPr lang="ko-KR" altLang="en-US" sz="1000" u="sng" dirty="0">
                <a:solidFill>
                  <a:srgbClr val="FF0000"/>
                </a:solidFill>
                <a:latin typeface="+mn-ea"/>
                <a:ea typeface="+mn-ea"/>
              </a:rPr>
              <a:t>외의 개인위치정보는 즉시 파기</a:t>
            </a:r>
            <a:r>
              <a:rPr lang="ko-KR" altLang="en-US" sz="1000" dirty="0">
                <a:latin typeface="+mn-ea"/>
                <a:ea typeface="+mn-ea"/>
              </a:rPr>
              <a:t>하여야 한다</a:t>
            </a:r>
            <a:r>
              <a:rPr lang="en-US" altLang="ko-KR" sz="1000" dirty="0">
                <a:latin typeface="+mn-ea"/>
                <a:ea typeface="+mn-ea"/>
              </a:rPr>
              <a:t>.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77" name="이등변 삼각형 76"/>
          <p:cNvSpPr/>
          <p:nvPr/>
        </p:nvSpPr>
        <p:spPr>
          <a:xfrm rot="5400000">
            <a:off x="5635713" y="2662012"/>
            <a:ext cx="1874935" cy="216024"/>
          </a:xfrm>
          <a:prstGeom prst="triangle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753201" y="1412776"/>
            <a:ext cx="2724175" cy="28083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1100" b="1" kern="0">
                <a:solidFill>
                  <a:schemeClr val="tx1"/>
                </a:solidFill>
                <a:latin typeface="+mn-ea"/>
              </a:rPr>
              <a:t>“</a:t>
            </a:r>
            <a:r>
              <a:rPr kumimoji="0" lang="ko-KR" altLang="en-US" sz="1400" b="1" u="sng" kern="0">
                <a:solidFill>
                  <a:schemeClr val="tx1"/>
                </a:solidFill>
                <a:latin typeface="+mn-ea"/>
              </a:rPr>
              <a:t>접근 </a:t>
            </a:r>
            <a:r>
              <a:rPr kumimoji="0" lang="ko-KR" altLang="en-US" sz="1400" b="1" u="sng" kern="0" dirty="0" err="1">
                <a:solidFill>
                  <a:schemeClr val="tx1"/>
                </a:solidFill>
                <a:latin typeface="+mn-ea"/>
              </a:rPr>
              <a:t>권한자</a:t>
            </a:r>
            <a:r>
              <a:rPr kumimoji="0" lang="ko-KR" altLang="en-US" sz="1100" b="1" kern="0" dirty="0" err="1">
                <a:solidFill>
                  <a:schemeClr val="tx1"/>
                </a:solidFill>
                <a:latin typeface="+mn-ea"/>
              </a:rPr>
              <a:t>를</a:t>
            </a:r>
            <a:r>
              <a:rPr kumimoji="0" lang="ko-KR" altLang="en-US" sz="1100" b="1" kern="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0" lang="ko-KR" altLang="en-US" sz="1100" b="1" kern="0">
                <a:solidFill>
                  <a:schemeClr val="tx1"/>
                </a:solidFill>
                <a:latin typeface="+mn-ea"/>
              </a:rPr>
              <a:t>지정하여 관리</a:t>
            </a:r>
            <a:r>
              <a:rPr kumimoji="0" lang="en-US" altLang="ko-KR" sz="1100" b="1" kern="0">
                <a:solidFill>
                  <a:schemeClr val="tx1"/>
                </a:solidFill>
                <a:latin typeface="+mn-ea"/>
              </a:rPr>
              <a:t>”</a:t>
            </a:r>
            <a:endParaRPr kumimoji="0" lang="en-US" altLang="ko-KR" sz="1100" b="1" kern="0" dirty="0">
              <a:solidFill>
                <a:schemeClr val="tx1"/>
              </a:solidFill>
              <a:latin typeface="+mn-ea"/>
            </a:endParaRPr>
          </a:p>
          <a:p>
            <a:pPr marL="285750" lvl="0" indent="-285750" algn="ctr" ea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buFontTx/>
              <a:buChar char="-"/>
              <a:defRPr/>
            </a:pPr>
            <a:endParaRPr kumimoji="0" lang="en-US" altLang="ko-KR" sz="1100" b="1" kern="0" dirty="0">
              <a:solidFill>
                <a:schemeClr val="tx1"/>
              </a:solidFill>
              <a:latin typeface="+mn-ea"/>
            </a:endParaRPr>
          </a:p>
          <a:p>
            <a:pPr lvl="0" algn="ctr" ea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1100" b="1" kern="0">
                <a:solidFill>
                  <a:schemeClr val="tx1"/>
                </a:solidFill>
                <a:latin typeface="+mn-ea"/>
              </a:rPr>
              <a:t>“</a:t>
            </a:r>
            <a:r>
              <a:rPr kumimoji="0" lang="ko-KR" altLang="en-US" sz="1100" b="1" kern="0">
                <a:solidFill>
                  <a:schemeClr val="tx1"/>
                </a:solidFill>
                <a:latin typeface="+mn-ea"/>
              </a:rPr>
              <a:t>서버에 </a:t>
            </a:r>
            <a:r>
              <a:rPr kumimoji="0" lang="ko-KR" altLang="en-US" sz="1400" b="1" u="sng" kern="0" dirty="0">
                <a:solidFill>
                  <a:schemeClr val="tx1"/>
                </a:solidFill>
                <a:latin typeface="+mn-ea"/>
              </a:rPr>
              <a:t>암호화</a:t>
            </a:r>
            <a:r>
              <a:rPr kumimoji="0" lang="ko-KR" altLang="en-US" sz="1100" b="1" kern="0" dirty="0">
                <a:solidFill>
                  <a:schemeClr val="tx1"/>
                </a:solidFill>
                <a:latin typeface="+mn-ea"/>
              </a:rPr>
              <a:t>된 </a:t>
            </a:r>
            <a:r>
              <a:rPr kumimoji="0" lang="ko-KR" altLang="en-US" sz="1100" b="1" kern="0">
                <a:solidFill>
                  <a:schemeClr val="tx1"/>
                </a:solidFill>
                <a:latin typeface="+mn-ea"/>
              </a:rPr>
              <a:t>형태로 저장</a:t>
            </a:r>
            <a:r>
              <a:rPr kumimoji="0" lang="en-US" altLang="ko-KR" sz="1100" b="1" kern="0">
                <a:solidFill>
                  <a:schemeClr val="tx1"/>
                </a:solidFill>
                <a:latin typeface="+mn-ea"/>
              </a:rPr>
              <a:t>”</a:t>
            </a:r>
            <a:endParaRPr kumimoji="0" lang="en-US" altLang="ko-KR" sz="1100" b="1" kern="0" dirty="0">
              <a:solidFill>
                <a:schemeClr val="tx1"/>
              </a:solidFill>
              <a:latin typeface="+mn-ea"/>
            </a:endParaRPr>
          </a:p>
          <a:p>
            <a:pPr lvl="0" algn="ctr" ea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endParaRPr kumimoji="0" lang="en-US" altLang="ko-KR" sz="1100" b="1" kern="0" dirty="0">
              <a:solidFill>
                <a:schemeClr val="tx1"/>
              </a:solidFill>
              <a:latin typeface="+mn-ea"/>
            </a:endParaRPr>
          </a:p>
          <a:p>
            <a:pPr lvl="0" algn="ctr" ea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1100" b="1" kern="0" dirty="0">
                <a:solidFill>
                  <a:schemeClr val="tx1"/>
                </a:solidFill>
                <a:latin typeface="+mn-ea"/>
              </a:rPr>
              <a:t>“</a:t>
            </a:r>
            <a:r>
              <a:rPr kumimoji="0" lang="ko-KR" altLang="en-US" sz="1100" b="1" kern="0" dirty="0">
                <a:solidFill>
                  <a:schemeClr val="tx1"/>
                </a:solidFill>
                <a:latin typeface="+mn-ea"/>
              </a:rPr>
              <a:t>위치 정보의 수집 및 제공 </a:t>
            </a:r>
            <a:r>
              <a:rPr kumimoji="0" lang="ko-KR" altLang="en-US" sz="1400" b="1" u="sng" kern="0">
                <a:solidFill>
                  <a:schemeClr val="tx1"/>
                </a:solidFill>
                <a:latin typeface="+mn-ea"/>
              </a:rPr>
              <a:t>이력 저장</a:t>
            </a:r>
            <a:r>
              <a:rPr kumimoji="0" lang="en-US" altLang="ko-KR" sz="1100" b="1" kern="0">
                <a:solidFill>
                  <a:schemeClr val="tx1"/>
                </a:solidFill>
                <a:latin typeface="+mn-ea"/>
              </a:rPr>
              <a:t>”</a:t>
            </a:r>
            <a:endParaRPr kumimoji="0" lang="en-US" altLang="ko-KR" sz="1100" b="1" kern="0" dirty="0">
              <a:solidFill>
                <a:schemeClr val="tx1"/>
              </a:solidFill>
              <a:latin typeface="+mn-ea"/>
            </a:endParaRPr>
          </a:p>
          <a:p>
            <a:pPr lvl="0" algn="ctr" ea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endParaRPr kumimoji="0" lang="en-US" altLang="ko-KR" sz="1100" b="1" kern="0" dirty="0">
              <a:solidFill>
                <a:schemeClr val="tx1"/>
              </a:solidFill>
              <a:latin typeface="+mn-ea"/>
            </a:endParaRPr>
          </a:p>
          <a:p>
            <a:pPr lvl="0" algn="ctr" eaLnBrk="1" hangingPunct="1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1100" b="1" kern="0">
                <a:solidFill>
                  <a:schemeClr val="tx1"/>
                </a:solidFill>
                <a:latin typeface="+mn-ea"/>
              </a:rPr>
              <a:t>“</a:t>
            </a:r>
            <a:r>
              <a:rPr kumimoji="0" lang="ko-KR" altLang="en-US" sz="1100" b="1" kern="0">
                <a:solidFill>
                  <a:schemeClr val="tx1"/>
                </a:solidFill>
                <a:latin typeface="+mn-ea"/>
              </a:rPr>
              <a:t>위치정보는 서비스 종료 후 </a:t>
            </a:r>
            <a:r>
              <a:rPr kumimoji="0" lang="ko-KR" altLang="en-US" sz="1400" b="1" u="sng" kern="0">
                <a:solidFill>
                  <a:schemeClr val="tx1"/>
                </a:solidFill>
                <a:latin typeface="+mn-ea"/>
              </a:rPr>
              <a:t>파기</a:t>
            </a:r>
            <a:r>
              <a:rPr kumimoji="0" lang="en-US" altLang="ko-KR" sz="1100" b="1" kern="0">
                <a:solidFill>
                  <a:schemeClr val="tx1"/>
                </a:solidFill>
                <a:latin typeface="+mn-ea"/>
              </a:rPr>
              <a:t>”</a:t>
            </a:r>
            <a:endParaRPr kumimoji="0" lang="en-US" altLang="ko-KR" sz="1100" b="1" kern="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177176" y="4581128"/>
            <a:ext cx="430835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  <a:ea typeface="+mn-ea"/>
              </a:rPr>
              <a:t>위치 정보 수집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en-US" sz="1000" dirty="0">
                <a:latin typeface="+mn-ea"/>
                <a:ea typeface="+mn-ea"/>
              </a:rPr>
              <a:t>제공자 및 수집</a:t>
            </a:r>
            <a:r>
              <a:rPr lang="en-US" altLang="ko-KR" sz="1000" dirty="0">
                <a:latin typeface="+mn-ea"/>
                <a:ea typeface="+mn-ea"/>
              </a:rPr>
              <a:t>/</a:t>
            </a:r>
            <a:r>
              <a:rPr lang="ko-KR" altLang="en-US" sz="1000" dirty="0">
                <a:latin typeface="+mn-ea"/>
                <a:ea typeface="+mn-ea"/>
              </a:rPr>
              <a:t>제공 기간을 명시하여 이력 기록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5097016" y="5830712"/>
            <a:ext cx="4392487" cy="8934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097016" y="5978726"/>
            <a:ext cx="46085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  <a:ea typeface="+mn-ea"/>
              </a:rPr>
              <a:t># </a:t>
            </a:r>
            <a:r>
              <a:rPr lang="ko-KR" altLang="en-US" sz="1000" b="1" dirty="0">
                <a:latin typeface="+mn-ea"/>
                <a:ea typeface="+mn-ea"/>
              </a:rPr>
              <a:t>위치정보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- </a:t>
            </a:r>
            <a:r>
              <a:rPr lang="ko-KR" altLang="en-US" sz="1000" dirty="0">
                <a:latin typeface="+mn-ea"/>
                <a:ea typeface="+mn-ea"/>
              </a:rPr>
              <a:t>서비스 기간 </a:t>
            </a:r>
            <a:r>
              <a:rPr lang="ko-KR" altLang="en-US" sz="1000">
                <a:latin typeface="+mn-ea"/>
                <a:ea typeface="+mn-ea"/>
              </a:rPr>
              <a:t>이후 파기</a:t>
            </a:r>
            <a:r>
              <a:rPr lang="en-US" altLang="ko-KR" sz="1000">
                <a:latin typeface="+mn-ea"/>
                <a:ea typeface="+mn-ea"/>
              </a:rPr>
              <a:t>(</a:t>
            </a:r>
            <a:r>
              <a:rPr lang="ko-KR" altLang="en-US" sz="1000" dirty="0">
                <a:latin typeface="+mn-ea"/>
                <a:ea typeface="+mn-ea"/>
              </a:rPr>
              <a:t>위치공유 </a:t>
            </a:r>
            <a:r>
              <a:rPr lang="en-US" altLang="ko-KR" sz="1000" dirty="0">
                <a:latin typeface="+mn-ea"/>
                <a:ea typeface="+mn-ea"/>
              </a:rPr>
              <a:t>: 4</a:t>
            </a:r>
            <a:r>
              <a:rPr lang="ko-KR" altLang="en-US" sz="1000" dirty="0">
                <a:latin typeface="+mn-ea"/>
                <a:ea typeface="+mn-ea"/>
              </a:rPr>
              <a:t>시간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프리미엄 </a:t>
            </a:r>
            <a:r>
              <a:rPr lang="en-US" altLang="ko-KR" sz="1000" dirty="0">
                <a:latin typeface="+mn-ea"/>
                <a:ea typeface="+mn-ea"/>
              </a:rPr>
              <a:t>: 1</a:t>
            </a:r>
            <a:r>
              <a:rPr lang="ko-KR" altLang="en-US" sz="1000" dirty="0">
                <a:latin typeface="+mn-ea"/>
                <a:ea typeface="+mn-ea"/>
              </a:rPr>
              <a:t>개월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  <a:p>
            <a:endParaRPr lang="en-US" altLang="ko-KR" sz="1000" dirty="0">
              <a:latin typeface="+mn-ea"/>
              <a:ea typeface="+mn-ea"/>
            </a:endParaRPr>
          </a:p>
          <a:p>
            <a:r>
              <a:rPr lang="en-US" altLang="ko-KR" sz="1000" dirty="0">
                <a:latin typeface="+mn-ea"/>
                <a:ea typeface="+mn-ea"/>
              </a:rPr>
              <a:t># </a:t>
            </a:r>
            <a:r>
              <a:rPr lang="ko-KR" altLang="en-US" sz="1000" b="1" dirty="0">
                <a:latin typeface="+mn-ea"/>
                <a:ea typeface="+mn-ea"/>
              </a:rPr>
              <a:t>위치정보 수집</a:t>
            </a:r>
            <a:r>
              <a:rPr lang="en-US" altLang="ko-KR" sz="1000" b="1" dirty="0">
                <a:latin typeface="+mn-ea"/>
                <a:ea typeface="+mn-ea"/>
              </a:rPr>
              <a:t>/</a:t>
            </a:r>
            <a:r>
              <a:rPr lang="ko-KR" altLang="en-US" sz="1000" b="1" dirty="0">
                <a:latin typeface="+mn-ea"/>
                <a:ea typeface="+mn-ea"/>
              </a:rPr>
              <a:t>제공 이력 </a:t>
            </a:r>
            <a:r>
              <a:rPr lang="en-US" altLang="ko-KR" sz="1000" dirty="0">
                <a:latin typeface="+mn-ea"/>
                <a:ea typeface="+mn-ea"/>
              </a:rPr>
              <a:t>- 6</a:t>
            </a:r>
            <a:r>
              <a:rPr lang="ko-KR" altLang="en-US" sz="1000" dirty="0">
                <a:latin typeface="+mn-ea"/>
                <a:ea typeface="+mn-ea"/>
              </a:rPr>
              <a:t>개월 </a:t>
            </a:r>
            <a:r>
              <a:rPr lang="ko-KR" altLang="en-US" sz="1000">
                <a:latin typeface="+mn-ea"/>
                <a:ea typeface="+mn-ea"/>
              </a:rPr>
              <a:t>이후 파기</a:t>
            </a:r>
            <a:r>
              <a:rPr lang="en-US" altLang="ko-KR" sz="1000">
                <a:latin typeface="+mn-ea"/>
                <a:ea typeface="+mn-ea"/>
              </a:rPr>
              <a:t>(</a:t>
            </a:r>
            <a:r>
              <a:rPr lang="ko-KR" altLang="en-US" sz="1000" dirty="0">
                <a:latin typeface="+mn-ea"/>
                <a:ea typeface="+mn-ea"/>
              </a:rPr>
              <a:t>법률상 </a:t>
            </a:r>
            <a:r>
              <a:rPr lang="en-US" altLang="ko-KR" sz="1000" dirty="0">
                <a:latin typeface="+mn-ea"/>
                <a:ea typeface="+mn-ea"/>
              </a:rPr>
              <a:t>6</a:t>
            </a:r>
            <a:r>
              <a:rPr lang="ko-KR" altLang="en-US" sz="1000" dirty="0">
                <a:latin typeface="+mn-ea"/>
                <a:ea typeface="+mn-ea"/>
              </a:rPr>
              <a:t>개월 이상 보존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479586" y="5702320"/>
            <a:ext cx="1635702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  <a:ea typeface="+mn-ea"/>
              </a:rPr>
              <a:t>[ </a:t>
            </a:r>
            <a:r>
              <a:rPr lang="ko-KR" altLang="en-US" b="1" dirty="0">
                <a:latin typeface="+mn-ea"/>
                <a:ea typeface="+mn-ea"/>
              </a:rPr>
              <a:t>위치 정보의 파기 </a:t>
            </a:r>
            <a:r>
              <a:rPr lang="en-US" altLang="ko-KR" b="1" dirty="0">
                <a:latin typeface="+mn-ea"/>
                <a:ea typeface="+mn-ea"/>
              </a:rPr>
              <a:t>]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79" name="모서리가 둥근 직사각형 78"/>
          <p:cNvSpPr/>
          <p:nvPr/>
        </p:nvSpPr>
        <p:spPr bwMode="auto">
          <a:xfrm>
            <a:off x="5097016" y="4402608"/>
            <a:ext cx="4388511" cy="125864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57458" y="4258592"/>
            <a:ext cx="367200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  <a:ea typeface="+mn-ea"/>
              </a:rPr>
              <a:t>[ </a:t>
            </a:r>
            <a:r>
              <a:rPr lang="ko-KR" altLang="en-US" b="1" dirty="0">
                <a:latin typeface="+mn-ea"/>
                <a:ea typeface="+mn-ea"/>
              </a:rPr>
              <a:t>위치정보의 보호 조치 </a:t>
            </a:r>
            <a:r>
              <a:rPr lang="en-US" altLang="ko-KR" b="1" dirty="0">
                <a:latin typeface="+mn-ea"/>
                <a:ea typeface="+mn-ea"/>
              </a:rPr>
              <a:t>– </a:t>
            </a:r>
            <a:r>
              <a:rPr lang="ko-KR" altLang="en-US" b="1" dirty="0">
                <a:latin typeface="+mn-ea"/>
                <a:ea typeface="+mn-ea"/>
              </a:rPr>
              <a:t>수집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제공 이력 기록 </a:t>
            </a:r>
            <a:r>
              <a:rPr lang="en-US" altLang="ko-KR" b="1" dirty="0">
                <a:latin typeface="+mn-ea"/>
                <a:ea typeface="+mn-ea"/>
              </a:rPr>
              <a:t>]</a:t>
            </a:r>
            <a:endParaRPr lang="ko-KR" altLang="en-US" b="1" dirty="0">
              <a:latin typeface="+mn-ea"/>
              <a:ea typeface="+mn-ea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909462"/>
              </p:ext>
            </p:extLst>
          </p:nvPr>
        </p:nvGraphicFramePr>
        <p:xfrm>
          <a:off x="5268418" y="5013176"/>
          <a:ext cx="4005062" cy="533400"/>
        </p:xfrm>
        <a:graphic>
          <a:graphicData uri="http://schemas.openxmlformats.org/drawingml/2006/table">
            <a:tbl>
              <a:tblPr/>
              <a:tblGrid>
                <a:gridCol w="764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수집 대상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제공 대상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대상 서비스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시작 일시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종료 일시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홍길동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</a:b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UserID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전지현</a:t>
                      </a:r>
                      <a:b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</a:b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UserID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위치 공유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2014-09-16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14:00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2014-09-16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/>
                        </a:rPr>
                        <a:t>14:15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185283" y="4797152"/>
            <a:ext cx="4507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예시</a:t>
            </a:r>
            <a:r>
              <a:rPr lang="en-US" altLang="ko-KR" sz="900" dirty="0">
                <a:latin typeface="+mn-ea"/>
                <a:ea typeface="+mn-ea"/>
              </a:rPr>
              <a:t>)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2888522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12068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5. SW Architecture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&gt; 5.5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사용자 위치 정보 관리 정책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3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5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ko-KR" altLang="en-US" sz="1600" b="1" kern="0" dirty="0">
                <a:latin typeface="+mn-ea"/>
                <a:ea typeface="+mn-ea"/>
              </a:rPr>
              <a:t>데이터 요청이 빈번한 정보를 메모리 기반의 </a:t>
            </a:r>
            <a:r>
              <a:rPr kumimoji="0" lang="en-US" altLang="ko-KR" sz="1600" b="1" kern="0" dirty="0">
                <a:latin typeface="+mn-ea"/>
                <a:ea typeface="+mn-ea"/>
              </a:rPr>
              <a:t>Cache Server</a:t>
            </a:r>
            <a:r>
              <a:rPr kumimoji="0" lang="ko-KR" altLang="en-US" sz="1600" b="1" kern="0">
                <a:latin typeface="+mn-ea"/>
                <a:ea typeface="+mn-ea"/>
              </a:rPr>
              <a:t>를 메인으로</a:t>
            </a:r>
            <a:r>
              <a:rPr kumimoji="0" lang="en-US" altLang="ko-KR" sz="1600" b="1" kern="0" dirty="0">
                <a:latin typeface="+mn-ea"/>
                <a:ea typeface="+mn-ea"/>
              </a:rPr>
              <a:t>, Database</a:t>
            </a:r>
            <a:r>
              <a:rPr kumimoji="0" lang="ko-KR" altLang="en-US" sz="1600" b="1" kern="0">
                <a:latin typeface="+mn-ea"/>
                <a:ea typeface="+mn-ea"/>
              </a:rPr>
              <a:t>를 백업 서버로 활용하여 안정적인 서비스를 제공합니다</a:t>
            </a:r>
            <a:r>
              <a:rPr kumimoji="0" lang="en-US" altLang="ko-KR" sz="1600" b="1" kern="0" dirty="0">
                <a:latin typeface="+mn-ea"/>
                <a:ea typeface="+mn-ea"/>
              </a:rPr>
              <a:t>.</a:t>
            </a:r>
            <a:r>
              <a:rPr kumimoji="0" lang="en-US" altLang="ko-KR" sz="600" b="1" kern="0" dirty="0">
                <a:latin typeface="+mn-ea"/>
                <a:ea typeface="+mn-ea"/>
              </a:rPr>
              <a:t> </a:t>
            </a:r>
          </a:p>
        </p:txBody>
      </p:sp>
      <p:sp>
        <p:nvSpPr>
          <p:cNvPr id="64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위치 저장 및 조회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Overview</a:t>
            </a:r>
            <a:endParaRPr lang="ko-KR" altLang="en-US" sz="1400" b="1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65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91" name="모서리가 둥근 직사각형 220"/>
          <p:cNvSpPr>
            <a:spLocks noChangeArrowheads="1"/>
          </p:cNvSpPr>
          <p:nvPr/>
        </p:nvSpPr>
        <p:spPr bwMode="auto">
          <a:xfrm>
            <a:off x="704850" y="2099152"/>
            <a:ext cx="2988000" cy="3111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FontTx/>
              <a:buNone/>
            </a:pPr>
            <a:r>
              <a:rPr lang="en-US" altLang="ko-KR" b="1" dirty="0"/>
              <a:t>Cache : </a:t>
            </a:r>
            <a:r>
              <a:rPr lang="ko-KR" altLang="en-US" b="1"/>
              <a:t>당일 위치 정보</a:t>
            </a:r>
            <a:endParaRPr lang="ko-KR" altLang="en-US" b="1" dirty="0"/>
          </a:p>
        </p:txBody>
      </p:sp>
      <p:sp>
        <p:nvSpPr>
          <p:cNvPr id="94" name="모서리가 둥근 직사각형 220"/>
          <p:cNvSpPr>
            <a:spLocks noChangeArrowheads="1"/>
          </p:cNvSpPr>
          <p:nvPr/>
        </p:nvSpPr>
        <p:spPr bwMode="auto">
          <a:xfrm>
            <a:off x="704528" y="3861048"/>
            <a:ext cx="2988000" cy="3111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eaLnBrk="1" hangingPunct="1"/>
            <a:r>
              <a:rPr lang="en-US" altLang="ko-KR" sz="1100" b="1" dirty="0">
                <a:ea typeface="맑은 고딕" panose="020B0503020000020004" pitchFamily="50" charset="-127"/>
              </a:rPr>
              <a:t>Database : Backup &amp; </a:t>
            </a:r>
            <a:r>
              <a:rPr lang="ko-KR" altLang="en-US" sz="1100" b="1">
                <a:ea typeface="맑은 고딕" panose="020B0503020000020004" pitchFamily="50" charset="-127"/>
              </a:rPr>
              <a:t>위치 정보 제공 이력</a:t>
            </a:r>
            <a:r>
              <a:rPr lang="en-US" altLang="ko-KR" sz="1100" b="1" dirty="0">
                <a:ea typeface="맑은 고딕" panose="020B0503020000020004" pitchFamily="50" charset="-127"/>
              </a:rPr>
              <a:t> </a:t>
            </a:r>
            <a:endParaRPr lang="ko-KR" altLang="en-US" sz="1100" b="1" dirty="0">
              <a:ea typeface="맑은 고딕" panose="020B0503020000020004" pitchFamily="50" charset="-127"/>
            </a:endParaRPr>
          </a:p>
        </p:txBody>
      </p:sp>
      <p:sp>
        <p:nvSpPr>
          <p:cNvPr id="95" name="모서리가 둥근 직사각형 220"/>
          <p:cNvSpPr>
            <a:spLocks noChangeArrowheads="1"/>
          </p:cNvSpPr>
          <p:nvPr/>
        </p:nvSpPr>
        <p:spPr bwMode="auto">
          <a:xfrm>
            <a:off x="704528" y="5589240"/>
            <a:ext cx="2988000" cy="3111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eaLnBrk="1" hangingPunct="1"/>
            <a:r>
              <a:rPr lang="en-US" altLang="ko-KR" sz="1100" b="1" dirty="0">
                <a:ea typeface="맑은 고딕" panose="020B0503020000020004" pitchFamily="50" charset="-127"/>
              </a:rPr>
              <a:t>Destroy : </a:t>
            </a:r>
            <a:r>
              <a:rPr lang="ko-KR" altLang="en-US" sz="1100" b="1">
                <a:ea typeface="맑은 고딕" panose="020B0503020000020004" pitchFamily="50" charset="-127"/>
              </a:rPr>
              <a:t>데이터 파기</a:t>
            </a:r>
            <a:endParaRPr lang="ko-KR" altLang="en-US" sz="1100" b="1" dirty="0">
              <a:ea typeface="맑은 고딕" panose="020B0503020000020004" pitchFamily="50" charset="-127"/>
            </a:endParaRP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17243"/>
              </p:ext>
            </p:extLst>
          </p:nvPr>
        </p:nvGraphicFramePr>
        <p:xfrm>
          <a:off x="703428" y="2459192"/>
          <a:ext cx="8768838" cy="1257840"/>
        </p:xfrm>
        <a:graphic>
          <a:graphicData uri="http://schemas.openxmlformats.org/drawingml/2006/table">
            <a:tbl>
              <a:tblPr/>
              <a:tblGrid>
                <a:gridCol w="4033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9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데이터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단말의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앱으로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부터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전송 받은 위치 정보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저장 정보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무료 사용자는 최종 위치만 저장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-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유료 사용자는 트래킹을 위한 모든 위치 정보 저장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425 Byte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PK(32B),</a:t>
                      </a:r>
                      <a:r>
                        <a:rPr lang="en-US" altLang="ko-KR" sz="10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(128B),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위도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(128B),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경도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(128B),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시간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(8B)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  -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위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sym typeface="Wingdings 2" panose="05020102010507070707" pitchFamily="18" charset="2"/>
                        </a:rPr>
                        <a:t>경도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데이터의 암호화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915015"/>
              </p:ext>
            </p:extLst>
          </p:nvPr>
        </p:nvGraphicFramePr>
        <p:xfrm>
          <a:off x="704528" y="4244206"/>
          <a:ext cx="8768838" cy="1212120"/>
        </p:xfrm>
        <a:graphic>
          <a:graphicData uri="http://schemas.openxmlformats.org/drawingml/2006/table">
            <a:tbl>
              <a:tblPr/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002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저장 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무료 사용자의 최종 위치 및 유료 사용자의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트래킹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위치 정보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일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Cache Server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 장애 등의 백업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유료 사용자의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트래킹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정보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개월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Cache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Server 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백업 및 최대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달 정도의 트래킹 정보 관리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위치 정보 제공 이력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개월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658945"/>
              </p:ext>
            </p:extLst>
          </p:nvPr>
        </p:nvGraphicFramePr>
        <p:xfrm>
          <a:off x="703428" y="5939008"/>
          <a:ext cx="8784000" cy="548640"/>
        </p:xfrm>
        <a:graphic>
          <a:graphicData uri="http://schemas.openxmlformats.org/drawingml/2006/table">
            <a:tbl>
              <a:tblPr/>
              <a:tblGrid>
                <a:gridCol w="87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무료 사용자의 위치 공유 종료 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Cache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Database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의 위치 정보 삭제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유료 사용자의 위치 정보 저장 기간 만료 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개월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475924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ea typeface="맑은 고딕" pitchFamily="50" charset="-127"/>
              </a:rPr>
              <a:t>대용량 데이터로 인해 서비스 품질에 영향을 주지 않는 구조를 사용합니다</a:t>
            </a:r>
            <a:r>
              <a:rPr kumimoji="0" lang="en-US" altLang="ko-KR" sz="1600" b="1" dirty="0">
                <a:ea typeface="맑은 고딕" pitchFamily="50" charset="-127"/>
              </a:rPr>
              <a:t>.</a:t>
            </a:r>
            <a:endParaRPr kumimoji="0" lang="ko-KR" altLang="en-US" sz="1600" b="1">
              <a:ea typeface="맑은 고딕" pitchFamily="50" charset="-127"/>
            </a:endParaRPr>
          </a:p>
        </p:txBody>
      </p:sp>
      <p:sp>
        <p:nvSpPr>
          <p:cNvPr id="6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대용량 데이터 처리 방안</a:t>
            </a:r>
          </a:p>
        </p:txBody>
      </p:sp>
      <p:sp>
        <p:nvSpPr>
          <p:cNvPr id="75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832648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5. SW Architecture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5.6</a:t>
            </a:r>
            <a:r>
              <a:rPr lang="ko-KR" altLang="en-US" sz="1800">
                <a:solidFill>
                  <a:schemeClr val="tx1"/>
                </a:solidFill>
              </a:rPr>
              <a:t> 대용량 데이터 </a:t>
            </a:r>
            <a:r>
              <a:rPr lang="ko-KR" altLang="en-US" sz="1800" dirty="0">
                <a:solidFill>
                  <a:schemeClr val="tx1"/>
                </a:solidFill>
              </a:rPr>
              <a:t>처리 방안</a:t>
            </a:r>
          </a:p>
        </p:txBody>
      </p:sp>
      <p:sp>
        <p:nvSpPr>
          <p:cNvPr id="95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103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704850" y="2204864"/>
            <a:ext cx="1295822" cy="468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 anchorCtr="0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latin typeface="+mn-ea"/>
                <a:ea typeface="+mn-ea"/>
              </a:rPr>
              <a:t>이동 거리</a:t>
            </a:r>
          </a:p>
        </p:txBody>
      </p:sp>
      <p:sp>
        <p:nvSpPr>
          <p:cNvPr id="110" name="직사각형 109"/>
          <p:cNvSpPr/>
          <p:nvPr/>
        </p:nvSpPr>
        <p:spPr bwMode="auto">
          <a:xfrm>
            <a:off x="2144688" y="2204864"/>
            <a:ext cx="7056462" cy="468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t" anchorCtr="0"/>
          <a:lstStyle/>
          <a:p>
            <a:pPr marL="171450" indent="-171450" fontAlgn="auto" latinLnBrk="0">
              <a:spcBef>
                <a:spcPct val="50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000" kern="0" dirty="0">
                <a:solidFill>
                  <a:srgbClr val="080808"/>
                </a:solidFill>
                <a:latin typeface="+mn-ea"/>
                <a:ea typeface="+mn-ea"/>
              </a:rPr>
              <a:t>서울 시민의 교통 수단 하루 평균 이동 거리              </a:t>
            </a:r>
            <a:r>
              <a:rPr kumimoji="0" lang="en-US" altLang="ko-KR" sz="1000" kern="0" dirty="0">
                <a:solidFill>
                  <a:srgbClr val="080808"/>
                </a:solidFill>
                <a:latin typeface="+mn-ea"/>
                <a:ea typeface="+mn-ea"/>
              </a:rPr>
              <a:t>: 8.9 Km</a:t>
            </a:r>
            <a:r>
              <a:rPr kumimoji="0" lang="ko-KR" altLang="en-US" sz="1000" kern="0">
                <a:solidFill>
                  <a:srgbClr val="080808"/>
                </a:solidFill>
                <a:latin typeface="+mn-ea"/>
                <a:ea typeface="+mn-ea"/>
              </a:rPr>
              <a:t> </a:t>
            </a:r>
            <a:r>
              <a:rPr kumimoji="0" lang="en-US" altLang="ko-KR" sz="1000" kern="0" dirty="0">
                <a:solidFill>
                  <a:srgbClr val="080808"/>
                </a:solidFill>
                <a:latin typeface="+mn-ea"/>
                <a:ea typeface="+mn-ea"/>
              </a:rPr>
              <a:t>(2013/02/17 </a:t>
            </a:r>
            <a:r>
              <a:rPr kumimoji="0" lang="ko-KR" altLang="en-US" sz="1000" kern="0">
                <a:solidFill>
                  <a:srgbClr val="080808"/>
                </a:solidFill>
                <a:latin typeface="+mn-ea"/>
                <a:ea typeface="+mn-ea"/>
              </a:rPr>
              <a:t>기사 </a:t>
            </a:r>
            <a:r>
              <a:rPr kumimoji="0" lang="en-US" altLang="ko-KR" sz="1000" kern="0" dirty="0">
                <a:solidFill>
                  <a:srgbClr val="FF0000"/>
                </a:solidFill>
                <a:latin typeface="+mn-ea"/>
                <a:ea typeface="+mn-ea"/>
                <a:hlinkClick r:id="rId3"/>
              </a:rPr>
              <a:t>http://news1.kr/articles/?1013866</a:t>
            </a:r>
            <a:r>
              <a:rPr kumimoji="0" lang="en-US" altLang="ko-KR" sz="1000" kern="0" dirty="0">
                <a:solidFill>
                  <a:srgbClr val="080808"/>
                </a:solidFill>
                <a:latin typeface="+mn-ea"/>
                <a:ea typeface="+mn-ea"/>
              </a:rPr>
              <a:t>)</a:t>
            </a:r>
          </a:p>
          <a:p>
            <a:pPr marL="171450" indent="-171450" fontAlgn="auto" latinLnBrk="0">
              <a:spcBef>
                <a:spcPct val="500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000" kern="0" dirty="0">
                <a:solidFill>
                  <a:srgbClr val="080808"/>
                </a:solidFill>
                <a:latin typeface="+mn-ea"/>
                <a:ea typeface="+mn-ea"/>
              </a:rPr>
              <a:t>1</a:t>
            </a:r>
            <a:r>
              <a:rPr kumimoji="0" lang="ko-KR" altLang="en-US" sz="1000" kern="0">
                <a:solidFill>
                  <a:srgbClr val="080808"/>
                </a:solidFill>
                <a:latin typeface="+mn-ea"/>
                <a:ea typeface="+mn-ea"/>
              </a:rPr>
              <a:t>인 도보 및 교통 수단의 하루 평균 이동 거리</a:t>
            </a:r>
            <a:r>
              <a:rPr kumimoji="0" lang="en-US" altLang="ko-KR" sz="1000" kern="0" dirty="0">
                <a:solidFill>
                  <a:srgbClr val="080808"/>
                </a:solidFill>
                <a:latin typeface="+mn-ea"/>
                <a:ea typeface="+mn-ea"/>
              </a:rPr>
              <a:t>(</a:t>
            </a:r>
            <a:r>
              <a:rPr kumimoji="0" lang="ko-KR" altLang="en-US" sz="1000" kern="0">
                <a:solidFill>
                  <a:srgbClr val="080808"/>
                </a:solidFill>
                <a:latin typeface="+mn-ea"/>
                <a:ea typeface="+mn-ea"/>
              </a:rPr>
              <a:t>추정</a:t>
            </a:r>
            <a:r>
              <a:rPr kumimoji="0" lang="en-US" altLang="ko-KR" sz="1000" kern="0" dirty="0">
                <a:solidFill>
                  <a:srgbClr val="080808"/>
                </a:solidFill>
                <a:latin typeface="+mn-ea"/>
                <a:ea typeface="+mn-ea"/>
              </a:rPr>
              <a:t>)    : 10  Km</a:t>
            </a:r>
          </a:p>
        </p:txBody>
      </p:sp>
      <p:sp>
        <p:nvSpPr>
          <p:cNvPr id="111" name="직사각형 110"/>
          <p:cNvSpPr/>
          <p:nvPr/>
        </p:nvSpPr>
        <p:spPr bwMode="auto">
          <a:xfrm>
            <a:off x="704528" y="2942014"/>
            <a:ext cx="1295822" cy="468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 anchorCtr="0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kern="0" dirty="0">
                <a:solidFill>
                  <a:srgbClr val="080808"/>
                </a:solidFill>
                <a:latin typeface="+mn-ea"/>
                <a:ea typeface="+mn-ea"/>
              </a:rPr>
              <a:t>이동 </a:t>
            </a:r>
            <a:r>
              <a:rPr kumimoji="0" lang="ko-KR" altLang="en-US" sz="1000" kern="0">
                <a:solidFill>
                  <a:srgbClr val="080808"/>
                </a:solidFill>
                <a:latin typeface="+mn-ea"/>
                <a:ea typeface="+mn-ea"/>
              </a:rPr>
              <a:t>거리 단위</a:t>
            </a:r>
            <a:endParaRPr kumimoji="0" lang="ko-KR" altLang="en-US" sz="10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graphicFrame>
        <p:nvGraphicFramePr>
          <p:cNvPr id="117" name="표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19484"/>
              </p:ext>
            </p:extLst>
          </p:nvPr>
        </p:nvGraphicFramePr>
        <p:xfrm>
          <a:off x="2144688" y="2942014"/>
          <a:ext cx="7056461" cy="1044000"/>
        </p:xfrm>
        <a:graphic>
          <a:graphicData uri="http://schemas.openxmlformats.org/drawingml/2006/table">
            <a:tbl>
              <a:tblPr/>
              <a:tblGrid>
                <a:gridCol w="1390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7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8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거리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위도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경도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110 Km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88.74 Km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1.8 Km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1.479 Km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초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 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24 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9" name="직사각형 118"/>
          <p:cNvSpPr/>
          <p:nvPr/>
        </p:nvSpPr>
        <p:spPr bwMode="auto">
          <a:xfrm>
            <a:off x="704528" y="4358899"/>
            <a:ext cx="1295822" cy="58226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 anchorCtr="0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1000" b="1" kern="0" dirty="0">
                <a:solidFill>
                  <a:srgbClr val="080808"/>
                </a:solidFill>
                <a:latin typeface="+mn-ea"/>
                <a:ea typeface="+mn-ea"/>
              </a:rPr>
              <a:t>1</a:t>
            </a:r>
            <a:r>
              <a:rPr kumimoji="0" lang="ko-KR" altLang="en-US" sz="1000" b="1" kern="0">
                <a:solidFill>
                  <a:srgbClr val="080808"/>
                </a:solidFill>
                <a:latin typeface="+mn-ea"/>
                <a:ea typeface="+mn-ea"/>
              </a:rPr>
              <a:t>일 데이터 용량</a:t>
            </a:r>
            <a:endParaRPr kumimoji="0" lang="ko-KR" altLang="en-US" sz="10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850" y="4104984"/>
            <a:ext cx="2943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atin typeface="+mn-ea"/>
                <a:ea typeface="+mn-ea"/>
              </a:rPr>
              <a:t>※ </a:t>
            </a:r>
            <a:r>
              <a:rPr lang="ko-KR" altLang="en-US" sz="1050" b="1">
                <a:latin typeface="+mn-ea"/>
                <a:ea typeface="+mn-ea"/>
              </a:rPr>
              <a:t>사용자의 </a:t>
            </a:r>
            <a:r>
              <a:rPr lang="ko-KR" altLang="en-US" sz="1050" b="1" dirty="0">
                <a:latin typeface="+mn-ea"/>
                <a:ea typeface="+mn-ea"/>
              </a:rPr>
              <a:t>위치 이동 여부 </a:t>
            </a:r>
            <a:r>
              <a:rPr lang="ko-KR" altLang="en-US" sz="1050" b="1">
                <a:latin typeface="+mn-ea"/>
                <a:ea typeface="+mn-ea"/>
              </a:rPr>
              <a:t>판단을 </a:t>
            </a:r>
            <a:r>
              <a:rPr lang="en-US" altLang="ko-KR" sz="1050" b="1" dirty="0">
                <a:latin typeface="+mn-ea"/>
                <a:ea typeface="+mn-ea"/>
              </a:rPr>
              <a:t>30m </a:t>
            </a:r>
            <a:r>
              <a:rPr lang="ko-KR" altLang="en-US" sz="1050" b="1">
                <a:latin typeface="+mn-ea"/>
                <a:ea typeface="+mn-ea"/>
              </a:rPr>
              <a:t>정의</a:t>
            </a:r>
            <a:endParaRPr lang="ko-KR" altLang="en-US" sz="1050" b="1" dirty="0">
              <a:latin typeface="+mn-ea"/>
              <a:ea typeface="+mn-ea"/>
            </a:endParaRPr>
          </a:p>
        </p:txBody>
      </p:sp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037523"/>
              </p:ext>
            </p:extLst>
          </p:nvPr>
        </p:nvGraphicFramePr>
        <p:xfrm>
          <a:off x="2144688" y="4358900"/>
          <a:ext cx="7056463" cy="961200"/>
        </p:xfrm>
        <a:graphic>
          <a:graphicData uri="http://schemas.openxmlformats.org/drawingml/2006/table">
            <a:tbl>
              <a:tblPr/>
              <a:tblGrid>
                <a:gridCol w="1390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7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3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사용자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사용량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000" b="0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명</a:t>
                      </a:r>
                      <a:r>
                        <a:rPr lang="en-US" altLang="ko-KR" sz="1000" b="0" baseline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</a:rPr>
                        <a:t>유료</a:t>
                      </a:r>
                      <a:r>
                        <a:rPr lang="en-US" altLang="ko-KR" sz="1000" b="0" baseline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137 Kbyte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268288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위치 정보 데이터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268288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10 Km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68288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137 Kbyte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96838" indent="0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425 Byte</a:t>
                      </a:r>
                    </a:p>
                    <a:p>
                      <a:pPr marL="96838" indent="0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30 m x 330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번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6838" indent="0" latinLnBrk="1">
                        <a:buFontTx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425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x 30 x 330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00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만명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유료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Gbyte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000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백만명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무료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약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810 </a:t>
                      </a:r>
                      <a:r>
                        <a:rPr lang="en-US" altLang="ko-KR" sz="1000" b="0" dirty="0" err="1">
                          <a:solidFill>
                            <a:schemeClr val="tx1"/>
                          </a:solidFill>
                        </a:rPr>
                        <a:t>Mbyte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(425 byte * 2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백만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7" name="Text Box 256"/>
          <p:cNvSpPr txBox="1">
            <a:spLocks noChangeArrowheads="1"/>
          </p:cNvSpPr>
          <p:nvPr/>
        </p:nvSpPr>
        <p:spPr bwMode="auto">
          <a:xfrm>
            <a:off x="2144688" y="5517232"/>
            <a:ext cx="7056000" cy="69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algn="ctr" eaLnBrk="1" hangingPunct="1">
              <a:defRPr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사용자가 위치 이동을 한 경우에만 데이터 저장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ctr" eaLnBrk="1" hangingPunct="1">
              <a:defRPr/>
            </a:pPr>
            <a:r>
              <a:rPr lang="ko-KR" altLang="en-US" dirty="0">
                <a:solidFill>
                  <a:schemeClr val="tx1"/>
                </a:solidFill>
              </a:rPr>
              <a:t>일 단위의 테이블 파티션으로 대용량 데이터의 분산</a:t>
            </a:r>
          </a:p>
        </p:txBody>
      </p:sp>
      <p:sp>
        <p:nvSpPr>
          <p:cNvPr id="128" name="직사각형 127"/>
          <p:cNvSpPr/>
          <p:nvPr/>
        </p:nvSpPr>
        <p:spPr bwMode="auto">
          <a:xfrm>
            <a:off x="704528" y="5517232"/>
            <a:ext cx="1295822" cy="69502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 anchorCtr="0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2000" b="1" kern="0" dirty="0">
                <a:solidFill>
                  <a:srgbClr val="080808"/>
                </a:solidFill>
                <a:latin typeface="+mn-ea"/>
                <a:ea typeface="+mn-ea"/>
              </a:rPr>
              <a:t>방향성</a:t>
            </a:r>
          </a:p>
        </p:txBody>
      </p:sp>
      <p:sp>
        <p:nvSpPr>
          <p:cNvPr id="1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20782108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80060"/>
              </p:ext>
            </p:extLst>
          </p:nvPr>
        </p:nvGraphicFramePr>
        <p:xfrm>
          <a:off x="415926" y="1988840"/>
          <a:ext cx="6985000" cy="4392489"/>
        </p:xfrm>
        <a:graphic>
          <a:graphicData uri="http://schemas.openxmlformats.org/drawingml/2006/table">
            <a:tbl>
              <a:tblPr/>
              <a:tblGrid>
                <a:gridCol w="2304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0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2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Application</a:t>
                      </a:r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지원 기기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Application</a:t>
                      </a:r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지원 </a:t>
                      </a:r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OS</a:t>
                      </a:r>
                      <a:endParaRPr lang="ko-KR" altLang="en-US" sz="1200" b="1" i="0" u="none" strike="noStrike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619">
                <a:tc>
                  <a:txBody>
                    <a:bodyPr/>
                    <a:lstStyle/>
                    <a:p>
                      <a:pPr marL="0" indent="0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1" indent="0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619">
                <a:tc>
                  <a:txBody>
                    <a:bodyPr/>
                    <a:lstStyle/>
                    <a:p>
                      <a:pPr marL="0" indent="0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1" indent="0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776655"/>
              </p:ext>
            </p:extLst>
          </p:nvPr>
        </p:nvGraphicFramePr>
        <p:xfrm>
          <a:off x="7493723" y="1984131"/>
          <a:ext cx="1996354" cy="4397620"/>
        </p:xfrm>
        <a:graphic>
          <a:graphicData uri="http://schemas.openxmlformats.org/drawingml/2006/table">
            <a:tbl>
              <a:tblPr/>
              <a:tblGrid>
                <a:gridCol w="1996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45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Web PoC</a:t>
                      </a:r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지원 브라우저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077">
                <a:tc>
                  <a:txBody>
                    <a:bodyPr/>
                    <a:lstStyle/>
                    <a:p>
                      <a:pPr marL="0" indent="0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157"/>
          <p:cNvSpPr>
            <a:spLocks noChangeArrowheads="1"/>
          </p:cNvSpPr>
          <p:nvPr/>
        </p:nvSpPr>
        <p:spPr bwMode="auto">
          <a:xfrm>
            <a:off x="496278" y="836614"/>
            <a:ext cx="899379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Wingdings" panose="05000000000000000000" pitchFamily="2" charset="2"/>
              <a:buChar char="l"/>
              <a:defRPr kumimoji="1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맑은 고딕" panose="020B0503020000020004" pitchFamily="50" charset="-127"/>
              <a:buChar char="-"/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600">
                <a:solidFill>
                  <a:srgbClr val="000000"/>
                </a:solidFill>
              </a:rPr>
              <a:t>Mobile Application</a:t>
            </a:r>
            <a:r>
              <a:rPr kumimoji="0" lang="ko-KR" altLang="en-US" sz="1600">
                <a:solidFill>
                  <a:srgbClr val="000000"/>
                </a:solidFill>
              </a:rPr>
              <a:t>은 다양한 기기와 </a:t>
            </a:r>
            <a:r>
              <a:rPr kumimoji="0" lang="en-US" altLang="ko-KR" sz="1600">
                <a:solidFill>
                  <a:srgbClr val="000000"/>
                </a:solidFill>
              </a:rPr>
              <a:t>OS</a:t>
            </a:r>
            <a:r>
              <a:rPr kumimoji="0" lang="ko-KR" altLang="en-US" sz="1600">
                <a:solidFill>
                  <a:srgbClr val="000000"/>
                </a:solidFill>
              </a:rPr>
              <a:t>를 지원하며 </a:t>
            </a:r>
            <a:r>
              <a:rPr kumimoji="0" lang="en-US" altLang="ko-KR" sz="1600">
                <a:solidFill>
                  <a:srgbClr val="000000"/>
                </a:solidFill>
              </a:rPr>
              <a:t>Web PoC</a:t>
            </a:r>
            <a:r>
              <a:rPr kumimoji="0" lang="ko-KR" altLang="en-US" sz="1600">
                <a:solidFill>
                  <a:srgbClr val="000000"/>
                </a:solidFill>
              </a:rPr>
              <a:t>는 크로스 브라우징 지원으로 다양한 브라우저를 통해 사용 가능합니다</a:t>
            </a:r>
            <a:r>
              <a:rPr kumimoji="0" lang="en-US" altLang="ko-KR" sz="1600">
                <a:solidFill>
                  <a:srgbClr val="000000"/>
                </a:solidFill>
              </a:rPr>
              <a:t>.</a:t>
            </a:r>
            <a:endParaRPr kumimoji="0"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9" name="직사각형 40"/>
          <p:cNvSpPr>
            <a:spLocks noChangeArrowheads="1"/>
          </p:cNvSpPr>
          <p:nvPr/>
        </p:nvSpPr>
        <p:spPr bwMode="auto">
          <a:xfrm>
            <a:off x="415925" y="1544965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멀티 플랫폼 지원</a:t>
            </a:r>
            <a:endParaRPr lang="ko-KR" altLang="en-US" sz="1400" b="1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832648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5. SW Architecture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5.7</a:t>
            </a:r>
            <a:r>
              <a:rPr lang="ko-KR" altLang="en-US" sz="1800">
                <a:solidFill>
                  <a:schemeClr val="tx1"/>
                </a:solidFill>
              </a:rPr>
              <a:t> 멀티 플랫폼 지원 방안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1497" y="4743522"/>
            <a:ext cx="919357" cy="908542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2841117" y="2708920"/>
            <a:ext cx="864096" cy="1219024"/>
            <a:chOff x="3887143" y="2494291"/>
            <a:chExt cx="864096" cy="1219024"/>
          </a:xfrm>
        </p:grpSpPr>
        <p:pic>
          <p:nvPicPr>
            <p:cNvPr id="48" name="Picture 10" descr="http://3.bp.blogspot.com/_kNUIczJH1OM/TPWnTpPpv-I/AAAAAAAAABc/KS-JDa4RcUI/s1600/gingerdroid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382" y="2494291"/>
              <a:ext cx="712068" cy="712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직사각형 51"/>
            <p:cNvSpPr/>
            <p:nvPr/>
          </p:nvSpPr>
          <p:spPr>
            <a:xfrm>
              <a:off x="3887143" y="3177784"/>
              <a:ext cx="8640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 dirty="0"/>
                <a:t>Android 2.3</a:t>
              </a:r>
              <a:br>
                <a:rPr lang="en-US" altLang="ko-KR" sz="800" dirty="0"/>
              </a:br>
              <a:r>
                <a:rPr lang="en-US" altLang="ko-KR" sz="800" dirty="0"/>
                <a:t>(</a:t>
              </a:r>
              <a:r>
                <a:rPr lang="en-US" altLang="ko-KR" sz="8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G</a:t>
              </a:r>
              <a:r>
                <a:rPr lang="en-US" altLang="ko-KR" sz="800" dirty="0"/>
                <a:t>ingerbread)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800"/>
                <a:t>2010.12</a:t>
              </a:r>
              <a:endParaRPr lang="en-US" altLang="ko-KR" sz="800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3705213" y="2792072"/>
            <a:ext cx="939527" cy="1135872"/>
            <a:chOff x="4689103" y="2577443"/>
            <a:chExt cx="939527" cy="1135872"/>
          </a:xfrm>
        </p:grpSpPr>
        <p:pic>
          <p:nvPicPr>
            <p:cNvPr id="50" name="Picture 22" descr="http://4.bp.blogspot.com/-9Ez2y71RLWY/TVmisYUffnI/AAAAAAAAABs/iN2LC8JQTNw/s400/android-bumblebee-holo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507" y="2577443"/>
              <a:ext cx="706016" cy="564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직사각형 52"/>
            <p:cNvSpPr/>
            <p:nvPr/>
          </p:nvSpPr>
          <p:spPr>
            <a:xfrm>
              <a:off x="4689103" y="3177784"/>
              <a:ext cx="939527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 dirty="0"/>
                <a:t>Android 3.0</a:t>
              </a:r>
              <a:br>
                <a:rPr lang="en-US" altLang="ko-KR" sz="800" dirty="0"/>
              </a:br>
              <a:r>
                <a:rPr lang="en-US" altLang="ko-KR" sz="800" dirty="0"/>
                <a:t>(</a:t>
              </a:r>
              <a:r>
                <a:rPr lang="en-US" altLang="ko-KR" sz="8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H</a:t>
              </a:r>
              <a:r>
                <a:rPr lang="en-US" altLang="ko-KR" sz="800" dirty="0"/>
                <a:t>oneycomb)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800"/>
                <a:t>2011.02</a:t>
              </a:r>
              <a:endParaRPr lang="en-US" altLang="ko-KR" sz="80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4713325" y="2792072"/>
            <a:ext cx="818059" cy="1283605"/>
            <a:chOff x="5609889" y="2577443"/>
            <a:chExt cx="818059" cy="1283605"/>
          </a:xfrm>
        </p:grpSpPr>
        <p:pic>
          <p:nvPicPr>
            <p:cNvPr id="54" name="Picture 2" descr="http://www.clubcity.kr/news/photo/201105/78625_33787_3049.jp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3619" y="2577443"/>
              <a:ext cx="615570" cy="579934"/>
            </a:xfrm>
            <a:prstGeom prst="rect">
              <a:avLst/>
            </a:prstGeom>
            <a:noFill/>
          </p:spPr>
        </p:pic>
        <p:sp>
          <p:nvSpPr>
            <p:cNvPr id="55" name="직사각형 54"/>
            <p:cNvSpPr/>
            <p:nvPr/>
          </p:nvSpPr>
          <p:spPr>
            <a:xfrm>
              <a:off x="5609889" y="3177784"/>
              <a:ext cx="818059" cy="68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 dirty="0"/>
                <a:t>Android 4.0</a:t>
              </a:r>
              <a:br>
                <a:rPr lang="en-US" altLang="ko-KR" sz="800" dirty="0"/>
              </a:br>
              <a:r>
                <a:rPr lang="en-US" altLang="ko-KR" sz="800" dirty="0"/>
                <a:t>(</a:t>
              </a:r>
              <a:r>
                <a:rPr lang="en-US" altLang="ko-KR" sz="8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I</a:t>
              </a:r>
              <a:r>
                <a:rPr lang="en-US" altLang="ko-KR" sz="800" dirty="0"/>
                <a:t>ce cream Sandwich)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800"/>
                <a:t>2011.12</a:t>
              </a:r>
              <a:endParaRPr lang="en-US" altLang="ko-KR" sz="800" dirty="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649429" y="2774962"/>
            <a:ext cx="791580" cy="1152982"/>
            <a:chOff x="6474098" y="2560333"/>
            <a:chExt cx="791580" cy="11529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1245" y="2560333"/>
              <a:ext cx="436763" cy="58218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6474098" y="3177784"/>
              <a:ext cx="79158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Android 4.1</a:t>
              </a:r>
              <a:br>
                <a:rPr lang="en-US" altLang="ko-KR" sz="800"/>
              </a:br>
              <a:r>
                <a:rPr lang="en-US" altLang="ko-KR" sz="800"/>
                <a:t>(Jelly Bean)</a:t>
              </a:r>
              <a:endParaRPr lang="en-US" altLang="ko-KR" sz="800" dirty="0"/>
            </a:p>
            <a:p>
              <a:pPr algn="ctr">
                <a:lnSpc>
                  <a:spcPct val="120000"/>
                </a:lnSpc>
              </a:pPr>
              <a:r>
                <a:rPr lang="en-US" altLang="ko-KR" sz="800"/>
                <a:t>2012.06</a:t>
              </a:r>
              <a:endParaRPr lang="en-US" altLang="ko-KR" sz="800" dirty="0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064568" y="5676447"/>
            <a:ext cx="939527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/>
              <a:t>iPhone, iPad</a:t>
            </a:r>
            <a:endParaRPr lang="en-US" altLang="ko-KR" sz="800" dirty="0"/>
          </a:p>
        </p:txBody>
      </p:sp>
      <p:sp>
        <p:nvSpPr>
          <p:cNvPr id="22" name="직사각형 21"/>
          <p:cNvSpPr/>
          <p:nvPr/>
        </p:nvSpPr>
        <p:spPr>
          <a:xfrm>
            <a:off x="1045364" y="3712878"/>
            <a:ext cx="939527" cy="225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800"/>
              <a:t>Android Devices</a:t>
            </a:r>
            <a:endParaRPr lang="en-US" altLang="ko-KR" sz="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528" y="4962163"/>
            <a:ext cx="721559" cy="67345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130877" y="2661295"/>
            <a:ext cx="820655" cy="908138"/>
            <a:chOff x="6687623" y="2643692"/>
            <a:chExt cx="820655" cy="908138"/>
          </a:xfrm>
        </p:grpSpPr>
        <p:pic>
          <p:nvPicPr>
            <p:cNvPr id="23" name="Picture 2" descr="http://t3.gstatic.com/images?q=tbn:ANd9GcReW8V90znz95BYrIuQgMAGfCK6t6UgfgZBeZ2c23Kli9FZJavV6A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623" y="2643692"/>
              <a:ext cx="820655" cy="734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6701906" y="3326319"/>
              <a:ext cx="792088" cy="225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IE</a:t>
              </a:r>
              <a:endParaRPr lang="en-US" altLang="ko-KR" sz="8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617296" y="3764657"/>
            <a:ext cx="792088" cy="842649"/>
            <a:chOff x="5571653" y="3785762"/>
            <a:chExt cx="792088" cy="842649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707" y="3785762"/>
              <a:ext cx="605981" cy="566801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5571653" y="4402900"/>
              <a:ext cx="792088" cy="225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Chrome</a:t>
              </a:r>
              <a:endParaRPr lang="en-US" altLang="ko-KR" sz="800" dirty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621488" y="4989429"/>
            <a:ext cx="792088" cy="906893"/>
            <a:chOff x="6060774" y="5006879"/>
            <a:chExt cx="792088" cy="90689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5677" y="5006879"/>
              <a:ext cx="602282" cy="602282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6060774" y="5688261"/>
              <a:ext cx="792088" cy="225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FireFox</a:t>
              </a:r>
              <a:endParaRPr lang="en-US" altLang="ko-KR" sz="8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611871" y="4994542"/>
            <a:ext cx="792088" cy="870860"/>
            <a:chOff x="7554461" y="4992789"/>
            <a:chExt cx="792088" cy="87086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0817" y="4992789"/>
              <a:ext cx="623201" cy="623201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7554461" y="5638138"/>
              <a:ext cx="792088" cy="225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Opera</a:t>
              </a:r>
              <a:endParaRPr lang="en-US" altLang="ko-KR" sz="8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611691" y="3707507"/>
            <a:ext cx="792088" cy="901492"/>
            <a:chOff x="8065962" y="3686864"/>
            <a:chExt cx="792088" cy="901492"/>
          </a:xfrm>
        </p:grpSpPr>
        <p:pic>
          <p:nvPicPr>
            <p:cNvPr id="24" name="Picture 12" descr="http://hacker.golbin.net/wp/wp-content/uploads/2009/01/safari512px.png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9262" y="3686864"/>
              <a:ext cx="645488" cy="646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직사각형 31"/>
            <p:cNvSpPr/>
            <p:nvPr/>
          </p:nvSpPr>
          <p:spPr>
            <a:xfrm>
              <a:off x="8065962" y="4362845"/>
              <a:ext cx="792088" cy="225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Safari</a:t>
              </a:r>
              <a:endParaRPr lang="en-US" altLang="ko-KR" sz="800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970721" y="4889057"/>
            <a:ext cx="792088" cy="1078646"/>
            <a:chOff x="3939980" y="4889057"/>
            <a:chExt cx="792088" cy="107864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1996" y="4889057"/>
              <a:ext cx="668057" cy="677293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3939980" y="5579905"/>
              <a:ext cx="792088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iOS 5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800"/>
                <a:t>2011.10</a:t>
              </a:r>
              <a:endParaRPr lang="en-US" altLang="ko-KR" sz="800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241464" y="4855182"/>
            <a:ext cx="792088" cy="1112521"/>
            <a:chOff x="4881415" y="4855182"/>
            <a:chExt cx="792088" cy="111252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9938" y="4855182"/>
              <a:ext cx="755043" cy="755043"/>
            </a:xfrm>
            <a:prstGeom prst="rect">
              <a:avLst/>
            </a:prstGeom>
          </p:spPr>
        </p:pic>
        <p:sp>
          <p:nvSpPr>
            <p:cNvPr id="58" name="직사각형 57"/>
            <p:cNvSpPr/>
            <p:nvPr/>
          </p:nvSpPr>
          <p:spPr>
            <a:xfrm>
              <a:off x="4881415" y="5579905"/>
              <a:ext cx="792088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iOS 6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800"/>
                <a:t>2012.09</a:t>
              </a:r>
              <a:endParaRPr lang="en-US" altLang="ko-KR" sz="800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355452" y="4897735"/>
            <a:ext cx="792088" cy="1069968"/>
            <a:chOff x="5730919" y="4897735"/>
            <a:chExt cx="792088" cy="10699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6865" y="4897735"/>
              <a:ext cx="664865" cy="664865"/>
            </a:xfrm>
            <a:prstGeom prst="rect">
              <a:avLst/>
            </a:prstGeom>
          </p:spPr>
        </p:pic>
        <p:sp>
          <p:nvSpPr>
            <p:cNvPr id="59" name="직사각형 58"/>
            <p:cNvSpPr/>
            <p:nvPr/>
          </p:nvSpPr>
          <p:spPr>
            <a:xfrm>
              <a:off x="5730919" y="5579905"/>
              <a:ext cx="792088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iOS 7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800"/>
                <a:t>2013.06</a:t>
              </a:r>
              <a:endParaRPr lang="en-US" altLang="ko-KR" sz="8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445647" y="4880005"/>
            <a:ext cx="792088" cy="1087698"/>
            <a:chOff x="6559950" y="4880005"/>
            <a:chExt cx="792088" cy="108769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6312" y="4880005"/>
              <a:ext cx="699364" cy="699364"/>
            </a:xfrm>
            <a:prstGeom prst="rect">
              <a:avLst/>
            </a:prstGeom>
          </p:spPr>
        </p:pic>
        <p:sp>
          <p:nvSpPr>
            <p:cNvPr id="60" name="직사각형 59"/>
            <p:cNvSpPr/>
            <p:nvPr/>
          </p:nvSpPr>
          <p:spPr>
            <a:xfrm>
              <a:off x="6559950" y="5579905"/>
              <a:ext cx="792088" cy="3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iOS 8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800"/>
                <a:t>2014.09</a:t>
              </a:r>
              <a:endParaRPr lang="en-US" altLang="ko-KR" sz="8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489285" y="2682586"/>
            <a:ext cx="791580" cy="1235832"/>
            <a:chOff x="6565488" y="2682586"/>
            <a:chExt cx="791580" cy="1235832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4249" y="2682586"/>
              <a:ext cx="494058" cy="738401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>
              <a:off x="6565488" y="3382887"/>
              <a:ext cx="791580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Android 4.4</a:t>
              </a:r>
              <a:br>
                <a:rPr lang="en-US" altLang="ko-KR" sz="800"/>
              </a:br>
              <a:r>
                <a:rPr lang="en-US" altLang="ko-KR" sz="800"/>
                <a:t>(Kitkat)</a:t>
              </a:r>
              <a:endParaRPr lang="en-US" altLang="ko-KR" sz="800" dirty="0"/>
            </a:p>
            <a:p>
              <a:pPr algn="ctr">
                <a:lnSpc>
                  <a:spcPct val="120000"/>
                </a:lnSpc>
              </a:pPr>
              <a:r>
                <a:rPr lang="en-US" altLang="ko-KR" sz="800"/>
                <a:t>2013.10</a:t>
              </a:r>
              <a:endParaRPr lang="en-US" altLang="ko-KR" sz="800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801" y="2807249"/>
            <a:ext cx="1423145" cy="895980"/>
          </a:xfrm>
          <a:prstGeom prst="rect">
            <a:avLst/>
          </a:prstGeom>
        </p:spPr>
      </p:pic>
      <p:sp>
        <p:nvSpPr>
          <p:cNvPr id="87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4088877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57"/>
          <p:cNvSpPr>
            <a:spLocks noChangeArrowheads="1"/>
          </p:cNvSpPr>
          <p:nvPr/>
        </p:nvSpPr>
        <p:spPr bwMode="auto">
          <a:xfrm>
            <a:off x="496278" y="836614"/>
            <a:ext cx="899379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Wingdings" panose="05000000000000000000" pitchFamily="2" charset="2"/>
              <a:buChar char="l"/>
              <a:defRPr kumimoji="1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맑은 고딕" panose="020B0503020000020004" pitchFamily="50" charset="-127"/>
              <a:buChar char="-"/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600">
                <a:solidFill>
                  <a:srgbClr val="000000"/>
                </a:solidFill>
              </a:rPr>
              <a:t>Application</a:t>
            </a:r>
            <a:r>
              <a:rPr kumimoji="0" lang="ko-KR" altLang="en-US" sz="1600">
                <a:solidFill>
                  <a:srgbClr val="000000"/>
                </a:solidFill>
              </a:rPr>
              <a:t> 설정 정보와 </a:t>
            </a:r>
            <a:r>
              <a:rPr kumimoji="0" lang="en-US" altLang="ko-KR" sz="1600">
                <a:solidFill>
                  <a:srgbClr val="000000"/>
                </a:solidFill>
              </a:rPr>
              <a:t>Tracking</a:t>
            </a:r>
            <a:r>
              <a:rPr kumimoji="0" lang="ko-KR" altLang="en-US" sz="1600">
                <a:solidFill>
                  <a:srgbClr val="000000"/>
                </a:solidFill>
              </a:rPr>
              <a:t> 정보를 </a:t>
            </a:r>
            <a:r>
              <a:rPr kumimoji="0" lang="en-US" altLang="ko-KR" sz="1600">
                <a:solidFill>
                  <a:srgbClr val="000000"/>
                </a:solidFill>
              </a:rPr>
              <a:t>T Cloud</a:t>
            </a:r>
            <a:r>
              <a:rPr kumimoji="0" lang="ko-KR" altLang="en-US" sz="1600">
                <a:solidFill>
                  <a:srgbClr val="000000"/>
                </a:solidFill>
              </a:rPr>
              <a:t>에 연동할 수 있도록 합니다</a:t>
            </a:r>
            <a:r>
              <a:rPr kumimoji="0" lang="en-US" altLang="ko-KR" sz="1600">
                <a:solidFill>
                  <a:srgbClr val="000000"/>
                </a:solidFill>
              </a:rPr>
              <a:t>.</a:t>
            </a:r>
            <a:endParaRPr kumimoji="0" lang="en-US" altLang="ko-KR" sz="1600" dirty="0">
              <a:solidFill>
                <a:srgbClr val="000000"/>
              </a:solidFill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9" name="직사각형 40"/>
          <p:cNvSpPr>
            <a:spLocks noChangeArrowheads="1"/>
          </p:cNvSpPr>
          <p:nvPr/>
        </p:nvSpPr>
        <p:spPr bwMode="auto">
          <a:xfrm>
            <a:off x="415925" y="1544965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Cloud Storage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지원</a:t>
            </a:r>
            <a:endParaRPr lang="ko-KR" altLang="en-US" sz="1400" b="1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39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832648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5. SW Architecture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5.8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Cloud </a:t>
            </a:r>
            <a:r>
              <a:rPr lang="en-US" altLang="ko-KR" sz="1800">
                <a:solidFill>
                  <a:srgbClr val="000000"/>
                </a:solidFill>
                <a:latin typeface="+mn-ea"/>
                <a:cs typeface="Arial" charset="0"/>
              </a:rPr>
              <a:t>Storage </a:t>
            </a:r>
            <a:r>
              <a:rPr lang="ko-KR" altLang="en-US" sz="1800">
                <a:solidFill>
                  <a:schemeClr val="tx1"/>
                </a:solidFill>
              </a:rPr>
              <a:t>지원 방안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373822" y="2634734"/>
            <a:ext cx="967761" cy="1193273"/>
            <a:chOff x="3663001" y="3563850"/>
            <a:chExt cx="967761" cy="1193273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3002" y="3789363"/>
              <a:ext cx="967760" cy="967760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3663001" y="3563850"/>
              <a:ext cx="939527" cy="225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800"/>
                <a:t>T Cloud</a:t>
              </a:r>
              <a:endParaRPr lang="en-US" altLang="ko-KR" sz="8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29229" y="2925104"/>
            <a:ext cx="1529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Application</a:t>
            </a:r>
          </a:p>
          <a:p>
            <a:r>
              <a:rPr lang="ko-KR" altLang="en-US" sz="1000" b="1">
                <a:latin typeface="+mn-ea"/>
                <a:ea typeface="+mn-ea"/>
              </a:rPr>
              <a:t>설정 정보 자동 업로드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9" name="직선 화살표 연결선 18"/>
          <p:cNvCxnSpPr>
            <a:endCxn id="67" idx="1"/>
          </p:cNvCxnSpPr>
          <p:nvPr/>
        </p:nvCxnSpPr>
        <p:spPr bwMode="auto">
          <a:xfrm flipV="1">
            <a:off x="2218408" y="3344127"/>
            <a:ext cx="2155415" cy="217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076" y="3524766"/>
            <a:ext cx="1670634" cy="10066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/>
          <p:cNvCxnSpPr>
            <a:stCxn id="67" idx="3"/>
          </p:cNvCxnSpPr>
          <p:nvPr/>
        </p:nvCxnSpPr>
        <p:spPr bwMode="auto">
          <a:xfrm flipV="1">
            <a:off x="5341583" y="2747489"/>
            <a:ext cx="1493311" cy="59663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26" name="직선 화살표 연결선 25"/>
          <p:cNvCxnSpPr/>
          <p:nvPr/>
        </p:nvCxnSpPr>
        <p:spPr bwMode="auto">
          <a:xfrm>
            <a:off x="5341583" y="3601600"/>
            <a:ext cx="1493311" cy="75923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grpSp>
        <p:nvGrpSpPr>
          <p:cNvPr id="30" name="그룹 29"/>
          <p:cNvGrpSpPr/>
          <p:nvPr/>
        </p:nvGrpSpPr>
        <p:grpSpPr>
          <a:xfrm>
            <a:off x="6834894" y="2090832"/>
            <a:ext cx="1023826" cy="1308494"/>
            <a:chOff x="1134864" y="2631608"/>
            <a:chExt cx="1153840" cy="1534690"/>
          </a:xfrm>
        </p:grpSpPr>
        <p:grpSp>
          <p:nvGrpSpPr>
            <p:cNvPr id="31" name="그룹 30"/>
            <p:cNvGrpSpPr/>
            <p:nvPr/>
          </p:nvGrpSpPr>
          <p:grpSpPr>
            <a:xfrm>
              <a:off x="1341676" y="2631608"/>
              <a:ext cx="668618" cy="1296000"/>
              <a:chOff x="1856656" y="2422924"/>
              <a:chExt cx="668618" cy="1296000"/>
            </a:xfrm>
          </p:grpSpPr>
          <p:pic>
            <p:nvPicPr>
              <p:cNvPr id="34" name="Picture 10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856656" y="2422924"/>
                <a:ext cx="668618" cy="129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94695" y="2569241"/>
                <a:ext cx="581805" cy="941600"/>
              </a:xfrm>
              <a:prstGeom prst="rect">
                <a:avLst/>
              </a:prstGeom>
            </p:spPr>
          </p:pic>
        </p:grpSp>
        <p:sp>
          <p:nvSpPr>
            <p:cNvPr id="33" name="직사각형 32"/>
            <p:cNvSpPr/>
            <p:nvPr/>
          </p:nvSpPr>
          <p:spPr>
            <a:xfrm>
              <a:off x="1134864" y="3908599"/>
              <a:ext cx="1153840" cy="2576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000"/>
                <a:t>새로운 단말기</a:t>
              </a:r>
              <a:endParaRPr lang="en-US" altLang="ko-KR" sz="1000" dirty="0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7133927" y="4523600"/>
            <a:ext cx="1153840" cy="25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000"/>
              <a:t>Web PoC</a:t>
            </a:r>
            <a:endParaRPr lang="en-US" altLang="ko-KR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5696986" y="3399326"/>
            <a:ext cx="1529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Tracking </a:t>
            </a:r>
            <a:r>
              <a:rPr lang="ko-KR" altLang="en-US" sz="1000" b="1">
                <a:latin typeface="+mn-ea"/>
                <a:ea typeface="+mn-ea"/>
              </a:rPr>
              <a:t>정보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ko-KR" altLang="en-US" sz="1000" b="1">
                <a:latin typeface="+mn-ea"/>
                <a:ea typeface="+mn-ea"/>
              </a:rPr>
              <a:t>다운로드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39730" y="2360582"/>
            <a:ext cx="1529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Application</a:t>
            </a:r>
          </a:p>
          <a:p>
            <a:r>
              <a:rPr lang="ko-KR" altLang="en-US" sz="1000" b="1">
                <a:latin typeface="+mn-ea"/>
                <a:ea typeface="+mn-ea"/>
              </a:rPr>
              <a:t>설정 정보 다운로드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43" name="모서리가 둥근 직사각형 7"/>
          <p:cNvSpPr>
            <a:spLocks noChangeArrowheads="1"/>
          </p:cNvSpPr>
          <p:nvPr/>
        </p:nvSpPr>
        <p:spPr bwMode="gray">
          <a:xfrm>
            <a:off x="920552" y="4843760"/>
            <a:ext cx="720080" cy="648147"/>
          </a:xfrm>
          <a:prstGeom prst="ellipse">
            <a:avLst/>
          </a:prstGeom>
          <a:solidFill>
            <a:schemeClr val="bg1"/>
          </a:solidFill>
          <a:ln w="28575" algn="ctr">
            <a:solidFill>
              <a:srgbClr val="969696"/>
            </a:solidFill>
            <a:round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lIns="80962" tIns="39688" rIns="80962" bIns="39688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Config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Info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itchFamily="34" charset="0"/>
            </a:endParaRPr>
          </a:p>
        </p:txBody>
      </p:sp>
      <p:sp>
        <p:nvSpPr>
          <p:cNvPr id="45" name="Rectangle 33"/>
          <p:cNvSpPr>
            <a:spLocks noChangeArrowheads="1"/>
          </p:cNvSpPr>
          <p:nvPr/>
        </p:nvSpPr>
        <p:spPr bwMode="gray">
          <a:xfrm>
            <a:off x="1867322" y="4915843"/>
            <a:ext cx="7344816" cy="482848"/>
          </a:xfrm>
          <a:prstGeom prst="rect">
            <a:avLst/>
          </a:prstGeom>
          <a:solidFill>
            <a:schemeClr val="bg1"/>
          </a:solidFill>
          <a:ln w="3175">
            <a:solidFill>
              <a:srgbClr val="08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 anchor="ctr" anchorCtr="0"/>
          <a:lstStyle/>
          <a:p>
            <a:pPr marL="171450" lvl="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en-US" altLang="ko-KR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Application</a:t>
            </a:r>
            <a:r>
              <a:rPr kumimoji="0" lang="ko-KR" altLang="en-US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 설정 정보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를 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Cloud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에 자동 업로드하고 </a:t>
            </a:r>
            <a:r>
              <a:rPr kumimoji="0" lang="ko-KR" altLang="en-US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기기가 바뀌거나 재설치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 시 기존 설정을 읽어온다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kumimoji="0" lang="en-US" altLang="ko-KR" sz="1000" b="1" u="sng" kern="0" noProof="1">
              <a:ea typeface="맑은 고딕" panose="020B0503020000020004" pitchFamily="50" charset="-127"/>
            </a:endParaRPr>
          </a:p>
        </p:txBody>
      </p:sp>
      <p:sp>
        <p:nvSpPr>
          <p:cNvPr id="46" name="Rectangle 33"/>
          <p:cNvSpPr>
            <a:spLocks noChangeArrowheads="1"/>
          </p:cNvSpPr>
          <p:nvPr/>
        </p:nvSpPr>
        <p:spPr bwMode="gray">
          <a:xfrm>
            <a:off x="1867322" y="5606534"/>
            <a:ext cx="7344816" cy="440229"/>
          </a:xfrm>
          <a:prstGeom prst="rect">
            <a:avLst/>
          </a:prstGeom>
          <a:solidFill>
            <a:schemeClr val="bg1"/>
          </a:solidFill>
          <a:ln w="3175">
            <a:solidFill>
              <a:srgbClr val="08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 anchor="ctr" anchorCtr="0"/>
          <a:lstStyle/>
          <a:p>
            <a:pPr marL="171450" lvl="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위치 </a:t>
            </a:r>
            <a:r>
              <a:rPr kumimoji="0" lang="en-US" altLang="ko-KR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Tracking</a:t>
            </a:r>
            <a:r>
              <a:rPr kumimoji="0" lang="ko-KR" altLang="en-US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 정보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를 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Cloud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에 업로드하고 </a:t>
            </a:r>
            <a:r>
              <a:rPr kumimoji="0" lang="en-US" altLang="ko-KR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Web PoC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에서 확인한다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kumimoji="0" lang="en-US" altLang="ko-KR" sz="1000" kern="0" noProof="1"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37241" y="3355379"/>
            <a:ext cx="1529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Tracking </a:t>
            </a:r>
            <a:r>
              <a:rPr lang="ko-KR" altLang="en-US" sz="1000" b="1">
                <a:latin typeface="+mn-ea"/>
                <a:ea typeface="+mn-ea"/>
              </a:rPr>
              <a:t>정보 업로드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54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265862" y="2784542"/>
            <a:ext cx="1023826" cy="1372966"/>
            <a:chOff x="1134864" y="2631608"/>
            <a:chExt cx="1153840" cy="1610306"/>
          </a:xfrm>
        </p:grpSpPr>
        <p:grpSp>
          <p:nvGrpSpPr>
            <p:cNvPr id="58" name="그룹 57"/>
            <p:cNvGrpSpPr/>
            <p:nvPr/>
          </p:nvGrpSpPr>
          <p:grpSpPr>
            <a:xfrm>
              <a:off x="1341676" y="2631608"/>
              <a:ext cx="668618" cy="1296000"/>
              <a:chOff x="1856656" y="2422924"/>
              <a:chExt cx="668618" cy="1296000"/>
            </a:xfrm>
          </p:grpSpPr>
          <p:pic>
            <p:nvPicPr>
              <p:cNvPr id="60" name="Picture 10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856656" y="2422924"/>
                <a:ext cx="668618" cy="1296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94695" y="2569241"/>
                <a:ext cx="581805" cy="941600"/>
              </a:xfrm>
              <a:prstGeom prst="rect">
                <a:avLst/>
              </a:prstGeom>
            </p:spPr>
          </p:pic>
        </p:grpSp>
        <p:sp>
          <p:nvSpPr>
            <p:cNvPr id="59" name="직사각형 58"/>
            <p:cNvSpPr/>
            <p:nvPr/>
          </p:nvSpPr>
          <p:spPr>
            <a:xfrm>
              <a:off x="1134864" y="3938389"/>
              <a:ext cx="1153840" cy="303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000"/>
                <a:t>Application</a:t>
              </a:r>
              <a:endParaRPr lang="en-US" altLang="ko-KR" sz="1000" dirty="0"/>
            </a:p>
          </p:txBody>
        </p:sp>
      </p:grpSp>
      <p:sp>
        <p:nvSpPr>
          <p:cNvPr id="65" name="모서리가 둥근 직사각형 7"/>
          <p:cNvSpPr>
            <a:spLocks noChangeArrowheads="1"/>
          </p:cNvSpPr>
          <p:nvPr/>
        </p:nvSpPr>
        <p:spPr bwMode="gray">
          <a:xfrm>
            <a:off x="941788" y="5555734"/>
            <a:ext cx="698844" cy="648147"/>
          </a:xfrm>
          <a:prstGeom prst="ellipse">
            <a:avLst/>
          </a:prstGeom>
          <a:solidFill>
            <a:schemeClr val="bg1"/>
          </a:solidFill>
          <a:ln w="28575" algn="ctr">
            <a:solidFill>
              <a:srgbClr val="969696"/>
            </a:solidFill>
            <a:round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lIns="80962" tIns="39688" rIns="80962" bIns="39688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Tracking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Info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itchFamily="34" charset="0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2890569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/>
          <p:cNvSpPr txBox="1">
            <a:spLocks/>
          </p:cNvSpPr>
          <p:nvPr/>
        </p:nvSpPr>
        <p:spPr bwMode="auto">
          <a:xfrm>
            <a:off x="344488" y="14400"/>
            <a:ext cx="5508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  <a:latin typeface="+mj-ea"/>
              </a:rPr>
              <a:t>5. SW Architecture</a:t>
            </a:r>
            <a:r>
              <a:rPr lang="en-US" altLang="ko-KR" sz="1800" kern="0">
                <a:solidFill>
                  <a:schemeClr val="tx1"/>
                </a:solidFill>
                <a:latin typeface="+mj-ea"/>
              </a:rPr>
              <a:t> &gt;</a:t>
            </a:r>
            <a:r>
              <a:rPr lang="ko-KR" altLang="en-US" sz="1800" kern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800" kern="0">
                <a:solidFill>
                  <a:schemeClr val="tx1"/>
                </a:solidFill>
                <a:latin typeface="+mj-ea"/>
              </a:rPr>
              <a:t>5.9</a:t>
            </a:r>
            <a:r>
              <a:rPr lang="ko-KR" altLang="en-US" sz="1800" kern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800" kern="0">
                <a:solidFill>
                  <a:schemeClr val="tx1"/>
                </a:solidFill>
                <a:latin typeface="+mj-ea"/>
              </a:rPr>
              <a:t>Platform Architecture</a:t>
            </a:r>
            <a:endParaRPr lang="ko-KR" altLang="en-US" sz="1800" kern="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2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 dirty="0">
                <a:solidFill>
                  <a:srgbClr val="000000"/>
                </a:solidFill>
                <a:latin typeface="+mj-ea"/>
                <a:ea typeface="+mj-ea"/>
              </a:rPr>
              <a:t>Platform </a:t>
            </a:r>
            <a:r>
              <a:rPr kumimoji="0" lang="ko-KR" altLang="en-US" sz="1600" b="1" dirty="0">
                <a:solidFill>
                  <a:srgbClr val="000000"/>
                </a:solidFill>
                <a:latin typeface="+mj-ea"/>
                <a:ea typeface="+mj-ea"/>
              </a:rPr>
              <a:t>모듈 구성도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  <a:latin typeface="+mj-ea"/>
              </a:rPr>
              <a:t>III. </a:t>
            </a:r>
            <a:r>
              <a:rPr lang="ko-KR" altLang="en-US">
                <a:solidFill>
                  <a:schemeClr val="tx1"/>
                </a:solidFill>
                <a:latin typeface="+mj-ea"/>
              </a:rPr>
              <a:t>시스템 구축 방안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gray">
          <a:xfrm>
            <a:off x="403225" y="1196976"/>
            <a:ext cx="9095338" cy="516650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headEnd/>
            <a:tailEnd type="triangle" w="med" len="med"/>
          </a:ln>
          <a:effectLst/>
        </p:spPr>
        <p:txBody>
          <a:bodyPr wrap="none" lIns="91430" tIns="108000" rIns="91430" bIns="45714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30" name="Rectangle 50"/>
          <p:cNvSpPr/>
          <p:nvPr/>
        </p:nvSpPr>
        <p:spPr>
          <a:xfrm>
            <a:off x="2086357" y="2280691"/>
            <a:ext cx="3442707" cy="295275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/>
          <a:lstStyle/>
          <a:p>
            <a:pPr algn="ctr" fontAlgn="ctr">
              <a:defRPr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Platform Core</a:t>
            </a:r>
          </a:p>
        </p:txBody>
      </p:sp>
      <p:sp>
        <p:nvSpPr>
          <p:cNvPr id="31" name="Rectangle 50"/>
          <p:cNvSpPr/>
          <p:nvPr/>
        </p:nvSpPr>
        <p:spPr>
          <a:xfrm>
            <a:off x="594107" y="1407566"/>
            <a:ext cx="4934957" cy="7969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/>
          <a:lstStyle/>
          <a:p>
            <a:pPr algn="ctr" fontAlgn="ctr">
              <a:defRPr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API Server</a:t>
            </a:r>
          </a:p>
        </p:txBody>
      </p:sp>
      <p:sp>
        <p:nvSpPr>
          <p:cNvPr id="32" name="Rectangle 25"/>
          <p:cNvSpPr/>
          <p:nvPr/>
        </p:nvSpPr>
        <p:spPr>
          <a:xfrm>
            <a:off x="2209911" y="3483868"/>
            <a:ext cx="1538288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j-ea"/>
              </a:rPr>
              <a:t>Transaction Service</a:t>
            </a:r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" name="Rectangle 25"/>
          <p:cNvSpPr/>
          <p:nvPr/>
        </p:nvSpPr>
        <p:spPr>
          <a:xfrm>
            <a:off x="2209911" y="2574230"/>
            <a:ext cx="1538288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User Service</a:t>
            </a:r>
          </a:p>
        </p:txBody>
      </p:sp>
      <p:sp>
        <p:nvSpPr>
          <p:cNvPr id="34" name="Rectangle 25"/>
          <p:cNvSpPr/>
          <p:nvPr/>
        </p:nvSpPr>
        <p:spPr>
          <a:xfrm>
            <a:off x="2209911" y="3028255"/>
            <a:ext cx="1538288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100" dirty="0" err="1">
                <a:solidFill>
                  <a:schemeClr val="tx1"/>
                </a:solidFill>
                <a:latin typeface="+mj-ea"/>
                <a:ea typeface="+mj-ea"/>
              </a:rPr>
              <a:t>Geofencing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+mj-ea"/>
              </a:rPr>
              <a:t>Service</a:t>
            </a:r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Rectangle 25"/>
          <p:cNvSpPr/>
          <p:nvPr/>
        </p:nvSpPr>
        <p:spPr>
          <a:xfrm>
            <a:off x="2209911" y="3939480"/>
            <a:ext cx="1538288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j-ea"/>
              </a:rPr>
              <a:t>Configuration Service</a:t>
            </a:r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Rectangle 25"/>
          <p:cNvSpPr/>
          <p:nvPr/>
        </p:nvSpPr>
        <p:spPr>
          <a:xfrm>
            <a:off x="2209910" y="4382393"/>
            <a:ext cx="3173413" cy="719137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 font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Repository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2295635" y="4686526"/>
            <a:ext cx="720725" cy="30321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+mj-ea"/>
                <a:ea typeface="+mj-ea"/>
              </a:rPr>
              <a:t>User</a:t>
            </a:r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3054460" y="4686526"/>
            <a:ext cx="722313" cy="30321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900" b="1" dirty="0">
                <a:latin typeface="+mj-ea"/>
              </a:rPr>
              <a:t>Location</a:t>
            </a:r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814873" y="4686526"/>
            <a:ext cx="722312" cy="30321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900" b="1" dirty="0" err="1">
                <a:solidFill>
                  <a:schemeClr val="tx1"/>
                </a:solidFill>
                <a:latin typeface="+mj-ea"/>
                <a:ea typeface="+mj-ea"/>
              </a:rPr>
              <a:t>Geofencing</a:t>
            </a:r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4575285" y="4686526"/>
            <a:ext cx="720725" cy="30321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900" b="1" dirty="0">
                <a:solidFill>
                  <a:schemeClr val="tx1"/>
                </a:solidFill>
                <a:latin typeface="+mj-ea"/>
                <a:ea typeface="+mj-ea"/>
              </a:rPr>
              <a:t>Statistics</a:t>
            </a:r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" name="Rectangle 25"/>
          <p:cNvSpPr/>
          <p:nvPr/>
        </p:nvSpPr>
        <p:spPr>
          <a:xfrm>
            <a:off x="754445" y="1713954"/>
            <a:ext cx="1416050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Authentication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6" name="Rectangle 25"/>
          <p:cNvSpPr/>
          <p:nvPr/>
        </p:nvSpPr>
        <p:spPr>
          <a:xfrm>
            <a:off x="2294320" y="1713954"/>
            <a:ext cx="1416050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Client API</a:t>
            </a:r>
          </a:p>
        </p:txBody>
      </p:sp>
      <p:sp>
        <p:nvSpPr>
          <p:cNvPr id="47" name="Rectangle 25"/>
          <p:cNvSpPr/>
          <p:nvPr/>
        </p:nvSpPr>
        <p:spPr>
          <a:xfrm>
            <a:off x="3832607" y="1713954"/>
            <a:ext cx="1416050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Biz Service</a:t>
            </a:r>
          </a:p>
        </p:txBody>
      </p:sp>
      <p:sp>
        <p:nvSpPr>
          <p:cNvPr id="48" name="Rectangle 50"/>
          <p:cNvSpPr/>
          <p:nvPr/>
        </p:nvSpPr>
        <p:spPr>
          <a:xfrm>
            <a:off x="602045" y="2280691"/>
            <a:ext cx="1404937" cy="120411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/>
          <a:lstStyle/>
          <a:p>
            <a:pPr algn="ctr" fontAlgn="ctr">
              <a:defRPr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  <a:cs typeface="Arial" charset="0"/>
              </a:rPr>
              <a:t>Web </a:t>
            </a:r>
            <a:r>
              <a:rPr lang="en-US" altLang="ko-KR" b="1" dirty="0" err="1">
                <a:solidFill>
                  <a:srgbClr val="000000"/>
                </a:solidFill>
                <a:latin typeface="+mj-ea"/>
                <a:ea typeface="+mj-ea"/>
              </a:rPr>
              <a:t>PoC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9" name="Rectangle 50"/>
          <p:cNvSpPr/>
          <p:nvPr/>
        </p:nvSpPr>
        <p:spPr>
          <a:xfrm>
            <a:off x="602045" y="3576091"/>
            <a:ext cx="1404937" cy="165735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/>
          <a:lstStyle/>
          <a:p>
            <a:pPr algn="ctr" fontAlgn="ctr">
              <a:defRPr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Admin </a:t>
            </a:r>
            <a:r>
              <a:rPr lang="en-US" altLang="ko-KR" b="1" dirty="0" err="1">
                <a:solidFill>
                  <a:srgbClr val="000000"/>
                </a:solidFill>
                <a:latin typeface="+mj-ea"/>
                <a:ea typeface="+mj-ea"/>
              </a:rPr>
              <a:t>PoC</a:t>
            </a:r>
            <a:endParaRPr lang="en-US" altLang="ko-KR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0" name="Rectangle 50"/>
          <p:cNvSpPr/>
          <p:nvPr/>
        </p:nvSpPr>
        <p:spPr>
          <a:xfrm>
            <a:off x="590932" y="5303291"/>
            <a:ext cx="4934957" cy="8620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/>
          <a:lstStyle/>
          <a:p>
            <a:pPr algn="ctr" fontAlgn="ctr">
              <a:defRPr/>
            </a:pP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Interface Server</a:t>
            </a:r>
          </a:p>
        </p:txBody>
      </p:sp>
      <p:sp>
        <p:nvSpPr>
          <p:cNvPr id="51" name="Rectangle 25"/>
          <p:cNvSpPr/>
          <p:nvPr/>
        </p:nvSpPr>
        <p:spPr>
          <a:xfrm>
            <a:off x="724282" y="5662066"/>
            <a:ext cx="1019175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Component Abstraction</a:t>
            </a:r>
          </a:p>
        </p:txBody>
      </p:sp>
      <p:sp>
        <p:nvSpPr>
          <p:cNvPr id="52" name="Rectangle 25"/>
          <p:cNvSpPr/>
          <p:nvPr/>
        </p:nvSpPr>
        <p:spPr>
          <a:xfrm>
            <a:off x="691738" y="2529929"/>
            <a:ext cx="1227138" cy="18256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User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관리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3" name="Rectangle 25"/>
          <p:cNvSpPr/>
          <p:nvPr/>
        </p:nvSpPr>
        <p:spPr>
          <a:xfrm>
            <a:off x="691738" y="2756941"/>
            <a:ext cx="1227138" cy="180975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Tracking History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5" name="Rectangle 25"/>
          <p:cNvSpPr/>
          <p:nvPr/>
        </p:nvSpPr>
        <p:spPr>
          <a:xfrm>
            <a:off x="691738" y="2983954"/>
            <a:ext cx="1227138" cy="180975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Zone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관리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9" name="Rectangle 25"/>
          <p:cNvSpPr/>
          <p:nvPr/>
        </p:nvSpPr>
        <p:spPr>
          <a:xfrm>
            <a:off x="691738" y="3210966"/>
            <a:ext cx="1227138" cy="180975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Statistics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0" name="Rectangle 25"/>
          <p:cNvSpPr/>
          <p:nvPr/>
        </p:nvSpPr>
        <p:spPr>
          <a:xfrm>
            <a:off x="691738" y="3844379"/>
            <a:ext cx="1227138" cy="180975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Admin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관리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1" name="Rectangle 25"/>
          <p:cNvSpPr/>
          <p:nvPr/>
        </p:nvSpPr>
        <p:spPr>
          <a:xfrm>
            <a:off x="691738" y="4074566"/>
            <a:ext cx="1227138" cy="182563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User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관리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3" name="Rectangle 25"/>
          <p:cNvSpPr/>
          <p:nvPr/>
        </p:nvSpPr>
        <p:spPr>
          <a:xfrm>
            <a:off x="691738" y="4306341"/>
            <a:ext cx="1227138" cy="180975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Location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관리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4" name="Rectangle 25"/>
          <p:cNvSpPr/>
          <p:nvPr/>
        </p:nvSpPr>
        <p:spPr>
          <a:xfrm>
            <a:off x="691738" y="4536529"/>
            <a:ext cx="1227138" cy="182562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Operation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관리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5" name="Rectangle 25"/>
          <p:cNvSpPr/>
          <p:nvPr/>
        </p:nvSpPr>
        <p:spPr>
          <a:xfrm>
            <a:off x="691738" y="4768304"/>
            <a:ext cx="1227138" cy="180975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VOC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관리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Rectangle 25"/>
          <p:cNvSpPr/>
          <p:nvPr/>
        </p:nvSpPr>
        <p:spPr>
          <a:xfrm>
            <a:off x="691738" y="4998491"/>
            <a:ext cx="1227138" cy="182563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Statistics</a:t>
            </a:r>
            <a:endParaRPr lang="en-US" altLang="ko-KR" sz="10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9" name="Oval 5"/>
          <p:cNvSpPr>
            <a:spLocks noChangeArrowheads="1"/>
          </p:cNvSpPr>
          <p:nvPr/>
        </p:nvSpPr>
        <p:spPr bwMode="gray">
          <a:xfrm>
            <a:off x="560770" y="1371054"/>
            <a:ext cx="207962" cy="207962"/>
          </a:xfrm>
          <a:prstGeom prst="ellipse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>
              <a:spcBef>
                <a:spcPct val="50000"/>
              </a:spcBef>
              <a:buClr>
                <a:srgbClr val="CC3300"/>
              </a:buClr>
              <a:defRPr/>
            </a:pPr>
            <a:r>
              <a:rPr lang="en-US" altLang="ko-KR" b="1">
                <a:solidFill>
                  <a:schemeClr val="bg1"/>
                </a:solidFill>
                <a:latin typeface="+mj-ea"/>
                <a:ea typeface="+mj-ea"/>
                <a:cs typeface="Lucida Sans Unicode" pitchFamily="34" charset="0"/>
              </a:rPr>
              <a:t>1</a:t>
            </a:r>
          </a:p>
        </p:txBody>
      </p:sp>
      <p:sp>
        <p:nvSpPr>
          <p:cNvPr id="80" name="Text Box 82"/>
          <p:cNvSpPr txBox="1">
            <a:spLocks noChangeArrowheads="1"/>
          </p:cNvSpPr>
          <p:nvPr/>
        </p:nvSpPr>
        <p:spPr bwMode="gray">
          <a:xfrm>
            <a:off x="5889104" y="1854224"/>
            <a:ext cx="3887788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7800" indent="-177800" algn="l" latinLnBrk="1">
              <a:spcBef>
                <a:spcPct val="20000"/>
              </a:spcBef>
              <a:buChar char="•"/>
              <a:defRPr kumimoji="1" sz="14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algn="l" latinLnBrk="1">
              <a:spcBef>
                <a:spcPct val="20000"/>
              </a:spcBef>
              <a:buChar char="–"/>
              <a:defRPr kumimoji="1" sz="12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algn="l" latinLnBrk="1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latinLnBrk="1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Authentication /  Authorization</a:t>
            </a: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Backward Compatibility / App Update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Platform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외부구간 규격 표준화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(App / Open API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1" name="Oval 5"/>
          <p:cNvSpPr>
            <a:spLocks noChangeArrowheads="1"/>
          </p:cNvSpPr>
          <p:nvPr/>
        </p:nvSpPr>
        <p:spPr bwMode="gray">
          <a:xfrm>
            <a:off x="5646738" y="1547837"/>
            <a:ext cx="207962" cy="207962"/>
          </a:xfrm>
          <a:prstGeom prst="ellipse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>
              <a:spcBef>
                <a:spcPct val="50000"/>
              </a:spcBef>
              <a:buClr>
                <a:srgbClr val="CC3300"/>
              </a:buClr>
              <a:defRPr/>
            </a:pPr>
            <a:r>
              <a:rPr lang="en-US" altLang="ko-KR">
                <a:solidFill>
                  <a:schemeClr val="bg1"/>
                </a:solidFill>
                <a:latin typeface="+mj-ea"/>
                <a:ea typeface="+mj-ea"/>
                <a:cs typeface="Lucida Sans Unicode" pitchFamily="34" charset="0"/>
              </a:rPr>
              <a:t>1</a:t>
            </a:r>
          </a:p>
        </p:txBody>
      </p:sp>
      <p:sp>
        <p:nvSpPr>
          <p:cNvPr id="82" name="Oval 5"/>
          <p:cNvSpPr>
            <a:spLocks noChangeArrowheads="1"/>
          </p:cNvSpPr>
          <p:nvPr/>
        </p:nvSpPr>
        <p:spPr bwMode="gray">
          <a:xfrm>
            <a:off x="5646738" y="2711693"/>
            <a:ext cx="207962" cy="207963"/>
          </a:xfrm>
          <a:prstGeom prst="ellipse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>
              <a:spcBef>
                <a:spcPct val="50000"/>
              </a:spcBef>
              <a:buClr>
                <a:srgbClr val="CC3300"/>
              </a:buClr>
              <a:defRPr/>
            </a:pPr>
            <a:r>
              <a:rPr lang="en-US" altLang="ko-KR">
                <a:solidFill>
                  <a:schemeClr val="bg1"/>
                </a:solidFill>
                <a:latin typeface="+mj-ea"/>
                <a:ea typeface="+mj-ea"/>
                <a:cs typeface="Lucida Sans Unicode" pitchFamily="34" charset="0"/>
              </a:rPr>
              <a:t>2</a:t>
            </a:r>
          </a:p>
        </p:txBody>
      </p:sp>
      <p:sp>
        <p:nvSpPr>
          <p:cNvPr id="83" name="Oval 5"/>
          <p:cNvSpPr>
            <a:spLocks noChangeArrowheads="1"/>
          </p:cNvSpPr>
          <p:nvPr/>
        </p:nvSpPr>
        <p:spPr bwMode="gray">
          <a:xfrm>
            <a:off x="5646738" y="4127673"/>
            <a:ext cx="207962" cy="207963"/>
          </a:xfrm>
          <a:prstGeom prst="ellipse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>
              <a:spcBef>
                <a:spcPct val="50000"/>
              </a:spcBef>
              <a:buClr>
                <a:srgbClr val="CC3300"/>
              </a:buClr>
              <a:defRPr/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  <a:cs typeface="Lucida Sans Unicode" pitchFamily="34" charset="0"/>
              </a:rPr>
              <a:t>3</a:t>
            </a:r>
          </a:p>
        </p:txBody>
      </p:sp>
      <p:sp>
        <p:nvSpPr>
          <p:cNvPr id="84" name="Oval 5"/>
          <p:cNvSpPr>
            <a:spLocks noChangeArrowheads="1"/>
          </p:cNvSpPr>
          <p:nvPr/>
        </p:nvSpPr>
        <p:spPr bwMode="gray">
          <a:xfrm>
            <a:off x="5646738" y="5296078"/>
            <a:ext cx="207962" cy="207963"/>
          </a:xfrm>
          <a:prstGeom prst="ellipse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>
              <a:spcBef>
                <a:spcPct val="50000"/>
              </a:spcBef>
              <a:buClr>
                <a:srgbClr val="CC3300"/>
              </a:buClr>
              <a:defRPr/>
            </a:pP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  <a:cs typeface="Lucida Sans Unicode" pitchFamily="34" charset="0"/>
              </a:rPr>
              <a:t>4</a:t>
            </a: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gray">
          <a:xfrm>
            <a:off x="5889104" y="3006968"/>
            <a:ext cx="3887788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7800" indent="-177800" algn="l" latinLnBrk="1">
              <a:spcBef>
                <a:spcPct val="20000"/>
              </a:spcBef>
              <a:buChar char="•"/>
              <a:defRPr kumimoji="1" sz="14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algn="l" latinLnBrk="1">
              <a:spcBef>
                <a:spcPct val="20000"/>
              </a:spcBef>
              <a:buChar char="–"/>
              <a:defRPr kumimoji="1" sz="12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algn="l" latinLnBrk="1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latinLnBrk="1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사용자 인증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/ Data Filtering</a:t>
            </a: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Role 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별 메뉴</a:t>
            </a: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접근제어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Cross Browsing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지원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XSS (Cross Site Scripting) /  SQL Injection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6" name="Text Box 82"/>
          <p:cNvSpPr txBox="1">
            <a:spLocks noChangeArrowheads="1"/>
          </p:cNvSpPr>
          <p:nvPr/>
        </p:nvSpPr>
        <p:spPr bwMode="gray">
          <a:xfrm>
            <a:off x="5889104" y="4411836"/>
            <a:ext cx="3887788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7800" indent="-177800" algn="l" latinLnBrk="1">
              <a:spcBef>
                <a:spcPct val="20000"/>
              </a:spcBef>
              <a:buChar char="•"/>
              <a:defRPr kumimoji="1" sz="14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algn="l" latinLnBrk="1">
              <a:spcBef>
                <a:spcPct val="20000"/>
              </a:spcBef>
              <a:buChar char="–"/>
              <a:defRPr kumimoji="1" sz="12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algn="l" latinLnBrk="1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latinLnBrk="1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확장 용이한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Component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Status &amp; Transition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기반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Lifecycle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관리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대용량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Transaction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처리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Framework</a:t>
            </a:r>
          </a:p>
        </p:txBody>
      </p:sp>
      <p:sp>
        <p:nvSpPr>
          <p:cNvPr id="87" name="Text Box 82"/>
          <p:cNvSpPr txBox="1">
            <a:spLocks noChangeArrowheads="1"/>
          </p:cNvSpPr>
          <p:nvPr/>
        </p:nvSpPr>
        <p:spPr bwMode="gray">
          <a:xfrm>
            <a:off x="5889104" y="5592941"/>
            <a:ext cx="3887788" cy="407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77800" indent="-177800" algn="l" latinLnBrk="1">
              <a:spcBef>
                <a:spcPct val="20000"/>
              </a:spcBef>
              <a:buChar char="•"/>
              <a:defRPr kumimoji="1" sz="14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1pPr>
            <a:lvl2pPr marL="742950" indent="-285750" algn="l" latinLnBrk="1">
              <a:spcBef>
                <a:spcPct val="20000"/>
              </a:spcBef>
              <a:buChar char="–"/>
              <a:defRPr kumimoji="1" sz="1200">
                <a:solidFill>
                  <a:srgbClr val="000000"/>
                </a:solidFill>
                <a:latin typeface="Arial Narrow" pitchFamily="34" charset="0"/>
                <a:ea typeface="굴림" pitchFamily="50" charset="-127"/>
              </a:defRPr>
            </a:lvl2pPr>
            <a:lvl3pPr marL="1143000" indent="-228600" algn="l" latinLnBrk="1">
              <a:spcBef>
                <a:spcPct val="20000"/>
              </a:spcBef>
              <a:buChar char="•"/>
              <a:defRPr kumimoji="1" sz="2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latinLnBrk="1">
              <a:spcBef>
                <a:spcPct val="20000"/>
              </a:spcBef>
              <a:buChar char="–"/>
              <a:defRPr kumimoji="1" sz="20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Platform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내부구간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Legacy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Interface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규격 표준화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  <a:p>
            <a:pPr eaLnBrk="1" latinLnBrk="0" hangingPunct="1">
              <a:spcBef>
                <a:spcPct val="0"/>
              </a:spcBef>
              <a:spcAft>
                <a:spcPts val="300"/>
              </a:spcAft>
            </a:pP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다양한 환경의 </a:t>
            </a:r>
            <a:r>
              <a:rPr lang="en-US" altLang="ko-KR" sz="1200" b="0" dirty="0">
                <a:solidFill>
                  <a:schemeClr val="tx1"/>
                </a:solidFill>
                <a:latin typeface="+mj-ea"/>
                <a:ea typeface="+mj-ea"/>
              </a:rPr>
              <a:t>Legacy Interface </a:t>
            </a:r>
            <a:r>
              <a:rPr lang="ko-KR" altLang="en-US" sz="1200" b="0" dirty="0">
                <a:solidFill>
                  <a:schemeClr val="tx1"/>
                </a:solidFill>
                <a:latin typeface="+mj-ea"/>
                <a:ea typeface="+mj-ea"/>
              </a:rPr>
              <a:t>지원</a:t>
            </a:r>
            <a:endParaRPr lang="en-US" altLang="ko-KR" sz="1200" b="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8" name="Rectangle 25"/>
          <p:cNvSpPr/>
          <p:nvPr/>
        </p:nvSpPr>
        <p:spPr>
          <a:xfrm>
            <a:off x="1905382" y="5662066"/>
            <a:ext cx="1017588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Channel</a:t>
            </a:r>
            <a:b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Handler</a:t>
            </a:r>
          </a:p>
        </p:txBody>
      </p:sp>
      <p:sp>
        <p:nvSpPr>
          <p:cNvPr id="95" name="Rectangle 25"/>
          <p:cNvSpPr/>
          <p:nvPr/>
        </p:nvSpPr>
        <p:spPr>
          <a:xfrm>
            <a:off x="3084895" y="5662066"/>
            <a:ext cx="1017587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</a:rPr>
              <a:t>Queue</a:t>
            </a:r>
          </a:p>
          <a:p>
            <a:pPr algn="ctr" fontAlgn="ctr"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</a:rPr>
              <a:t>Controller</a:t>
            </a:r>
          </a:p>
        </p:txBody>
      </p:sp>
      <p:sp>
        <p:nvSpPr>
          <p:cNvPr id="96" name="Rectangle 25"/>
          <p:cNvSpPr/>
          <p:nvPr/>
        </p:nvSpPr>
        <p:spPr>
          <a:xfrm>
            <a:off x="4264407" y="5662066"/>
            <a:ext cx="1019175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Legacy</a:t>
            </a:r>
          </a:p>
          <a:p>
            <a:pPr algn="ctr" fontAlgn="ctr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Adaptor</a:t>
            </a:r>
          </a:p>
        </p:txBody>
      </p:sp>
      <p:sp>
        <p:nvSpPr>
          <p:cNvPr id="97" name="Oval 5"/>
          <p:cNvSpPr>
            <a:spLocks noChangeArrowheads="1"/>
          </p:cNvSpPr>
          <p:nvPr/>
        </p:nvSpPr>
        <p:spPr bwMode="gray">
          <a:xfrm>
            <a:off x="575057" y="2250529"/>
            <a:ext cx="207963" cy="207962"/>
          </a:xfrm>
          <a:prstGeom prst="ellipse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>
              <a:spcBef>
                <a:spcPct val="50000"/>
              </a:spcBef>
              <a:buClr>
                <a:srgbClr val="CC3300"/>
              </a:buClr>
              <a:defRPr/>
            </a:pPr>
            <a:r>
              <a:rPr lang="en-US" altLang="ko-KR" b="1">
                <a:solidFill>
                  <a:schemeClr val="bg1"/>
                </a:solidFill>
                <a:latin typeface="+mj-ea"/>
                <a:ea typeface="+mj-ea"/>
                <a:cs typeface="Lucida Sans Unicode" pitchFamily="34" charset="0"/>
              </a:rPr>
              <a:t>2</a:t>
            </a:r>
          </a:p>
        </p:txBody>
      </p:sp>
      <p:sp>
        <p:nvSpPr>
          <p:cNvPr id="98" name="Oval 5"/>
          <p:cNvSpPr>
            <a:spLocks noChangeArrowheads="1"/>
          </p:cNvSpPr>
          <p:nvPr/>
        </p:nvSpPr>
        <p:spPr bwMode="gray">
          <a:xfrm>
            <a:off x="575057" y="3539579"/>
            <a:ext cx="207963" cy="207962"/>
          </a:xfrm>
          <a:prstGeom prst="ellipse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>
              <a:spcBef>
                <a:spcPct val="50000"/>
              </a:spcBef>
              <a:buClr>
                <a:srgbClr val="CC3300"/>
              </a:buClr>
              <a:defRPr/>
            </a:pP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  <a:cs typeface="Lucida Sans Unicode" pitchFamily="34" charset="0"/>
              </a:rPr>
              <a:t>2</a:t>
            </a:r>
          </a:p>
        </p:txBody>
      </p:sp>
      <p:sp>
        <p:nvSpPr>
          <p:cNvPr id="99" name="Oval 5"/>
          <p:cNvSpPr>
            <a:spLocks noChangeArrowheads="1"/>
          </p:cNvSpPr>
          <p:nvPr/>
        </p:nvSpPr>
        <p:spPr bwMode="gray">
          <a:xfrm>
            <a:off x="2056195" y="2250529"/>
            <a:ext cx="207962" cy="207962"/>
          </a:xfrm>
          <a:prstGeom prst="ellipse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>
              <a:spcBef>
                <a:spcPct val="50000"/>
              </a:spcBef>
              <a:buClr>
                <a:srgbClr val="CC3300"/>
              </a:buClr>
              <a:defRPr/>
            </a:pP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  <a:cs typeface="Lucida Sans Unicode" pitchFamily="34" charset="0"/>
              </a:rPr>
              <a:t>3</a:t>
            </a:r>
          </a:p>
        </p:txBody>
      </p:sp>
      <p:sp>
        <p:nvSpPr>
          <p:cNvPr id="100" name="Oval 5"/>
          <p:cNvSpPr>
            <a:spLocks noChangeArrowheads="1"/>
          </p:cNvSpPr>
          <p:nvPr/>
        </p:nvSpPr>
        <p:spPr bwMode="gray">
          <a:xfrm>
            <a:off x="549087" y="5285829"/>
            <a:ext cx="207963" cy="207962"/>
          </a:xfrm>
          <a:prstGeom prst="ellipse">
            <a:avLst/>
          </a:prstGeom>
          <a:solidFill>
            <a:schemeClr val="tx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>
              <a:spcBef>
                <a:spcPct val="50000"/>
              </a:spcBef>
              <a:buClr>
                <a:srgbClr val="CC3300"/>
              </a:buClr>
              <a:defRPr/>
            </a:pP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  <a:cs typeface="Lucida Sans Unicode" pitchFamily="34" charset="0"/>
              </a:rPr>
              <a:t>4</a:t>
            </a:r>
          </a:p>
        </p:txBody>
      </p:sp>
      <p:sp>
        <p:nvSpPr>
          <p:cNvPr id="103" name="AutoShape 52"/>
          <p:cNvSpPr>
            <a:spLocks noChangeArrowheads="1"/>
          </p:cNvSpPr>
          <p:nvPr/>
        </p:nvSpPr>
        <p:spPr bwMode="auto">
          <a:xfrm>
            <a:off x="5904979" y="1500212"/>
            <a:ext cx="3335338" cy="277812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i="1" dirty="0">
                <a:solidFill>
                  <a:srgbClr val="FFFFFF"/>
                </a:solidFill>
                <a:latin typeface="+mj-ea"/>
                <a:ea typeface="+mj-ea"/>
              </a:rPr>
              <a:t>API Server</a:t>
            </a:r>
          </a:p>
        </p:txBody>
      </p:sp>
      <p:sp>
        <p:nvSpPr>
          <p:cNvPr id="104" name="AutoShape 52"/>
          <p:cNvSpPr>
            <a:spLocks noChangeArrowheads="1"/>
          </p:cNvSpPr>
          <p:nvPr/>
        </p:nvSpPr>
        <p:spPr bwMode="auto">
          <a:xfrm>
            <a:off x="5904979" y="2664068"/>
            <a:ext cx="3335338" cy="277813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i="1" dirty="0">
                <a:solidFill>
                  <a:srgbClr val="FFFFFF"/>
                </a:solidFill>
                <a:latin typeface="+mj-ea"/>
                <a:ea typeface="+mj-ea"/>
              </a:rPr>
              <a:t>Web / </a:t>
            </a:r>
            <a:r>
              <a:rPr lang="en-US" altLang="ko-KR" i="1" dirty="0">
                <a:solidFill>
                  <a:srgbClr val="FFFFFF"/>
                </a:solidFill>
                <a:latin typeface="+mj-ea"/>
              </a:rPr>
              <a:t>Admin </a:t>
            </a:r>
            <a:r>
              <a:rPr lang="en-US" altLang="ko-KR" i="1" dirty="0" err="1">
                <a:solidFill>
                  <a:srgbClr val="FFFFFF"/>
                </a:solidFill>
                <a:latin typeface="+mj-ea"/>
                <a:ea typeface="+mj-ea"/>
              </a:rPr>
              <a:t>PoC</a:t>
            </a:r>
            <a:endParaRPr lang="en-US" altLang="ko-KR" i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05" name="AutoShape 52"/>
          <p:cNvSpPr>
            <a:spLocks noChangeArrowheads="1"/>
          </p:cNvSpPr>
          <p:nvPr/>
        </p:nvSpPr>
        <p:spPr bwMode="auto">
          <a:xfrm>
            <a:off x="5904979" y="4086398"/>
            <a:ext cx="3335338" cy="277813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i="1" dirty="0">
                <a:solidFill>
                  <a:srgbClr val="FFFFFF"/>
                </a:solidFill>
                <a:latin typeface="+mj-ea"/>
                <a:ea typeface="+mj-ea"/>
              </a:rPr>
              <a:t>Platform Core</a:t>
            </a:r>
          </a:p>
        </p:txBody>
      </p:sp>
      <p:sp>
        <p:nvSpPr>
          <p:cNvPr id="106" name="AutoShape 52"/>
          <p:cNvSpPr>
            <a:spLocks noChangeArrowheads="1"/>
          </p:cNvSpPr>
          <p:nvPr/>
        </p:nvSpPr>
        <p:spPr bwMode="auto">
          <a:xfrm>
            <a:off x="5904979" y="5265916"/>
            <a:ext cx="3335338" cy="277812"/>
          </a:xfrm>
          <a:prstGeom prst="roundRect">
            <a:avLst>
              <a:gd name="adj" fmla="val 16667"/>
            </a:avLst>
          </a:prstGeom>
          <a:solidFill>
            <a:schemeClr val="bg1">
              <a:lumMod val="50000"/>
            </a:scheme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i="1" dirty="0">
                <a:solidFill>
                  <a:srgbClr val="FFFFFF"/>
                </a:solidFill>
                <a:latin typeface="+mj-ea"/>
                <a:ea typeface="+mj-ea"/>
              </a:rPr>
              <a:t>Interface </a:t>
            </a:r>
            <a:r>
              <a:rPr lang="en-US" altLang="ko-KR" i="1" dirty="0">
                <a:solidFill>
                  <a:srgbClr val="FFFFFF"/>
                </a:solidFill>
                <a:latin typeface="+mj-ea"/>
              </a:rPr>
              <a:t>Server</a:t>
            </a:r>
            <a:endParaRPr lang="en-US" altLang="ko-KR" i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6" name="Rectangle 25"/>
          <p:cNvSpPr/>
          <p:nvPr/>
        </p:nvSpPr>
        <p:spPr>
          <a:xfrm>
            <a:off x="3838709" y="3484802"/>
            <a:ext cx="1538288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j-ea"/>
              </a:rPr>
              <a:t>VOC Service</a:t>
            </a:r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7" name="Rectangle 25"/>
          <p:cNvSpPr/>
          <p:nvPr/>
        </p:nvSpPr>
        <p:spPr>
          <a:xfrm>
            <a:off x="3838709" y="2575164"/>
            <a:ext cx="1538288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j-ea"/>
              </a:rPr>
              <a:t>Location Service</a:t>
            </a:r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" name="Rectangle 25"/>
          <p:cNvSpPr/>
          <p:nvPr/>
        </p:nvSpPr>
        <p:spPr>
          <a:xfrm>
            <a:off x="3838709" y="3029189"/>
            <a:ext cx="1538288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Notification </a:t>
            </a:r>
            <a:r>
              <a:rPr lang="en-US" altLang="ko-KR" sz="1100" dirty="0">
                <a:solidFill>
                  <a:schemeClr val="tx1"/>
                </a:solidFill>
                <a:latin typeface="+mj-ea"/>
              </a:rPr>
              <a:t>Service</a:t>
            </a:r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" name="Rectangle 25"/>
          <p:cNvSpPr/>
          <p:nvPr/>
        </p:nvSpPr>
        <p:spPr>
          <a:xfrm>
            <a:off x="3838709" y="3940414"/>
            <a:ext cx="1538288" cy="360000"/>
          </a:xfrm>
          <a:prstGeom prst="rect">
            <a:avLst/>
          </a:prstGeom>
          <a:solidFill>
            <a:schemeClr val="bg1"/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ctr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j-ea"/>
              </a:rPr>
              <a:t>Statistics Service</a:t>
            </a:r>
            <a:endParaRPr lang="en-US" altLang="ko-KR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70459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/>
          <p:cNvSpPr txBox="1">
            <a:spLocks/>
          </p:cNvSpPr>
          <p:nvPr/>
        </p:nvSpPr>
        <p:spPr bwMode="auto">
          <a:xfrm>
            <a:off x="344488" y="14288"/>
            <a:ext cx="4756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 dirty="0">
                <a:latin typeface="+mn-ea"/>
                <a:ea typeface="+mn-ea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기존 서비스 흡수 방안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(1/2)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 bwMode="auto">
          <a:xfrm>
            <a:off x="5318127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I. </a:t>
            </a:r>
            <a:r>
              <a:rPr lang="ko-KR" altLang="en-US" sz="1800" kern="0" dirty="0">
                <a:solidFill>
                  <a:schemeClr val="tx1"/>
                </a:solidFill>
                <a:latin typeface="+mn-ea"/>
                <a:ea typeface="+mn-ea"/>
              </a:rPr>
              <a:t>제안 개요</a:t>
            </a:r>
          </a:p>
        </p:txBody>
      </p:sp>
      <p:sp>
        <p:nvSpPr>
          <p:cNvPr id="28" name="Rectangle 157"/>
          <p:cNvSpPr>
            <a:spLocks noChangeArrowheads="1"/>
          </p:cNvSpPr>
          <p:nvPr/>
        </p:nvSpPr>
        <p:spPr bwMode="auto">
          <a:xfrm>
            <a:off x="415925" y="849313"/>
            <a:ext cx="9001125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>
              <a:defRPr/>
            </a:pP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기존 운영중인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LBS 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서비스의 메뉴를 기능별로 분류한 결과 크게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4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가지 기능유형으로 구분되며</a:t>
            </a:r>
            <a:endParaRPr kumimoji="0" lang="en-US" altLang="ko-KR" sz="1477" b="1" dirty="0">
              <a:solidFill>
                <a:srgbClr val="000000"/>
              </a:solidFill>
              <a:ea typeface="맑은 고딕" pitchFamily="50" charset="-127"/>
            </a:endParaRPr>
          </a:p>
          <a:p>
            <a:pPr eaLnBrk="1" latinLnBrk="1" hangingPunct="1">
              <a:defRPr/>
            </a:pP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(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위치공유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위험경보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477" b="1" dirty="0" err="1">
                <a:solidFill>
                  <a:srgbClr val="000000"/>
                </a:solidFill>
                <a:ea typeface="맑은 고딕" pitchFamily="50" charset="-127"/>
              </a:rPr>
              <a:t>지오펜싱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이동경로보기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)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신규 서비스에 적용할 유형별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핵심기능은 아래와 같다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477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29" name="직사각형 40"/>
          <p:cNvSpPr>
            <a:spLocks noChangeArrowheads="1"/>
          </p:cNvSpPr>
          <p:nvPr/>
        </p:nvSpPr>
        <p:spPr bwMode="auto">
          <a:xfrm>
            <a:off x="384175" y="1484784"/>
            <a:ext cx="6446838" cy="35083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63773" indent="-263773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기존 </a:t>
            </a:r>
            <a:r>
              <a:rPr lang="en-US" altLang="ko-KR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6</a:t>
            </a:r>
            <a:r>
              <a:rPr lang="ko-KR" altLang="en-US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개 서비스 </a:t>
            </a:r>
            <a:r>
              <a:rPr lang="en-US" altLang="ko-KR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45</a:t>
            </a:r>
            <a:r>
              <a:rPr lang="ko-KR" altLang="en-US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개 메뉴 </a:t>
            </a:r>
            <a:r>
              <a:rPr lang="en-US" altLang="ko-KR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&gt; 4</a:t>
            </a:r>
            <a:r>
              <a:rPr lang="ko-KR" altLang="en-US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개 유형으로 분류</a:t>
            </a:r>
          </a:p>
        </p:txBody>
      </p:sp>
      <p:pic>
        <p:nvPicPr>
          <p:cNvPr id="30" name="그림 2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52600" y="1836063"/>
            <a:ext cx="7200800" cy="235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2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4164104"/>
            <a:ext cx="9906000" cy="2145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997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1"/>
          <p:cNvSpPr txBox="1">
            <a:spLocks/>
          </p:cNvSpPr>
          <p:nvPr/>
        </p:nvSpPr>
        <p:spPr bwMode="auto">
          <a:xfrm>
            <a:off x="344488" y="14400"/>
            <a:ext cx="6264696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 kern="0">
                <a:solidFill>
                  <a:schemeClr val="tx1"/>
                </a:solidFill>
              </a:rPr>
              <a:t>5. SW Architecture &gt; 5.10</a:t>
            </a:r>
            <a:r>
              <a:rPr lang="ko-KR" altLang="en-US" sz="1800" kern="0">
                <a:solidFill>
                  <a:schemeClr val="tx1"/>
                </a:solidFill>
              </a:rPr>
              <a:t> </a:t>
            </a:r>
            <a:r>
              <a:rPr lang="en-US" altLang="ko-KR" sz="1800" kern="0">
                <a:solidFill>
                  <a:schemeClr val="tx1"/>
                </a:solidFill>
              </a:rPr>
              <a:t>Application </a:t>
            </a:r>
            <a:r>
              <a:rPr lang="en-US" altLang="ko-KR" sz="1800" kern="0" dirty="0">
                <a:solidFill>
                  <a:schemeClr val="tx1"/>
                </a:solidFill>
              </a:rPr>
              <a:t>Architecture</a:t>
            </a:r>
            <a:endParaRPr lang="ko-KR" altLang="en-US" sz="1800" kern="0" dirty="0">
              <a:solidFill>
                <a:schemeClr val="tx1"/>
              </a:solidFill>
            </a:endParaRPr>
          </a:p>
        </p:txBody>
      </p:sp>
      <p:sp>
        <p:nvSpPr>
          <p:cNvPr id="72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Application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모듈 구성도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03225" y="1234300"/>
            <a:ext cx="9095338" cy="5138508"/>
            <a:chOff x="992560" y="1196976"/>
            <a:chExt cx="7995866" cy="5112344"/>
          </a:xfrm>
        </p:grpSpPr>
        <p:sp>
          <p:nvSpPr>
            <p:cNvPr id="45" name="직사각형 44"/>
            <p:cNvSpPr>
              <a:spLocks noChangeArrowheads="1"/>
            </p:cNvSpPr>
            <p:nvPr/>
          </p:nvSpPr>
          <p:spPr bwMode="gray">
            <a:xfrm>
              <a:off x="992560" y="1196976"/>
              <a:ext cx="7995866" cy="511234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tx1"/>
              </a:solidFill>
              <a:prstDash val="solid"/>
              <a:headEnd/>
              <a:tailEnd type="triangle" w="med" len="med"/>
            </a:ln>
            <a:effectLst/>
          </p:spPr>
          <p:txBody>
            <a:bodyPr wrap="none" lIns="91430" tIns="108000" rIns="91430" bIns="45714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189210" y="4971649"/>
              <a:ext cx="7560000" cy="1154705"/>
              <a:chOff x="1096016" y="4794575"/>
              <a:chExt cx="7560000" cy="1154705"/>
            </a:xfrm>
          </p:grpSpPr>
          <p:sp>
            <p:nvSpPr>
              <p:cNvPr id="40" name="모서리가 둥근 직사각형 39"/>
              <p:cNvSpPr/>
              <p:nvPr/>
            </p:nvSpPr>
            <p:spPr bwMode="auto">
              <a:xfrm>
                <a:off x="1096016" y="4794575"/>
                <a:ext cx="7560000" cy="1154705"/>
              </a:xfrm>
              <a:prstGeom prst="roundRect">
                <a:avLst>
                  <a:gd name="adj" fmla="val 8493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headEnd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30" tIns="108000" rIns="91430" bIns="45714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en-US" b="1" kern="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254185" y="5572046"/>
                <a:ext cx="1589553" cy="2755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chemeClr val="bg2">
                        <a:lumMod val="50000"/>
                      </a:schemeClr>
                    </a:solidFill>
                  </a:rPr>
                  <a:t>iOS, Android </a:t>
                </a:r>
                <a:r>
                  <a:rPr lang="en-US" altLang="ko-KR" b="1" dirty="0">
                    <a:solidFill>
                      <a:schemeClr val="bg2">
                        <a:lumMod val="50000"/>
                      </a:schemeClr>
                    </a:solidFill>
                  </a:rPr>
                  <a:t>Platform</a:t>
                </a:r>
                <a:endParaRPr lang="ko-KR" altLang="en-US" b="1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>
                <a:off x="1350579" y="5248038"/>
                <a:ext cx="3636044" cy="252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36000" tIns="18000" rIns="0" bIns="0" anchor="ctr"/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ko-KR" b="1" dirty="0">
                    <a:solidFill>
                      <a:schemeClr val="bg1"/>
                    </a:solidFill>
                    <a:latin typeface="+mn-ea"/>
                    <a:cs typeface="Times New Roman" panose="02020603050405020304" pitchFamily="18" charset="0"/>
                  </a:rPr>
                  <a:t>Libraries</a:t>
                </a:r>
                <a:endParaRPr lang="ko-KR" altLang="en-US" b="1" dirty="0">
                  <a:solidFill>
                    <a:schemeClr val="bg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1350219" y="4924022"/>
                <a:ext cx="6984776" cy="252008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36000" tIns="18000" rIns="0" bIns="0" anchor="ctr"/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ko-KR" b="1" dirty="0">
                    <a:solidFill>
                      <a:schemeClr val="bg1"/>
                    </a:solidFill>
                    <a:latin typeface="+mn-ea"/>
                    <a:ea typeface="굴림" pitchFamily="50" charset="-127"/>
                    <a:cs typeface="Times New Roman" panose="02020603050405020304" pitchFamily="18" charset="0"/>
                  </a:rPr>
                  <a:t>Application Framework</a:t>
                </a:r>
                <a:endParaRPr lang="ko-KR" altLang="en-US" b="1" dirty="0">
                  <a:solidFill>
                    <a:schemeClr val="bg1"/>
                  </a:solidFill>
                  <a:latin typeface="+mn-ea"/>
                  <a:ea typeface="굴림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Rectangle 266"/>
              <p:cNvSpPr>
                <a:spLocks noChangeArrowheads="1"/>
              </p:cNvSpPr>
              <p:nvPr/>
            </p:nvSpPr>
            <p:spPr bwMode="auto">
              <a:xfrm>
                <a:off x="5094635" y="5247940"/>
                <a:ext cx="3240000" cy="25209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36000" tIns="18000" rIns="0" bIns="0" anchor="ctr"/>
              <a:lstStyle/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ko-KR" b="1">
                    <a:solidFill>
                      <a:schemeClr val="bg1"/>
                    </a:solidFill>
                    <a:latin typeface="+mn-ea"/>
                    <a:cs typeface="Times New Roman" panose="02020603050405020304" pitchFamily="18" charset="0"/>
                  </a:rPr>
                  <a:t>iOS, Android </a:t>
                </a:r>
                <a:r>
                  <a:rPr lang="en-US" altLang="ko-KR" b="1" dirty="0">
                    <a:solidFill>
                      <a:schemeClr val="bg1"/>
                    </a:solidFill>
                    <a:latin typeface="+mn-ea"/>
                    <a:cs typeface="Times New Roman" panose="02020603050405020304" pitchFamily="18" charset="0"/>
                  </a:rPr>
                  <a:t>Runtime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1189210" y="1362070"/>
              <a:ext cx="7560000" cy="3509344"/>
              <a:chOff x="1189210" y="1520760"/>
              <a:chExt cx="7560000" cy="3509344"/>
            </a:xfrm>
            <a:effectLst/>
          </p:grpSpPr>
          <p:sp>
            <p:nvSpPr>
              <p:cNvPr id="38" name="Rectangle 99"/>
              <p:cNvSpPr>
                <a:spLocks noChangeArrowheads="1"/>
              </p:cNvSpPr>
              <p:nvPr/>
            </p:nvSpPr>
            <p:spPr bwMode="auto">
              <a:xfrm>
                <a:off x="1189210" y="1520760"/>
                <a:ext cx="7560000" cy="350934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headEnd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91430" tIns="108000" rIns="91430" bIns="45714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</a:pPr>
                <a:endParaRPr kumimoji="0" lang="ko-KR" altLang="ko-KR" b="1" kern="0" dirty="0">
                  <a:solidFill>
                    <a:srgbClr val="000000"/>
                  </a:solidFill>
                  <a:latin typeface="+mn-ea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1411592" y="4149900"/>
                <a:ext cx="7128792" cy="756000"/>
                <a:chOff x="1411592" y="4149900"/>
                <a:chExt cx="7128792" cy="756000"/>
              </a:xfrm>
            </p:grpSpPr>
            <p:sp>
              <p:nvSpPr>
                <p:cNvPr id="60" name="모서리가 둥근 직사각형 59"/>
                <p:cNvSpPr/>
                <p:nvPr/>
              </p:nvSpPr>
              <p:spPr>
                <a:xfrm>
                  <a:off x="1411592" y="4149900"/>
                  <a:ext cx="7128792" cy="756000"/>
                </a:xfrm>
                <a:prstGeom prst="roundRect">
                  <a:avLst/>
                </a:prstGeom>
                <a:solidFill>
                  <a:srgbClr val="FFFFFF">
                    <a:lumMod val="85000"/>
                  </a:srgbClr>
                </a:solidFill>
                <a:ln w="12700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</p:spPr>
              <p:txBody>
                <a:bodyPr vert="vert270" wrap="none" lIns="91440" tIns="54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900" b="1" kern="0" dirty="0">
                    <a:solidFill>
                      <a:srgbClr val="000000"/>
                    </a:solidFill>
                    <a:latin typeface="Arial" pitchFamily="34" charset="0"/>
                    <a:ea typeface="가는각진제목체" pitchFamily="18" charset="-127"/>
                    <a:cs typeface="Arial" pitchFamily="34" charset="0"/>
                  </a:endParaRP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4291912" y="4160933"/>
                  <a:ext cx="145757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>
                    <a:defRPr b="1">
                      <a:solidFill>
                        <a:schemeClr val="bg1"/>
                      </a:solidFill>
                    </a:defRPr>
                  </a:lvl1pPr>
                </a:lstStyle>
                <a:p>
                  <a:r>
                    <a:rPr lang="en-US" altLang="ko-KR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Object Structures</a:t>
                  </a:r>
                  <a:endParaRPr lang="ko-KR" alt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1411592" y="2061642"/>
                <a:ext cx="7128792" cy="792088"/>
                <a:chOff x="1411592" y="2061642"/>
                <a:chExt cx="7128792" cy="792088"/>
              </a:xfrm>
            </p:grpSpPr>
            <p:sp>
              <p:nvSpPr>
                <p:cNvPr id="67" name="모서리가 둥근 직사각형 66"/>
                <p:cNvSpPr/>
                <p:nvPr/>
              </p:nvSpPr>
              <p:spPr>
                <a:xfrm>
                  <a:off x="1411592" y="2061642"/>
                  <a:ext cx="7128792" cy="792088"/>
                </a:xfrm>
                <a:prstGeom prst="roundRect">
                  <a:avLst/>
                </a:prstGeom>
                <a:solidFill>
                  <a:srgbClr val="FFFFFF">
                    <a:lumMod val="85000"/>
                  </a:srgbClr>
                </a:solidFill>
                <a:ln w="12700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</p:spPr>
              <p:txBody>
                <a:bodyPr vert="vert270" wrap="none" lIns="91440" tIns="54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900" b="1" kern="0" dirty="0">
                    <a:solidFill>
                      <a:srgbClr val="000000"/>
                    </a:solidFill>
                    <a:latin typeface="Arial" pitchFamily="34" charset="0"/>
                    <a:ea typeface="가는각진제목체" pitchFamily="18" charset="-127"/>
                    <a:cs typeface="Arial" pitchFamily="34" charset="0"/>
                  </a:endParaRP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4291912" y="2072675"/>
                  <a:ext cx="13260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UI Components</a:t>
                  </a:r>
                  <a:endPara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/>
              <p:cNvGrpSpPr/>
              <p:nvPr/>
            </p:nvGrpSpPr>
            <p:grpSpPr>
              <a:xfrm>
                <a:off x="1411592" y="2921028"/>
                <a:ext cx="7128792" cy="1161573"/>
                <a:chOff x="1411592" y="2925737"/>
                <a:chExt cx="7128792" cy="1161573"/>
              </a:xfrm>
            </p:grpSpPr>
            <p:sp>
              <p:nvSpPr>
                <p:cNvPr id="69" name="모서리가 둥근 직사각형 68"/>
                <p:cNvSpPr/>
                <p:nvPr/>
              </p:nvSpPr>
              <p:spPr>
                <a:xfrm>
                  <a:off x="1411592" y="2925737"/>
                  <a:ext cx="7128792" cy="1161573"/>
                </a:xfrm>
                <a:prstGeom prst="roundRect">
                  <a:avLst/>
                </a:prstGeom>
                <a:solidFill>
                  <a:srgbClr val="FFFFFF">
                    <a:lumMod val="85000"/>
                  </a:srgbClr>
                </a:solidFill>
                <a:ln w="12700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</p:spPr>
              <p:txBody>
                <a:bodyPr vert="vert270" wrap="none" lIns="91440" tIns="5400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</a:pPr>
                  <a:endParaRPr kumimoji="0" lang="ko-KR" altLang="en-US" sz="900" b="1" kern="0" dirty="0">
                    <a:solidFill>
                      <a:srgbClr val="000000"/>
                    </a:solidFill>
                    <a:latin typeface="Arial" pitchFamily="34" charset="0"/>
                    <a:ea typeface="가는각진제목체" pitchFamily="18" charset="-127"/>
                    <a:cs typeface="Arial" pitchFamily="34" charset="0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075888" y="2936771"/>
                  <a:ext cx="182293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Foundational Modules</a:t>
                  </a:r>
                  <a:endParaRPr lang="ko-KR" alt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sp>
            <p:nvSpPr>
              <p:cNvPr id="71" name="TextBox 70"/>
              <p:cNvSpPr txBox="1"/>
              <p:nvPr/>
            </p:nvSpPr>
            <p:spPr>
              <a:xfrm>
                <a:off x="3794780" y="1557586"/>
                <a:ext cx="2311415" cy="275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>
                    <a:latin typeface="+mn-ea"/>
                    <a:ea typeface="+mn-ea"/>
                  </a:rPr>
                  <a:t>LBS</a:t>
                </a:r>
                <a:r>
                  <a:rPr lang="ko-KR" altLang="en-US" b="1">
                    <a:latin typeface="+mn-ea"/>
                    <a:ea typeface="+mn-ea"/>
                  </a:rPr>
                  <a:t> 안심 서비스 통합 </a:t>
                </a:r>
                <a:r>
                  <a:rPr lang="en-US" altLang="ko-KR" b="1">
                    <a:latin typeface="+mn-ea"/>
                    <a:ea typeface="+mn-ea"/>
                  </a:rPr>
                  <a:t>Application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1499049" y="4443630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API Server</a:t>
                </a:r>
              </a:p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Communicator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2907046" y="4443630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En/Decrypt 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2" name="모서리가 둥근 직사각형 91"/>
              <p:cNvSpPr/>
              <p:nvPr/>
            </p:nvSpPr>
            <p:spPr>
              <a:xfrm>
                <a:off x="4315043" y="4443630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Json 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5723040" y="4443630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SQLite 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7131037" y="4443630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Preferences 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5" name="모서리가 둥근 직사각형 94"/>
              <p:cNvSpPr/>
              <p:nvPr/>
            </p:nvSpPr>
            <p:spPr>
              <a:xfrm>
                <a:off x="1499049" y="2349714"/>
                <a:ext cx="101049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ea typeface="맑은 고딕" pitchFamily="50" charset="-127"/>
                  </a:rPr>
                  <a:t>Location</a:t>
                </a:r>
                <a:endParaRPr lang="ko-KR" altLang="en-US" sz="1000" b="1" dirty="0">
                  <a:solidFill>
                    <a:schemeClr val="bg1"/>
                  </a:solidFill>
                  <a:ea typeface="맑은 고딕" pitchFamily="50" charset="-127"/>
                </a:endParaRPr>
              </a:p>
            </p:txBody>
          </p:sp>
          <p:sp>
            <p:nvSpPr>
              <p:cNvPr id="96" name="모서리가 둥근 직사각형 95"/>
              <p:cNvSpPr/>
              <p:nvPr/>
            </p:nvSpPr>
            <p:spPr>
              <a:xfrm>
                <a:off x="2691801" y="2348880"/>
                <a:ext cx="101049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User/Group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7" name="모서리가 둥근 직사각형 96"/>
              <p:cNvSpPr/>
              <p:nvPr/>
            </p:nvSpPr>
            <p:spPr>
              <a:xfrm>
                <a:off x="3884553" y="2348880"/>
                <a:ext cx="101049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Setting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8" name="모서리가 둥근 직사각형 97"/>
              <p:cNvSpPr/>
              <p:nvPr/>
            </p:nvSpPr>
            <p:spPr>
              <a:xfrm>
                <a:off x="6270057" y="2348880"/>
                <a:ext cx="101049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SOS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99" name="모서리가 둥근 직사각형 98"/>
              <p:cNvSpPr/>
              <p:nvPr/>
            </p:nvSpPr>
            <p:spPr>
              <a:xfrm>
                <a:off x="7462807" y="2348880"/>
                <a:ext cx="101049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Zone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1499049" y="3213026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Map Controller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1" name="모서리가 둥근 직사각형 100"/>
              <p:cNvSpPr/>
              <p:nvPr/>
            </p:nvSpPr>
            <p:spPr>
              <a:xfrm>
                <a:off x="2907046" y="3213026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Location 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2" name="모서리가 둥근 직사각형 101"/>
              <p:cNvSpPr/>
              <p:nvPr/>
            </p:nvSpPr>
            <p:spPr>
              <a:xfrm>
                <a:off x="4315043" y="3213026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User 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5723040" y="3213026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Geofencing 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4" name="모서리가 둥근 직사각형 103"/>
              <p:cNvSpPr/>
              <p:nvPr/>
            </p:nvSpPr>
            <p:spPr>
              <a:xfrm>
                <a:off x="7131037" y="3213026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SOS </a:t>
                </a:r>
                <a:r>
                  <a:rPr lang="en-US" altLang="ko-KR" sz="1000" b="1">
                    <a:solidFill>
                      <a:schemeClr val="bg1"/>
                    </a:solidFill>
                    <a:ea typeface="맑은 고딕" pitchFamily="50" charset="-127"/>
                  </a:rPr>
                  <a:t>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1499049" y="3650015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SNS 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2907046" y="3650015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Tracking 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Controller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7" name="모서리가 둥근 직사각형 106"/>
              <p:cNvSpPr/>
              <p:nvPr/>
            </p:nvSpPr>
            <p:spPr>
              <a:xfrm>
                <a:off x="4315043" y="3650015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Push 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8" name="모서리가 둥근 직사각형 107"/>
              <p:cNvSpPr/>
              <p:nvPr/>
            </p:nvSpPr>
            <p:spPr>
              <a:xfrm>
                <a:off x="5723040" y="3650015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SMS 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7131037" y="3650015"/>
                <a:ext cx="134226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Crash Logger Manager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0" name="모서리가 둥근 직사각형 109"/>
              <p:cNvSpPr/>
              <p:nvPr/>
            </p:nvSpPr>
            <p:spPr>
              <a:xfrm>
                <a:off x="5077305" y="2348880"/>
                <a:ext cx="1010493" cy="360000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18000" rIns="0" bIns="0" anchor="ctr"/>
              <a:lstStyle/>
              <a:p>
                <a:pPr algn="ctr"/>
                <a:r>
                  <a:rPr lang="en-US" altLang="ko-KR" sz="1000" b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Message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4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III. </a:t>
            </a:r>
            <a:r>
              <a:rPr lang="ko-KR" altLang="en-US">
                <a:solidFill>
                  <a:schemeClr val="tx1"/>
                </a:solidFill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1285807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IV.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시스템 구현 방안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67178"/>
              </p:ext>
            </p:extLst>
          </p:nvPr>
        </p:nvGraphicFramePr>
        <p:xfrm>
          <a:off x="6254750" y="1939925"/>
          <a:ext cx="2946400" cy="3983038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Application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API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Interface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 Web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 Admin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Migration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성능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&amp;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이중화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확장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977952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36364"/>
              </p:ext>
            </p:extLst>
          </p:nvPr>
        </p:nvGraphicFramePr>
        <p:xfrm>
          <a:off x="6105128" y="1060092"/>
          <a:ext cx="3096022" cy="5333242"/>
        </p:xfrm>
        <a:graphic>
          <a:graphicData uri="http://schemas.openxmlformats.org/drawingml/2006/table">
            <a:tbl>
              <a:tblPr/>
              <a:tblGrid>
                <a:gridCol w="3096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Application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주요 기능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메뉴 구성안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1.3 Log-in 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구성안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1.4 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위치 공유 설정 화면 구성안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1.5 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위치 공유 조회 화면 구성안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1.6 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그룹 공유 기능 시나리오</a:t>
                      </a:r>
                      <a:endParaRPr kumimoji="1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1.7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그룹 공유 화면 구성안</a:t>
                      </a:r>
                      <a:endParaRPr kumimoji="1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1.8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프리미엄 인증 화면 구성안</a:t>
                      </a:r>
                      <a:endParaRPr kumimoji="1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1.9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프리미엄 위치 공유 화면 구성안</a:t>
                      </a:r>
                      <a:endParaRPr kumimoji="1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1.10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SOS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기능 시나리오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1.11 SOS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화면 구성안</a:t>
                      </a:r>
                      <a:endParaRPr kumimoji="1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1.12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Zone+ 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기능 시나리오</a:t>
                      </a:r>
                      <a:endParaRPr kumimoji="1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1.13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Zone+ 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 구성안</a:t>
                      </a:r>
                      <a:endParaRPr kumimoji="1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1.14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등하교 알림이 시나리오</a:t>
                      </a:r>
                      <a:endParaRPr kumimoji="1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1.15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내 위치 전송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Flow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1.16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위치 요청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Flow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1.17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공유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프로세스 순서도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1.18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SNS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연동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1.19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Json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데이타 예시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1.20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절전 기능 구현 방안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1.21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자이로센서 적용 방안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1.22 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App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URL Scheme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1.23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CCTV</a:t>
                      </a: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모니터링 연동 방안</a:t>
                      </a:r>
                      <a:endParaRPr kumimoji="1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API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Interface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 Web 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 Admin 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Migration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방안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성능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&amp;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이중화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 확장 방안</a:t>
                      </a: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160838" y="661757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IV.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시스템 구현 방안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160838" y="1028469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9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7" y="14288"/>
            <a:ext cx="6905869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1.1</a:t>
            </a:r>
            <a:r>
              <a:rPr lang="ko-KR" altLang="en-US" sz="1800">
                <a:solidFill>
                  <a:schemeClr val="tx1"/>
                </a:solidFill>
              </a:rPr>
              <a:t> 주요 </a:t>
            </a:r>
            <a:r>
              <a:rPr lang="ko-KR" altLang="en-US" sz="1800" dirty="0">
                <a:solidFill>
                  <a:schemeClr val="tx1"/>
                </a:solidFill>
              </a:rPr>
              <a:t>기능</a:t>
            </a: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</a:pPr>
            <a:r>
              <a:rPr kumimoji="0" lang="en-US" altLang="ko-KR" sz="1600" b="1" kern="0">
                <a:latin typeface="+mn-ea"/>
                <a:ea typeface="+mn-ea"/>
              </a:rPr>
              <a:t>Application</a:t>
            </a:r>
            <a:r>
              <a:rPr kumimoji="0" lang="ko-KR" altLang="en-US" sz="1600" b="1" kern="0">
                <a:latin typeface="+mn-ea"/>
                <a:ea typeface="+mn-ea"/>
              </a:rPr>
              <a:t>의</a:t>
            </a:r>
            <a:r>
              <a:rPr kumimoji="0" lang="en-US" altLang="ko-KR" sz="1600" b="1" kern="0">
                <a:latin typeface="+mn-ea"/>
                <a:ea typeface="+mn-ea"/>
              </a:rPr>
              <a:t> </a:t>
            </a:r>
            <a:r>
              <a:rPr kumimoji="0" lang="ko-KR" altLang="en-US" sz="1600" b="1" kern="0" dirty="0">
                <a:latin typeface="+mn-ea"/>
                <a:ea typeface="+mn-ea"/>
              </a:rPr>
              <a:t>주요 기능은 아래와 같습니다</a:t>
            </a:r>
            <a:r>
              <a:rPr kumimoji="0" lang="en-US" altLang="ko-KR" sz="1600" b="1" kern="0" dirty="0">
                <a:latin typeface="+mn-ea"/>
                <a:ea typeface="+mn-ea"/>
              </a:rPr>
              <a:t>. 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009939" y="1472811"/>
            <a:ext cx="4480835" cy="2887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 anchor="ctr" anchorCtr="0"/>
          <a:lstStyle>
            <a:defPPr>
              <a:defRPr lang="en-GB"/>
            </a:defPPr>
            <a:lvl1pPr marL="0" defTabSz="914400" eaLnBrk="1" latinLnBrk="0" hangingPunct="1">
              <a:spcAft>
                <a:spcPts val="800"/>
              </a:spcAft>
              <a:buClr>
                <a:srgbClr val="969696"/>
              </a:buClr>
              <a:defRPr sz="1400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2pPr>
            <a:lvl3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3pPr>
            <a:lvl4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4pPr>
            <a:lvl5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5pPr>
            <a:lvl6pPr latinLnBrk="0">
              <a:defRPr sz="1800">
                <a:latin typeface="+mn-lt"/>
                <a:ea typeface="+mn-ea"/>
                <a:cs typeface="+mn-cs"/>
              </a:defRPr>
            </a:lvl6pPr>
            <a:lvl7pPr latinLnBrk="0">
              <a:defRPr sz="1800">
                <a:latin typeface="+mn-lt"/>
                <a:ea typeface="+mn-ea"/>
                <a:cs typeface="+mn-cs"/>
              </a:defRPr>
            </a:lvl7pPr>
            <a:lvl8pPr latinLnBrk="0">
              <a:defRPr sz="1800">
                <a:latin typeface="+mn-lt"/>
                <a:ea typeface="+mn-ea"/>
                <a:cs typeface="+mn-cs"/>
              </a:defRPr>
            </a:lvl8pPr>
            <a:lvl9pPr latinLnBrk="0">
              <a:defRPr sz="1800"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</a:pPr>
            <a:r>
              <a:rPr lang="en-US" altLang="ko-KR" sz="1300" b="1">
                <a:solidFill>
                  <a:schemeClr val="bg1"/>
                </a:solidFill>
                <a:cs typeface="Arial" charset="0"/>
              </a:rPr>
              <a:t>Zone+</a:t>
            </a:r>
            <a:endParaRPr lang="en-US" altLang="ko-KR" sz="13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30375" y="1474413"/>
            <a:ext cx="4480836" cy="2887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 anchor="ctr" anchorCtr="0"/>
          <a:lstStyle>
            <a:defPPr>
              <a:defRPr lang="en-US"/>
            </a:defPPr>
            <a:lvl1pPr marL="0" defTabSz="914400" eaLnBrk="1" latinLnBrk="0" hangingPunct="1">
              <a:spcAft>
                <a:spcPts val="800"/>
              </a:spcAft>
              <a:buClr>
                <a:srgbClr val="969696"/>
              </a:buClr>
              <a:defRPr sz="1400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2pPr>
            <a:lvl3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3pPr>
            <a:lvl4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4pPr>
            <a:lvl5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5pPr>
            <a:lvl6pPr latinLnBrk="0">
              <a:defRPr sz="1800">
                <a:latin typeface="+mn-lt"/>
                <a:ea typeface="+mn-ea"/>
                <a:cs typeface="+mn-cs"/>
              </a:defRPr>
            </a:lvl6pPr>
            <a:lvl7pPr latinLnBrk="0">
              <a:defRPr sz="1800">
                <a:latin typeface="+mn-lt"/>
                <a:ea typeface="+mn-ea"/>
                <a:cs typeface="+mn-cs"/>
              </a:defRPr>
            </a:lvl7pPr>
            <a:lvl8pPr latinLnBrk="0">
              <a:defRPr sz="1800">
                <a:latin typeface="+mn-lt"/>
                <a:ea typeface="+mn-ea"/>
                <a:cs typeface="+mn-cs"/>
              </a:defRPr>
            </a:lvl8pPr>
            <a:lvl9pPr latinLnBrk="0">
              <a:defRPr sz="1800"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</a:pPr>
            <a:r>
              <a:rPr lang="ko-KR" altLang="en-US" sz="1300" b="1">
                <a:solidFill>
                  <a:schemeClr val="bg1"/>
                </a:solidFill>
                <a:cs typeface="Arial" charset="0"/>
              </a:rPr>
              <a:t>위치 공유</a:t>
            </a:r>
            <a:endParaRPr lang="en-US" altLang="ko-KR" sz="13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430376" y="1771444"/>
            <a:ext cx="4480835" cy="206546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72000" tIns="72000" rIns="36000" bIns="36000" rtlCol="0" anchor="t" anchorCtr="0"/>
          <a:lstStyle/>
          <a:p>
            <a:pPr marL="171450" indent="-17145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ko-KR" altLang="en-US" sz="1100" b="1" kern="0">
                <a:ea typeface="맑은 고딕" pitchFamily="50" charset="-127"/>
              </a:rPr>
              <a:t>위치 공유하기</a:t>
            </a:r>
            <a:endParaRPr lang="en-US" altLang="ko-KR" sz="1100" b="1" kern="0">
              <a:ea typeface="맑은 고딕" pitchFamily="50" charset="-127"/>
            </a:endParaRPr>
          </a:p>
          <a:p>
            <a:pPr marL="360000" lvl="1" indent="-17145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kern="0">
                <a:ea typeface="맑은 고딕" pitchFamily="50" charset="-127"/>
              </a:rPr>
              <a:t>다수의 사람들과 실시간으로 서로의 위치를 공유하는 기능 제공</a:t>
            </a:r>
            <a:endParaRPr lang="en-US" altLang="ko-KR" sz="1100" kern="0">
              <a:ea typeface="맑은 고딕" pitchFamily="50" charset="-127"/>
            </a:endParaRPr>
          </a:p>
          <a:p>
            <a:pPr marL="171450" indent="-171450" fontAlgn="base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ko-KR" altLang="en-US" sz="1100" b="1" kern="0">
                <a:ea typeface="맑은 고딕" pitchFamily="50" charset="-127"/>
              </a:rPr>
              <a:t>위치 상시 공유</a:t>
            </a:r>
            <a:endParaRPr lang="en-US" altLang="ko-KR" sz="1100" b="1" kern="0" dirty="0">
              <a:ea typeface="맑은 고딕" pitchFamily="50" charset="-127"/>
            </a:endParaRPr>
          </a:p>
          <a:p>
            <a:pPr marL="360000" indent="-171450" fontAlgn="base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kern="0">
                <a:ea typeface="맑은 고딕" pitchFamily="50" charset="-127"/>
              </a:rPr>
              <a:t>프리미엄 사용자가 상시 위치를 공유하는 기능 제공</a:t>
            </a:r>
            <a:endParaRPr lang="en-US" altLang="ko-KR" sz="1100" kern="0">
              <a:ea typeface="맑은 고딕" pitchFamily="50" charset="-127"/>
            </a:endParaRPr>
          </a:p>
          <a:p>
            <a:pPr marL="360000" indent="-17145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altLang="ko-KR" sz="1100" kern="0" dirty="0">
              <a:ea typeface="맑은 고딕" pitchFamily="50" charset="-127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5009940" y="1771444"/>
            <a:ext cx="4480835" cy="206546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72000" tIns="72000" rIns="36000" bIns="36000" rtlCol="0" anchor="t" anchorCtr="0"/>
          <a:lstStyle/>
          <a:p>
            <a:pPr marL="171450" indent="-171450" fontAlgn="base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ko-KR" altLang="en-US" sz="1100" b="1" kern="0">
                <a:ea typeface="맑은 고딕" pitchFamily="50" charset="-127"/>
              </a:rPr>
              <a:t>경찰청 안전 지도 연동</a:t>
            </a:r>
            <a:endParaRPr lang="en-US" altLang="ko-KR" sz="1100" b="1" kern="0" dirty="0">
              <a:ea typeface="맑은 고딕" pitchFamily="50" charset="-127"/>
            </a:endParaRPr>
          </a:p>
          <a:p>
            <a:pPr marL="360000" indent="-17145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kern="0">
                <a:ea typeface="맑은 고딕" pitchFamily="50" charset="-127"/>
              </a:rPr>
              <a:t>경찰지원센터로부터 안전지도 정보 제공</a:t>
            </a:r>
            <a:endParaRPr lang="en-US" altLang="ko-KR" sz="1100" kern="0">
              <a:ea typeface="맑은 고딕" pitchFamily="50" charset="-127"/>
            </a:endParaRPr>
          </a:p>
          <a:p>
            <a:pPr marL="171450" indent="-17145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ko-KR" sz="1100" b="1" kern="0">
                <a:ea typeface="맑은 고딕" pitchFamily="50" charset="-127"/>
              </a:rPr>
              <a:t>Neighborhood Watch</a:t>
            </a:r>
          </a:p>
          <a:p>
            <a:pPr marL="360000" lvl="1" indent="-17145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kern="0">
                <a:ea typeface="맑은 고딕" pitchFamily="50" charset="-127"/>
              </a:rPr>
              <a:t>위험존 설정 시 다른 사람이 등록한 위험존 정보를 제공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5009939" y="3972457"/>
            <a:ext cx="4480835" cy="2887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 anchor="ctr" anchorCtr="0"/>
          <a:lstStyle>
            <a:defPPr>
              <a:defRPr lang="en-GB"/>
            </a:defPPr>
            <a:lvl1pPr marL="0" defTabSz="914400" eaLnBrk="1" latinLnBrk="0" hangingPunct="1">
              <a:spcAft>
                <a:spcPts val="800"/>
              </a:spcAft>
              <a:buClr>
                <a:srgbClr val="969696"/>
              </a:buClr>
              <a:defRPr sz="1400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2pPr>
            <a:lvl3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3pPr>
            <a:lvl4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4pPr>
            <a:lvl5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5pPr>
            <a:lvl6pPr latinLnBrk="0">
              <a:defRPr sz="1800">
                <a:latin typeface="+mn-lt"/>
                <a:ea typeface="+mn-ea"/>
                <a:cs typeface="+mn-cs"/>
              </a:defRPr>
            </a:lvl6pPr>
            <a:lvl7pPr latinLnBrk="0">
              <a:defRPr sz="1800">
                <a:latin typeface="+mn-lt"/>
                <a:ea typeface="+mn-ea"/>
                <a:cs typeface="+mn-cs"/>
              </a:defRPr>
            </a:lvl7pPr>
            <a:lvl8pPr latinLnBrk="0">
              <a:defRPr sz="1800">
                <a:latin typeface="+mn-lt"/>
                <a:ea typeface="+mn-ea"/>
                <a:cs typeface="+mn-cs"/>
              </a:defRPr>
            </a:lvl8pPr>
            <a:lvl9pPr latinLnBrk="0">
              <a:defRPr sz="1800"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</a:pPr>
            <a:r>
              <a:rPr lang="ko-KR" altLang="en-US" sz="1300" b="1">
                <a:solidFill>
                  <a:schemeClr val="bg1"/>
                </a:solidFill>
                <a:cs typeface="Arial" charset="0"/>
              </a:rPr>
              <a:t>이동 경로</a:t>
            </a:r>
            <a:endParaRPr lang="en-US" altLang="ko-KR" sz="13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30375" y="3977630"/>
            <a:ext cx="4480836" cy="2887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 anchor="ctr" anchorCtr="0"/>
          <a:lstStyle>
            <a:defPPr>
              <a:defRPr lang="en-US"/>
            </a:defPPr>
            <a:lvl1pPr marL="0" defTabSz="914400" eaLnBrk="1" latinLnBrk="0" hangingPunct="1">
              <a:spcAft>
                <a:spcPts val="800"/>
              </a:spcAft>
              <a:buClr>
                <a:srgbClr val="969696"/>
              </a:buClr>
              <a:defRPr sz="1400" ker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defRPr>
            </a:lvl1pPr>
            <a:lvl2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2pPr>
            <a:lvl3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3pPr>
            <a:lvl4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4pPr>
            <a:lvl5pPr algn="l" defTabSz="914400" eaLnBrk="1" latinLnBrk="0" hangingPunct="1">
              <a:defRPr sz="1800">
                <a:latin typeface="+mn-lt"/>
                <a:ea typeface="+mn-ea"/>
                <a:cs typeface="+mn-cs"/>
              </a:defRPr>
            </a:lvl5pPr>
            <a:lvl6pPr latinLnBrk="0">
              <a:defRPr sz="1800">
                <a:latin typeface="+mn-lt"/>
                <a:ea typeface="+mn-ea"/>
                <a:cs typeface="+mn-cs"/>
              </a:defRPr>
            </a:lvl6pPr>
            <a:lvl7pPr latinLnBrk="0">
              <a:defRPr sz="1800">
                <a:latin typeface="+mn-lt"/>
                <a:ea typeface="+mn-ea"/>
                <a:cs typeface="+mn-cs"/>
              </a:defRPr>
            </a:lvl7pPr>
            <a:lvl8pPr latinLnBrk="0">
              <a:defRPr sz="1800">
                <a:latin typeface="+mn-lt"/>
                <a:ea typeface="+mn-ea"/>
                <a:cs typeface="+mn-cs"/>
              </a:defRPr>
            </a:lvl8pPr>
            <a:lvl9pPr latinLnBrk="0">
              <a:defRPr sz="18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300" b="1">
                <a:solidFill>
                  <a:schemeClr val="bg1"/>
                </a:solidFill>
                <a:cs typeface="Arial" charset="0"/>
              </a:rPr>
              <a:t>SOS</a:t>
            </a:r>
            <a:endParaRPr lang="ko-KR" altLang="en-US" sz="13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430376" y="4274661"/>
            <a:ext cx="4480835" cy="2065463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72000" tIns="72000" rIns="36000" bIns="36000" rtlCol="0" anchor="t" anchorCtr="0"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ko-KR" altLang="en-US" sz="1100" b="1" kern="0">
                <a:ea typeface="맑은 고딕" pitchFamily="50" charset="-127"/>
              </a:rPr>
              <a:t>안심 귀가 기능</a:t>
            </a:r>
            <a:endParaRPr lang="en-US" altLang="ko-KR" sz="1100" b="1" kern="0">
              <a:ea typeface="맑은 고딕" pitchFamily="50" charset="-127"/>
            </a:endParaRPr>
          </a:p>
          <a:p>
            <a:pPr marL="360000" indent="-1714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kern="0">
                <a:ea typeface="맑은 고딕" pitchFamily="50" charset="-127"/>
              </a:rPr>
              <a:t>귀가 예정 시간 설정으로 귀가가 늦어질 경우 위급 상황을 판단하여 지인에게 신속히 알리는 기능 제공</a:t>
            </a:r>
            <a:r>
              <a:rPr lang="en-US" altLang="ko-KR" sz="1100" kern="0">
                <a:ea typeface="맑은 고딕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ko-KR" altLang="en-US" sz="1100" b="1" kern="0">
                <a:ea typeface="맑은 고딕" pitchFamily="50" charset="-127"/>
              </a:rPr>
              <a:t>긴급 출동 연계</a:t>
            </a:r>
            <a:endParaRPr lang="en-US" altLang="ko-KR" sz="1100" b="1" kern="0">
              <a:ea typeface="맑은 고딕" pitchFamily="50" charset="-127"/>
            </a:endParaRPr>
          </a:p>
          <a:p>
            <a:pPr marL="360000" indent="-1714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kern="0">
                <a:ea typeface="맑은 고딕" pitchFamily="50" charset="-127"/>
              </a:rPr>
              <a:t>프리미엄 사용자에게 </a:t>
            </a:r>
            <a:r>
              <a:rPr lang="en-US" altLang="ko-KR" sz="1100" kern="0">
                <a:ea typeface="맑은 고딕" pitchFamily="50" charset="-127"/>
              </a:rPr>
              <a:t>SOS</a:t>
            </a:r>
            <a:r>
              <a:rPr lang="ko-KR" altLang="en-US" sz="1100" kern="0">
                <a:ea typeface="맑은 고딕" pitchFamily="50" charset="-127"/>
              </a:rPr>
              <a:t> 상황 시 공공</a:t>
            </a:r>
            <a:r>
              <a:rPr lang="en-US" altLang="ko-KR" sz="1100" kern="0">
                <a:ea typeface="맑은 고딕" pitchFamily="50" charset="-127"/>
              </a:rPr>
              <a:t>/</a:t>
            </a:r>
            <a:r>
              <a:rPr lang="ko-KR" altLang="en-US" sz="1100" kern="0">
                <a:ea typeface="맑은 고딕" pitchFamily="50" charset="-127"/>
              </a:rPr>
              <a:t>민간 경비업체와 연계하여 긴급 출동 서비스 제공</a:t>
            </a:r>
            <a:endParaRPr lang="en-US" altLang="ko-KR" sz="1100" kern="0">
              <a:ea typeface="맑은 고딕" pitchFamily="50" charset="-127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5009940" y="4274662"/>
            <a:ext cx="4480835" cy="2048198"/>
          </a:xfrm>
          <a:prstGeom prst="rect">
            <a:avLst/>
          </a:prstGeom>
          <a:solidFill>
            <a:srgbClr val="FFFFFF"/>
          </a:solidFill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lIns="72000" tIns="72000" rIns="36000" bIns="36000" rtlCol="0" anchor="t" anchorCtr="0"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ko-KR" altLang="en-US" sz="1100" b="1" kern="0">
                <a:ea typeface="맑은 고딕" pitchFamily="50" charset="-127"/>
              </a:rPr>
              <a:t>위치 </a:t>
            </a:r>
            <a:r>
              <a:rPr lang="en-US" altLang="ko-KR" sz="1100" b="1" kern="0">
                <a:ea typeface="맑은 고딕" pitchFamily="50" charset="-127"/>
              </a:rPr>
              <a:t>Tracking</a:t>
            </a:r>
          </a:p>
          <a:p>
            <a:pPr marL="360000" lvl="1" indent="-1714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ko-KR" altLang="en-US" sz="1100" kern="0">
                <a:ea typeface="맑은 고딕" pitchFamily="50" charset="-127"/>
              </a:rPr>
              <a:t>보호 대상자의 이동 경로 이력을 날짜별로 추적할 수 있는 기능 제공</a:t>
            </a:r>
            <a:endParaRPr lang="en-US" altLang="ko-KR" sz="1100" kern="0">
              <a:ea typeface="맑은 고딕" pitchFamily="50" charset="-127"/>
            </a:endParaRP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altLang="ko-KR" sz="1100" b="1" kern="0">
                <a:ea typeface="맑은 고딕" pitchFamily="50" charset="-127"/>
              </a:rPr>
              <a:t>Cloud </a:t>
            </a:r>
            <a:r>
              <a:rPr lang="ko-KR" altLang="en-US" sz="1100" b="1" kern="0">
                <a:ea typeface="맑은 고딕" pitchFamily="50" charset="-127"/>
              </a:rPr>
              <a:t>저장 지원</a:t>
            </a:r>
            <a:endParaRPr lang="en-US" altLang="ko-KR" sz="1100" b="1" kern="0">
              <a:ea typeface="맑은 고딕" pitchFamily="50" charset="-127"/>
            </a:endParaRPr>
          </a:p>
          <a:p>
            <a:pPr marL="360000" lvl="1" indent="-1714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ko-KR" sz="1100" kern="0">
                <a:ea typeface="맑은 고딕" pitchFamily="50" charset="-127"/>
              </a:rPr>
              <a:t>T-Cloud</a:t>
            </a:r>
            <a:r>
              <a:rPr lang="ko-KR" altLang="en-US" sz="1100" kern="0">
                <a:ea typeface="맑은 고딕" pitchFamily="50" charset="-127"/>
              </a:rPr>
              <a:t>에 이동 경로 저장을 지원하여 지난 이동 경로 검색</a:t>
            </a:r>
            <a:r>
              <a:rPr lang="en-US" altLang="ko-KR" sz="1100" kern="0">
                <a:ea typeface="맑은 고딕" pitchFamily="50" charset="-127"/>
              </a:rPr>
              <a:t>/</a:t>
            </a:r>
            <a:r>
              <a:rPr lang="ko-KR" altLang="en-US" sz="1100" kern="0">
                <a:ea typeface="맑은 고딕" pitchFamily="50" charset="-127"/>
              </a:rPr>
              <a:t>조회 기능 제공</a:t>
            </a:r>
            <a:endParaRPr lang="en-US" altLang="ko-KR" sz="1100" kern="0">
              <a:ea typeface="맑은 고딕" pitchFamily="50" charset="-127"/>
            </a:endParaRPr>
          </a:p>
          <a:p>
            <a:pPr marL="360000" lvl="1" indent="-17145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altLang="ko-KR" sz="1100" kern="0">
              <a:ea typeface="맑은 고딕" pitchFamily="50" charset="-127"/>
            </a:endParaRPr>
          </a:p>
          <a:p>
            <a:pPr marL="360000" indent="-17145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tx1">
                  <a:lumMod val="75000"/>
                  <a:lumOff val="25000"/>
                </a:schemeClr>
              </a:buClr>
              <a:buSzPct val="120000"/>
              <a:buFont typeface="Arial" panose="020B0604020202020204" pitchFamily="34" charset="0"/>
              <a:buChar char="•"/>
            </a:pPr>
            <a:endParaRPr lang="en-US" altLang="ko-KR" sz="1100" kern="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5188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904656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 1.2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kumimoji="0" lang="ko-KR" altLang="en-US" sz="1800">
                <a:latin typeface="+mn-ea"/>
              </a:rPr>
              <a:t>메뉴 구성안</a:t>
            </a:r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</a:pPr>
            <a:r>
              <a:rPr kumimoji="0" lang="en-US" altLang="ko-KR" sz="1600" b="1" kern="0">
                <a:latin typeface="+mn-ea"/>
                <a:ea typeface="+mn-ea"/>
              </a:rPr>
              <a:t>Application</a:t>
            </a:r>
            <a:r>
              <a:rPr kumimoji="0" lang="ko-KR" altLang="en-US" sz="1600" b="1" kern="0">
                <a:latin typeface="+mn-ea"/>
                <a:ea typeface="+mn-ea"/>
              </a:rPr>
              <a:t>의</a:t>
            </a:r>
            <a:r>
              <a:rPr kumimoji="0" lang="en-US" altLang="ko-KR" sz="1600" b="1" kern="0">
                <a:latin typeface="+mn-ea"/>
                <a:ea typeface="+mn-ea"/>
              </a:rPr>
              <a:t> </a:t>
            </a:r>
            <a:r>
              <a:rPr kumimoji="0" lang="ko-KR" altLang="en-US" sz="1600" b="1" kern="0">
                <a:latin typeface="+mn-ea"/>
                <a:ea typeface="+mn-ea"/>
              </a:rPr>
              <a:t>메뉴 구성안은 아래와 같습니다</a:t>
            </a:r>
            <a:r>
              <a:rPr kumimoji="0" lang="en-US" altLang="ko-KR" sz="1600" b="1" kern="0">
                <a:latin typeface="+mn-ea"/>
                <a:ea typeface="+mn-ea"/>
              </a:rPr>
              <a:t>. </a:t>
            </a:r>
          </a:p>
        </p:txBody>
      </p:sp>
      <p:sp>
        <p:nvSpPr>
          <p:cNvPr id="12" name="직사각형 40"/>
          <p:cNvSpPr>
            <a:spLocks noChangeArrowheads="1"/>
          </p:cNvSpPr>
          <p:nvPr/>
        </p:nvSpPr>
        <p:spPr bwMode="auto">
          <a:xfrm>
            <a:off x="415925" y="1544965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메뉴 구성안</a:t>
            </a:r>
          </a:p>
        </p:txBody>
      </p:sp>
      <p:sp>
        <p:nvSpPr>
          <p:cNvPr id="13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547691"/>
              </p:ext>
            </p:extLst>
          </p:nvPr>
        </p:nvGraphicFramePr>
        <p:xfrm>
          <a:off x="689081" y="2286803"/>
          <a:ext cx="1028700" cy="21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39" name="워크시트" r:id="rId4" imgW="1028666" imgH="218970" progId="Excel.Sheet.12">
                  <p:embed/>
                </p:oleObj>
              </mc:Choice>
              <mc:Fallback>
                <p:oleObj name="워크시트" r:id="rId4" imgW="1028666" imgH="21897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9081" y="2286803"/>
                        <a:ext cx="1028700" cy="21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118455"/>
              </p:ext>
            </p:extLst>
          </p:nvPr>
        </p:nvGraphicFramePr>
        <p:xfrm>
          <a:off x="689081" y="4756786"/>
          <a:ext cx="10287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0" name="워크시트" r:id="rId6" imgW="1028666" imgH="428760" progId="Excel.Sheet.12">
                  <p:embed/>
                </p:oleObj>
              </mc:Choice>
              <mc:Fallback>
                <p:oleObj name="워크시트" r:id="rId6" imgW="1028666" imgH="4287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9081" y="4756786"/>
                        <a:ext cx="1028700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38568"/>
              </p:ext>
            </p:extLst>
          </p:nvPr>
        </p:nvGraphicFramePr>
        <p:xfrm>
          <a:off x="4281107" y="2293263"/>
          <a:ext cx="10287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1" name="워크시트" r:id="rId8" imgW="1028666" imgH="847800" progId="Excel.Sheet.12">
                  <p:embed/>
                </p:oleObj>
              </mc:Choice>
              <mc:Fallback>
                <p:oleObj name="워크시트" r:id="rId8" imgW="1028666" imgH="847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81107" y="2293263"/>
                        <a:ext cx="1028700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502058"/>
              </p:ext>
            </p:extLst>
          </p:nvPr>
        </p:nvGraphicFramePr>
        <p:xfrm>
          <a:off x="2469382" y="2286803"/>
          <a:ext cx="1028700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2" name="워크시트" r:id="rId10" imgW="1028666" imgH="1895400" progId="Excel.Sheet.12">
                  <p:embed/>
                </p:oleObj>
              </mc:Choice>
              <mc:Fallback>
                <p:oleObj name="워크시트" r:id="rId10" imgW="1028666" imgH="1895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69382" y="2286803"/>
                        <a:ext cx="1028700" cy="189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367017"/>
              </p:ext>
            </p:extLst>
          </p:nvPr>
        </p:nvGraphicFramePr>
        <p:xfrm>
          <a:off x="6092830" y="2286803"/>
          <a:ext cx="10287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3" name="워크시트" r:id="rId12" imgW="1028666" imgH="1057320" progId="Excel.Sheet.12">
                  <p:embed/>
                </p:oleObj>
              </mc:Choice>
              <mc:Fallback>
                <p:oleObj name="워크시트" r:id="rId12" imgW="1028666" imgH="105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92830" y="2286803"/>
                        <a:ext cx="1028700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179966"/>
              </p:ext>
            </p:extLst>
          </p:nvPr>
        </p:nvGraphicFramePr>
        <p:xfrm>
          <a:off x="7935975" y="2286803"/>
          <a:ext cx="13144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4" name="워크시트" r:id="rId14" imgW="1314467" imgH="1685880" progId="Excel.Sheet.12">
                  <p:embed/>
                </p:oleObj>
              </mc:Choice>
              <mc:Fallback>
                <p:oleObj name="워크시트" r:id="rId14" imgW="1314467" imgH="16858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935975" y="2286803"/>
                        <a:ext cx="131445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178217"/>
              </p:ext>
            </p:extLst>
          </p:nvPr>
        </p:nvGraphicFramePr>
        <p:xfrm>
          <a:off x="6124253" y="4756786"/>
          <a:ext cx="10287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5" name="워크시트" r:id="rId16" imgW="1028666" imgH="1057320" progId="Excel.Sheet.12">
                  <p:embed/>
                </p:oleObj>
              </mc:Choice>
              <mc:Fallback>
                <p:oleObj name="워크시트" r:id="rId16" imgW="1028666" imgH="105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124253" y="4756786"/>
                        <a:ext cx="1028700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353822"/>
              </p:ext>
            </p:extLst>
          </p:nvPr>
        </p:nvGraphicFramePr>
        <p:xfrm>
          <a:off x="7943956" y="4756786"/>
          <a:ext cx="131445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6" name="워크시트" r:id="rId18" imgW="1314467" imgH="1057320" progId="Excel.Sheet.12">
                  <p:embed/>
                </p:oleObj>
              </mc:Choice>
              <mc:Fallback>
                <p:oleObj name="워크시트" r:id="rId18" imgW="1314467" imgH="10573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943956" y="4756786"/>
                        <a:ext cx="1314450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직선 화살표 연결선 20"/>
          <p:cNvCxnSpPr/>
          <p:nvPr/>
        </p:nvCxnSpPr>
        <p:spPr>
          <a:xfrm>
            <a:off x="1203431" y="2505878"/>
            <a:ext cx="0" cy="2162022"/>
          </a:xfrm>
          <a:prstGeom prst="straightConnector1">
            <a:avLst/>
          </a:prstGeom>
          <a:ln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1717781" y="2396340"/>
            <a:ext cx="720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529505" y="2396340"/>
            <a:ext cx="720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341229" y="2396340"/>
            <a:ext cx="720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7152953" y="2396340"/>
            <a:ext cx="720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1717781" y="4848226"/>
            <a:ext cx="4343626" cy="0"/>
          </a:xfrm>
          <a:prstGeom prst="straightConnector1">
            <a:avLst/>
          </a:prstGeom>
          <a:ln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7152953" y="4848226"/>
            <a:ext cx="720178" cy="0"/>
          </a:xfrm>
          <a:prstGeom prst="straightConnector1">
            <a:avLst/>
          </a:prstGeom>
          <a:ln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4695389" y="3267977"/>
            <a:ext cx="1" cy="1580249"/>
          </a:xfrm>
          <a:prstGeom prst="straightConnector1">
            <a:avLst/>
          </a:prstGeom>
          <a:ln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 flipV="1">
            <a:off x="2983731" y="4287574"/>
            <a:ext cx="1" cy="560653"/>
          </a:xfrm>
          <a:prstGeom prst="straightConnector1">
            <a:avLst/>
          </a:prstGeom>
          <a:ln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 flipV="1">
            <a:off x="8581585" y="4058101"/>
            <a:ext cx="1" cy="698686"/>
          </a:xfrm>
          <a:prstGeom prst="straightConnector1">
            <a:avLst/>
          </a:prstGeom>
          <a:ln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59"/>
          <p:cNvCxnSpPr>
            <a:stCxn id="15" idx="2"/>
            <a:endCxn id="19" idx="0"/>
          </p:cNvCxnSpPr>
          <p:nvPr/>
        </p:nvCxnSpPr>
        <p:spPr>
          <a:xfrm rot="16200000" flipH="1">
            <a:off x="4909131" y="3027314"/>
            <a:ext cx="1615798" cy="184314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3529505" y="2505878"/>
            <a:ext cx="720177" cy="0"/>
          </a:xfrm>
          <a:prstGeom prst="straightConnector1">
            <a:avLst/>
          </a:prstGeom>
          <a:ln>
            <a:solidFill>
              <a:srgbClr val="7030A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632520" y="5811859"/>
            <a:ext cx="2347308" cy="553998"/>
            <a:chOff x="1500632" y="5386388"/>
            <a:chExt cx="2347308" cy="553998"/>
          </a:xfrm>
        </p:grpSpPr>
        <p:cxnSp>
          <p:nvCxnSpPr>
            <p:cNvPr id="34" name="직선 화살표 연결선 33"/>
            <p:cNvCxnSpPr/>
            <p:nvPr/>
          </p:nvCxnSpPr>
          <p:spPr>
            <a:xfrm>
              <a:off x="3127762" y="5504886"/>
              <a:ext cx="7201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3127762" y="5776264"/>
              <a:ext cx="720177" cy="0"/>
            </a:xfrm>
            <a:prstGeom prst="straightConnector1">
              <a:avLst/>
            </a:prstGeom>
            <a:ln>
              <a:solidFill>
                <a:srgbClr val="7030A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500632" y="5386388"/>
              <a:ext cx="174118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err="1">
                  <a:latin typeface="+mn-ea"/>
                  <a:ea typeface="+mn-ea"/>
                </a:rPr>
                <a:t>프리</a:t>
              </a:r>
              <a:r>
                <a:rPr lang="ko-KR" altLang="en-US" sz="1000">
                  <a:latin typeface="+mn-ea"/>
                  <a:ea typeface="+mn-ea"/>
                </a:rPr>
                <a:t> 버전 </a:t>
              </a:r>
              <a:r>
                <a:rPr lang="ko-KR" altLang="en-US" sz="1000" dirty="0">
                  <a:latin typeface="+mn-ea"/>
                  <a:ea typeface="+mn-ea"/>
                </a:rPr>
                <a:t>서비스 </a:t>
              </a:r>
              <a:r>
                <a:rPr lang="en-US" altLang="ko-KR" sz="1000" dirty="0">
                  <a:latin typeface="+mn-ea"/>
                  <a:ea typeface="+mn-ea"/>
                </a:rPr>
                <a:t>Flow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+mn-ea"/>
                  <a:ea typeface="+mn-ea"/>
                </a:rPr>
                <a:t>프리미엄</a:t>
              </a:r>
              <a:r>
                <a:rPr lang="en-US" altLang="ko-KR" sz="1000" dirty="0">
                  <a:latin typeface="+mn-ea"/>
                  <a:ea typeface="+mn-ea"/>
                </a:rPr>
                <a:t> </a:t>
              </a:r>
              <a:r>
                <a:rPr lang="ko-KR" altLang="en-US" sz="1000" dirty="0">
                  <a:latin typeface="+mn-ea"/>
                  <a:ea typeface="+mn-ea"/>
                </a:rPr>
                <a:t>버전 서비스</a:t>
              </a:r>
              <a:r>
                <a:rPr lang="en-US" altLang="ko-KR" sz="1000" dirty="0">
                  <a:latin typeface="+mn-ea"/>
                  <a:ea typeface="+mn-ea"/>
                </a:rPr>
                <a:t> Flow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632520" y="3413808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프리미엄  사용 신청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ko-KR" altLang="en-US" sz="900" dirty="0">
                <a:latin typeface="+mn-ea"/>
                <a:ea typeface="+mn-ea"/>
              </a:rPr>
              <a:t>오프라인</a:t>
            </a:r>
            <a:r>
              <a:rPr lang="en-US" altLang="ko-KR" sz="900" dirty="0">
                <a:latin typeface="+mn-ea"/>
                <a:ea typeface="+mn-ea"/>
              </a:rPr>
              <a:t>  </a:t>
            </a:r>
            <a:r>
              <a:rPr lang="ko-KR" altLang="en-US" sz="900" dirty="0">
                <a:latin typeface="+mn-ea"/>
                <a:ea typeface="+mn-ea"/>
              </a:rPr>
              <a:t>가입 안내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07785" y="4525932"/>
            <a:ext cx="13147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위치 전송 </a:t>
            </a:r>
            <a:r>
              <a:rPr lang="en-US" altLang="ko-KR" sz="900" dirty="0">
                <a:latin typeface="+mn-ea"/>
                <a:ea typeface="+mn-ea"/>
              </a:rPr>
              <a:t>/ </a:t>
            </a:r>
            <a:r>
              <a:rPr lang="ko-KR" altLang="en-US" sz="900" dirty="0">
                <a:latin typeface="+mn-ea"/>
                <a:ea typeface="+mn-ea"/>
              </a:rPr>
              <a:t>위치 요청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962059" y="4525932"/>
            <a:ext cx="957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공유 내역 확인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5252800" y="3691520"/>
            <a:ext cx="957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공유 항목 설정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089472" y="4525953"/>
            <a:ext cx="9172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프리미엄 메뉴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998976" y="4298735"/>
            <a:ext cx="11128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일반 메뉴 이용 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525071" y="2060848"/>
            <a:ext cx="7264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공유  생성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740332" y="2060848"/>
            <a:ext cx="6864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위치 전송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52800" y="2067068"/>
            <a:ext cx="957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공유 항목 설정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177052" y="2067068"/>
            <a:ext cx="6864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메뉴 이용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740332" y="2535778"/>
            <a:ext cx="6864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위치 요청</a:t>
            </a:r>
          </a:p>
        </p:txBody>
      </p:sp>
      <p:sp>
        <p:nvSpPr>
          <p:cNvPr id="49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143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192" y="2104710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1.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Application </a:t>
            </a:r>
            <a:r>
              <a:rPr lang="ko-KR" altLang="en-US" sz="1800" dirty="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 1.3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Log-in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화면 구성안</a:t>
            </a:r>
          </a:p>
        </p:txBody>
      </p:sp>
      <p:sp>
        <p:nvSpPr>
          <p:cNvPr id="15" name="모서리가 둥근 직사각형 220"/>
          <p:cNvSpPr>
            <a:spLocks noChangeArrowheads="1"/>
          </p:cNvSpPr>
          <p:nvPr/>
        </p:nvSpPr>
        <p:spPr bwMode="auto">
          <a:xfrm>
            <a:off x="3302717" y="1700808"/>
            <a:ext cx="2307178" cy="32447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>
                <a:latin typeface="+mj-ea"/>
                <a:ea typeface="+mj-ea"/>
              </a:rPr>
              <a:t>Log-in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1" name="모서리가 둥근 직사각형 220"/>
          <p:cNvSpPr>
            <a:spLocks noChangeArrowheads="1"/>
          </p:cNvSpPr>
          <p:nvPr/>
        </p:nvSpPr>
        <p:spPr bwMode="auto">
          <a:xfrm>
            <a:off x="6681916" y="1700808"/>
            <a:ext cx="2307178" cy="326638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최근 위치 공유 목록화면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5652034" y="228266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652034" y="260460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5740322" y="2282663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5745209" y="2343223"/>
            <a:ext cx="658350" cy="195814"/>
            <a:chOff x="3121538" y="1697706"/>
            <a:chExt cx="658350" cy="195814"/>
          </a:xfrm>
        </p:grpSpPr>
        <p:sp>
          <p:nvSpPr>
            <p:cNvPr id="28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31" name="직선 연결선 30"/>
            <p:cNvCxnSpPr>
              <a:stCxn id="28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직선 연결선 46"/>
          <p:cNvCxnSpPr/>
          <p:nvPr/>
        </p:nvCxnSpPr>
        <p:spPr>
          <a:xfrm>
            <a:off x="5652034" y="6224055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652034" y="588068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5739802" y="2604603"/>
            <a:ext cx="0" cy="32760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5741116" y="5881575"/>
            <a:ext cx="900" cy="339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5739364" y="3912679"/>
            <a:ext cx="797812" cy="195814"/>
            <a:chOff x="3121538" y="1861932"/>
            <a:chExt cx="797812" cy="195814"/>
          </a:xfrm>
        </p:grpSpPr>
        <p:sp>
          <p:nvSpPr>
            <p:cNvPr id="57" name="TextBox 15"/>
            <p:cNvSpPr txBox="1"/>
            <p:nvPr/>
          </p:nvSpPr>
          <p:spPr>
            <a:xfrm>
              <a:off x="3296816" y="1861932"/>
              <a:ext cx="622534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프로필 설정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58" name="직선 연결선 57"/>
            <p:cNvCxnSpPr>
              <a:stCxn id="57" idx="1"/>
            </p:cNvCxnSpPr>
            <p:nvPr/>
          </p:nvCxnSpPr>
          <p:spPr>
            <a:xfrm flipH="1">
              <a:off x="3121538" y="1959839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/>
          <p:cNvGrpSpPr/>
          <p:nvPr/>
        </p:nvGrpSpPr>
        <p:grpSpPr>
          <a:xfrm>
            <a:off x="5742183" y="5949280"/>
            <a:ext cx="817048" cy="195814"/>
            <a:chOff x="3121538" y="1693604"/>
            <a:chExt cx="817048" cy="195814"/>
          </a:xfrm>
        </p:grpSpPr>
        <p:sp>
          <p:nvSpPr>
            <p:cNvPr id="60" name="TextBox 15"/>
            <p:cNvSpPr txBox="1"/>
            <p:nvPr/>
          </p:nvSpPr>
          <p:spPr>
            <a:xfrm>
              <a:off x="3296816" y="1693604"/>
              <a:ext cx="641770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Sign In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버튼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61" name="직선 연결선 60"/>
            <p:cNvCxnSpPr>
              <a:stCxn id="60" idx="1"/>
            </p:cNvCxnSpPr>
            <p:nvPr/>
          </p:nvCxnSpPr>
          <p:spPr>
            <a:xfrm flipH="1">
              <a:off x="3121538" y="1791511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직선 연결선 61"/>
          <p:cNvCxnSpPr/>
          <p:nvPr/>
        </p:nvCxnSpPr>
        <p:spPr>
          <a:xfrm>
            <a:off x="9032372" y="228266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9032372" y="260460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9120660" y="2282663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9125547" y="2343223"/>
            <a:ext cx="658350" cy="195814"/>
            <a:chOff x="3121538" y="1697706"/>
            <a:chExt cx="658350" cy="195814"/>
          </a:xfrm>
        </p:grpSpPr>
        <p:sp>
          <p:nvSpPr>
            <p:cNvPr id="66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67" name="직선 연결선 66"/>
            <p:cNvCxnSpPr>
              <a:stCxn id="66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직선 연결선 72"/>
          <p:cNvCxnSpPr/>
          <p:nvPr/>
        </p:nvCxnSpPr>
        <p:spPr>
          <a:xfrm>
            <a:off x="9032372" y="6224055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9113791" y="2610953"/>
            <a:ext cx="5406" cy="361603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9125547" y="3917869"/>
            <a:ext cx="729100" cy="318924"/>
            <a:chOff x="3124526" y="1697706"/>
            <a:chExt cx="729100" cy="318924"/>
          </a:xfrm>
        </p:grpSpPr>
        <p:sp>
          <p:nvSpPr>
            <p:cNvPr id="78" name="TextBox 15"/>
            <p:cNvSpPr txBox="1"/>
            <p:nvPr/>
          </p:nvSpPr>
          <p:spPr>
            <a:xfrm>
              <a:off x="3296816" y="1697706"/>
              <a:ext cx="556810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최근 위치 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공유 목록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79" name="직선 연결선 78"/>
            <p:cNvCxnSpPr>
              <a:stCxn id="78" idx="1"/>
            </p:cNvCxnSpPr>
            <p:nvPr/>
          </p:nvCxnSpPr>
          <p:spPr>
            <a:xfrm flipH="1">
              <a:off x="3124526" y="1857168"/>
              <a:ext cx="172290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Application 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구동 후 시작화면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및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Log-in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화면으로 가입이 필요 없는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Instant ID Log-in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과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Social Log-in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을 지원합니다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en-US" altLang="ko-KR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006" y="2104710"/>
            <a:ext cx="2315210" cy="41159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220"/>
          <p:cNvSpPr>
            <a:spLocks noChangeArrowheads="1"/>
          </p:cNvSpPr>
          <p:nvPr/>
        </p:nvSpPr>
        <p:spPr bwMode="auto">
          <a:xfrm>
            <a:off x="416496" y="1700808"/>
            <a:ext cx="2327817" cy="32447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시작화면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638" y="2086685"/>
            <a:ext cx="2307674" cy="410253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 bwMode="auto">
          <a:xfrm>
            <a:off x="416495" y="2539037"/>
            <a:ext cx="2327817" cy="324694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9" name="직선 화살표 연결선 8"/>
          <p:cNvCxnSpPr>
            <a:stCxn id="2" idx="3"/>
            <a:endCxn id="3" idx="1"/>
          </p:cNvCxnSpPr>
          <p:nvPr/>
        </p:nvCxnSpPr>
        <p:spPr bwMode="auto">
          <a:xfrm>
            <a:off x="2744312" y="4162510"/>
            <a:ext cx="563694" cy="164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6" name="직사각형 75"/>
          <p:cNvSpPr/>
          <p:nvPr/>
        </p:nvSpPr>
        <p:spPr bwMode="auto">
          <a:xfrm>
            <a:off x="3301702" y="5851878"/>
            <a:ext cx="2327817" cy="375112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80" name="직선 화살표 연결선 79"/>
          <p:cNvCxnSpPr>
            <a:stCxn id="76" idx="3"/>
            <a:endCxn id="8" idx="1"/>
          </p:cNvCxnSpPr>
          <p:nvPr/>
        </p:nvCxnSpPr>
        <p:spPr bwMode="auto">
          <a:xfrm flipV="1">
            <a:off x="5629519" y="4162110"/>
            <a:ext cx="1051673" cy="1877324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</p:spTree>
    <p:extLst>
      <p:ext uri="{BB962C8B-B14F-4D97-AF65-F5344CB8AC3E}">
        <p14:creationId xmlns:p14="http://schemas.microsoft.com/office/powerpoint/2010/main" val="504512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200" y="2104710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1.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Application </a:t>
            </a:r>
            <a:r>
              <a:rPr lang="ko-KR" altLang="en-US" sz="1800" dirty="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 1.4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위치 공유 설정 화면 구성안</a:t>
            </a:r>
          </a:p>
        </p:txBody>
      </p:sp>
      <p:sp>
        <p:nvSpPr>
          <p:cNvPr id="15" name="모서리가 둥근 직사각형 220"/>
          <p:cNvSpPr>
            <a:spLocks noChangeArrowheads="1"/>
          </p:cNvSpPr>
          <p:nvPr/>
        </p:nvSpPr>
        <p:spPr bwMode="auto">
          <a:xfrm>
            <a:off x="3573658" y="1732229"/>
            <a:ext cx="2307178" cy="32447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위치 공유 설정</a:t>
            </a:r>
          </a:p>
        </p:txBody>
      </p:sp>
      <p:sp>
        <p:nvSpPr>
          <p:cNvPr id="21" name="모서리가 둥근 직사각형 220"/>
          <p:cNvSpPr>
            <a:spLocks noChangeArrowheads="1"/>
          </p:cNvSpPr>
          <p:nvPr/>
        </p:nvSpPr>
        <p:spPr bwMode="auto">
          <a:xfrm>
            <a:off x="6753924" y="1732229"/>
            <a:ext cx="2307178" cy="326638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대상 선택 화면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5922975" y="228266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5922975" y="260460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6011263" y="2282663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6016150" y="2343223"/>
            <a:ext cx="658350" cy="195814"/>
            <a:chOff x="3121538" y="1697706"/>
            <a:chExt cx="658350" cy="195814"/>
          </a:xfrm>
        </p:grpSpPr>
        <p:sp>
          <p:nvSpPr>
            <p:cNvPr id="28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31" name="직선 연결선 30"/>
            <p:cNvCxnSpPr>
              <a:stCxn id="28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직선 연결선 46"/>
          <p:cNvCxnSpPr/>
          <p:nvPr/>
        </p:nvCxnSpPr>
        <p:spPr>
          <a:xfrm>
            <a:off x="5922975" y="6224055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922975" y="588068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010743" y="2604603"/>
            <a:ext cx="0" cy="32760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6012057" y="5881575"/>
            <a:ext cx="900" cy="339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6010305" y="3836808"/>
            <a:ext cx="695219" cy="318924"/>
            <a:chOff x="3121538" y="1861932"/>
            <a:chExt cx="695219" cy="318924"/>
          </a:xfrm>
        </p:grpSpPr>
        <p:sp>
          <p:nvSpPr>
            <p:cNvPr id="57" name="TextBox 15"/>
            <p:cNvSpPr txBox="1"/>
            <p:nvPr/>
          </p:nvSpPr>
          <p:spPr>
            <a:xfrm>
              <a:off x="3296816" y="1861932"/>
              <a:ext cx="519941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위치 공유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설정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58" name="직선 연결선 57"/>
            <p:cNvCxnSpPr>
              <a:stCxn id="57" idx="1"/>
            </p:cNvCxnSpPr>
            <p:nvPr/>
          </p:nvCxnSpPr>
          <p:spPr>
            <a:xfrm flipH="1">
              <a:off x="3121538" y="2021394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/>
          <p:cNvGrpSpPr/>
          <p:nvPr/>
        </p:nvGrpSpPr>
        <p:grpSpPr>
          <a:xfrm>
            <a:off x="6013124" y="5953382"/>
            <a:ext cx="695219" cy="195814"/>
            <a:chOff x="3121538" y="1697706"/>
            <a:chExt cx="695219" cy="195814"/>
          </a:xfrm>
        </p:grpSpPr>
        <p:sp>
          <p:nvSpPr>
            <p:cNvPr id="60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공유 버튼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61" name="직선 연결선 60"/>
            <p:cNvCxnSpPr>
              <a:stCxn id="60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직선 연결선 61"/>
          <p:cNvCxnSpPr/>
          <p:nvPr/>
        </p:nvCxnSpPr>
        <p:spPr>
          <a:xfrm>
            <a:off x="9104380" y="228266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9104380" y="260460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9192668" y="2282663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9197555" y="2343223"/>
            <a:ext cx="658350" cy="195814"/>
            <a:chOff x="3121538" y="1697706"/>
            <a:chExt cx="658350" cy="195814"/>
          </a:xfrm>
        </p:grpSpPr>
        <p:sp>
          <p:nvSpPr>
            <p:cNvPr id="66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67" name="직선 연결선 66"/>
            <p:cNvCxnSpPr>
              <a:stCxn id="66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직선 연결선 72"/>
          <p:cNvCxnSpPr/>
          <p:nvPr/>
        </p:nvCxnSpPr>
        <p:spPr>
          <a:xfrm>
            <a:off x="9104380" y="6224055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9185799" y="2610953"/>
            <a:ext cx="5406" cy="361603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9194567" y="3917869"/>
            <a:ext cx="695219" cy="195814"/>
            <a:chOff x="3121538" y="1697706"/>
            <a:chExt cx="695219" cy="195814"/>
          </a:xfrm>
        </p:grpSpPr>
        <p:sp>
          <p:nvSpPr>
            <p:cNvPr id="78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대상 선택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79" name="직선 연결선 78"/>
            <p:cNvCxnSpPr>
              <a:stCxn id="78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위치 공유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설정 화면입니다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 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제목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공유 대상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공유 시간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목적지 등을 설정할 수 있습니다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</a:p>
          <a:p>
            <a:pPr eaLnBrk="1" latinLnBrk="1" hangingPunct="1"/>
            <a:endParaRPr kumimoji="0" lang="en-US" altLang="ko-KR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947" y="2104710"/>
            <a:ext cx="2315210" cy="4115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220"/>
          <p:cNvSpPr>
            <a:spLocks noChangeArrowheads="1"/>
          </p:cNvSpPr>
          <p:nvPr/>
        </p:nvSpPr>
        <p:spPr bwMode="auto">
          <a:xfrm>
            <a:off x="344488" y="1700808"/>
            <a:ext cx="2307178" cy="32447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최근 위치 공유 목록화면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2693805" y="225124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693805" y="257318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2782093" y="2251242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2786980" y="2311802"/>
            <a:ext cx="658350" cy="195814"/>
            <a:chOff x="3121538" y="1697706"/>
            <a:chExt cx="658350" cy="195814"/>
          </a:xfrm>
        </p:grpSpPr>
        <p:sp>
          <p:nvSpPr>
            <p:cNvPr id="45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46" name="직선 연결선 45"/>
            <p:cNvCxnSpPr>
              <a:stCxn id="45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연결선 49"/>
          <p:cNvCxnSpPr/>
          <p:nvPr/>
        </p:nvCxnSpPr>
        <p:spPr>
          <a:xfrm>
            <a:off x="2693805" y="6192634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2693805" y="5849261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2781573" y="2579172"/>
            <a:ext cx="0" cy="327008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2782887" y="5850154"/>
            <a:ext cx="900" cy="339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5"/>
          <p:cNvSpPr txBox="1"/>
          <p:nvPr/>
        </p:nvSpPr>
        <p:spPr>
          <a:xfrm>
            <a:off x="2948226" y="3812651"/>
            <a:ext cx="622534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최근 위치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공유 목록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68" name="직선 연결선 67"/>
          <p:cNvCxnSpPr>
            <a:stCxn id="55" idx="1"/>
          </p:cNvCxnSpPr>
          <p:nvPr/>
        </p:nvCxnSpPr>
        <p:spPr>
          <a:xfrm flipH="1" flipV="1">
            <a:off x="2761827" y="3971733"/>
            <a:ext cx="186399" cy="38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/>
          <p:cNvGrpSpPr/>
          <p:nvPr/>
        </p:nvGrpSpPr>
        <p:grpSpPr>
          <a:xfrm>
            <a:off x="2783954" y="5921961"/>
            <a:ext cx="695219" cy="195814"/>
            <a:chOff x="3121538" y="1697706"/>
            <a:chExt cx="695219" cy="195814"/>
          </a:xfrm>
        </p:grpSpPr>
        <p:sp>
          <p:nvSpPr>
            <p:cNvPr id="70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공유 버튼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71" name="직선 연결선 70"/>
            <p:cNvCxnSpPr>
              <a:stCxn id="70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그림 7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630" y="2086685"/>
            <a:ext cx="2307675" cy="410253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80" name="직사각형 79"/>
          <p:cNvSpPr/>
          <p:nvPr/>
        </p:nvSpPr>
        <p:spPr bwMode="auto">
          <a:xfrm>
            <a:off x="349434" y="5863320"/>
            <a:ext cx="1148643" cy="310044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81" name="직선 화살표 연결선 79"/>
          <p:cNvCxnSpPr>
            <a:stCxn id="82" idx="3"/>
            <a:endCxn id="3" idx="1"/>
          </p:cNvCxnSpPr>
          <p:nvPr/>
        </p:nvCxnSpPr>
        <p:spPr bwMode="auto">
          <a:xfrm flipV="1">
            <a:off x="2672305" y="4162675"/>
            <a:ext cx="906642" cy="886505"/>
          </a:xfrm>
          <a:prstGeom prst="bentConnector3">
            <a:avLst>
              <a:gd name="adj1" fmla="val 2961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82" name="직사각형 81"/>
          <p:cNvSpPr/>
          <p:nvPr/>
        </p:nvSpPr>
        <p:spPr bwMode="auto">
          <a:xfrm>
            <a:off x="1523662" y="4365103"/>
            <a:ext cx="1148643" cy="1368153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83" name="직선 화살표 연결선 79"/>
          <p:cNvCxnSpPr>
            <a:stCxn id="80" idx="3"/>
            <a:endCxn id="3" idx="1"/>
          </p:cNvCxnSpPr>
          <p:nvPr/>
        </p:nvCxnSpPr>
        <p:spPr bwMode="auto">
          <a:xfrm flipV="1">
            <a:off x="1498077" y="4162675"/>
            <a:ext cx="2080870" cy="1855667"/>
          </a:xfrm>
          <a:prstGeom prst="bentConnector3">
            <a:avLst>
              <a:gd name="adj1" fmla="val 69367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84" name="직사각형 83"/>
          <p:cNvSpPr/>
          <p:nvPr/>
        </p:nvSpPr>
        <p:spPr bwMode="auto">
          <a:xfrm>
            <a:off x="3578947" y="3140968"/>
            <a:ext cx="2315210" cy="43204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85" name="직선 화살표 연결선 79"/>
          <p:cNvCxnSpPr>
            <a:stCxn id="84" idx="3"/>
            <a:endCxn id="8" idx="1"/>
          </p:cNvCxnSpPr>
          <p:nvPr/>
        </p:nvCxnSpPr>
        <p:spPr bwMode="auto">
          <a:xfrm>
            <a:off x="5894157" y="3356992"/>
            <a:ext cx="859043" cy="805118"/>
          </a:xfrm>
          <a:prstGeom prst="bentConnector3">
            <a:avLst>
              <a:gd name="adj1" fmla="val 28485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599839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6844" y="2086685"/>
            <a:ext cx="2311314" cy="41090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1.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Application </a:t>
            </a:r>
            <a:r>
              <a:rPr lang="ko-KR" altLang="en-US" sz="1800" dirty="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 1.5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위치 공유 조회 화면 구성안</a:t>
            </a:r>
          </a:p>
        </p:txBody>
      </p:sp>
      <p:sp>
        <p:nvSpPr>
          <p:cNvPr id="15" name="모서리가 둥근 직사각형 220"/>
          <p:cNvSpPr>
            <a:spLocks noChangeArrowheads="1"/>
          </p:cNvSpPr>
          <p:nvPr/>
        </p:nvSpPr>
        <p:spPr bwMode="auto">
          <a:xfrm>
            <a:off x="415926" y="1700808"/>
            <a:ext cx="2307178" cy="32447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최근 위치 공유 목록화면</a:t>
            </a:r>
          </a:p>
        </p:txBody>
      </p:sp>
      <p:sp>
        <p:nvSpPr>
          <p:cNvPr id="21" name="모서리가 둥근 직사각형 220"/>
          <p:cNvSpPr>
            <a:spLocks noChangeArrowheads="1"/>
          </p:cNvSpPr>
          <p:nvPr/>
        </p:nvSpPr>
        <p:spPr bwMode="auto">
          <a:xfrm>
            <a:off x="3738912" y="1700808"/>
            <a:ext cx="2307178" cy="326638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위치 공유 상세화면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2765243" y="225124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765243" y="257318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2853531" y="2251242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58418" y="2311802"/>
            <a:ext cx="658350" cy="195814"/>
            <a:chOff x="3121538" y="1697706"/>
            <a:chExt cx="658350" cy="195814"/>
          </a:xfrm>
        </p:grpSpPr>
        <p:sp>
          <p:nvSpPr>
            <p:cNvPr id="28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31" name="직선 연결선 30"/>
            <p:cNvCxnSpPr>
              <a:stCxn id="28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직선 연결선 46"/>
          <p:cNvCxnSpPr/>
          <p:nvPr/>
        </p:nvCxnSpPr>
        <p:spPr>
          <a:xfrm>
            <a:off x="2765243" y="6192634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765243" y="5849261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2853011" y="2579172"/>
            <a:ext cx="0" cy="327008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2854325" y="5850154"/>
            <a:ext cx="900" cy="339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5"/>
          <p:cNvSpPr txBox="1"/>
          <p:nvPr/>
        </p:nvSpPr>
        <p:spPr>
          <a:xfrm>
            <a:off x="3019664" y="3785355"/>
            <a:ext cx="622534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최근 위치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공유 목록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58" name="직선 연결선 57"/>
          <p:cNvCxnSpPr>
            <a:stCxn id="57" idx="1"/>
          </p:cNvCxnSpPr>
          <p:nvPr/>
        </p:nvCxnSpPr>
        <p:spPr>
          <a:xfrm flipH="1" flipV="1">
            <a:off x="2833265" y="3944437"/>
            <a:ext cx="186399" cy="38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2855392" y="5921961"/>
            <a:ext cx="695219" cy="195814"/>
            <a:chOff x="3121538" y="1697706"/>
            <a:chExt cx="695219" cy="195814"/>
          </a:xfrm>
        </p:grpSpPr>
        <p:sp>
          <p:nvSpPr>
            <p:cNvPr id="60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공유 버튼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61" name="직선 연결선 60"/>
            <p:cNvCxnSpPr>
              <a:stCxn id="60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직선 연결선 61"/>
          <p:cNvCxnSpPr/>
          <p:nvPr/>
        </p:nvCxnSpPr>
        <p:spPr>
          <a:xfrm>
            <a:off x="6089368" y="225124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6089368" y="257318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6177656" y="2251242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6182543" y="2311802"/>
            <a:ext cx="658350" cy="195814"/>
            <a:chOff x="3121538" y="1697706"/>
            <a:chExt cx="658350" cy="195814"/>
          </a:xfrm>
        </p:grpSpPr>
        <p:sp>
          <p:nvSpPr>
            <p:cNvPr id="66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67" name="직선 연결선 66"/>
            <p:cNvCxnSpPr>
              <a:stCxn id="66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직선 화살표 연결선 67"/>
          <p:cNvCxnSpPr/>
          <p:nvPr/>
        </p:nvCxnSpPr>
        <p:spPr>
          <a:xfrm>
            <a:off x="6181628" y="2573182"/>
            <a:ext cx="3174" cy="9278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089368" y="3501008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6184802" y="2957605"/>
            <a:ext cx="866172" cy="318924"/>
            <a:chOff x="3117298" y="1697706"/>
            <a:chExt cx="866172" cy="318924"/>
          </a:xfrm>
        </p:grpSpPr>
        <p:sp>
          <p:nvSpPr>
            <p:cNvPr id="71" name="TextBox 15"/>
            <p:cNvSpPr txBox="1"/>
            <p:nvPr/>
          </p:nvSpPr>
          <p:spPr>
            <a:xfrm>
              <a:off x="3296816" y="1697706"/>
              <a:ext cx="686654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사용자 보기</a:t>
              </a:r>
              <a:endPara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좌우 스크롤</a:t>
              </a:r>
              <a:r>
                <a:rPr lang="en-US" altLang="ko-KR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)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72" name="직선 연결선 71"/>
            <p:cNvCxnSpPr>
              <a:stCxn id="71" idx="1"/>
            </p:cNvCxnSpPr>
            <p:nvPr/>
          </p:nvCxnSpPr>
          <p:spPr>
            <a:xfrm flipH="1">
              <a:off x="3117298" y="1857168"/>
              <a:ext cx="17951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직선 연결선 72"/>
          <p:cNvCxnSpPr/>
          <p:nvPr/>
        </p:nvCxnSpPr>
        <p:spPr>
          <a:xfrm>
            <a:off x="6089368" y="6192634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089368" y="5849261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H="1">
            <a:off x="6177139" y="3513667"/>
            <a:ext cx="3528" cy="23355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6178450" y="5850154"/>
            <a:ext cx="900" cy="339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/>
          <p:cNvGrpSpPr/>
          <p:nvPr/>
        </p:nvGrpSpPr>
        <p:grpSpPr>
          <a:xfrm>
            <a:off x="6179555" y="4627506"/>
            <a:ext cx="695219" cy="195814"/>
            <a:chOff x="3121538" y="1697706"/>
            <a:chExt cx="695219" cy="195814"/>
          </a:xfrm>
        </p:grpSpPr>
        <p:sp>
          <p:nvSpPr>
            <p:cNvPr id="78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지도 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79" name="직선 연결선 78"/>
            <p:cNvCxnSpPr>
              <a:stCxn id="78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그룹 79"/>
          <p:cNvGrpSpPr/>
          <p:nvPr/>
        </p:nvGrpSpPr>
        <p:grpSpPr>
          <a:xfrm>
            <a:off x="6179517" y="5921961"/>
            <a:ext cx="695219" cy="195814"/>
            <a:chOff x="3121538" y="1697706"/>
            <a:chExt cx="695219" cy="195814"/>
          </a:xfrm>
        </p:grpSpPr>
        <p:sp>
          <p:nvSpPr>
            <p:cNvPr id="81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공유 버튼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82" name="직선 연결선 81"/>
            <p:cNvCxnSpPr>
              <a:stCxn id="81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위치 공유 조회 화면입니다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 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위치 공유자의 위치가 표기되며 개인별 상세조회를 할 수 있습니다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068" y="2086685"/>
            <a:ext cx="2307675" cy="410253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50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282" y="2095762"/>
            <a:ext cx="2314575" cy="4135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5" name="모서리가 둥근 직사각형 220"/>
          <p:cNvSpPr>
            <a:spLocks noChangeArrowheads="1"/>
          </p:cNvSpPr>
          <p:nvPr/>
        </p:nvSpPr>
        <p:spPr bwMode="auto">
          <a:xfrm>
            <a:off x="7167118" y="1705303"/>
            <a:ext cx="2307178" cy="326638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개인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r>
              <a:rPr lang="ko-KR" altLang="en-US" sz="1000" b="1" dirty="0">
                <a:latin typeface="+mj-ea"/>
                <a:ea typeface="+mj-ea"/>
              </a:rPr>
              <a:t>상세 조회 팝업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1626984" y="2652353"/>
            <a:ext cx="1082472" cy="1208695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52" name="직선 화살표 연결선 79"/>
          <p:cNvCxnSpPr>
            <a:stCxn id="51" idx="3"/>
            <a:endCxn id="10" idx="1"/>
          </p:cNvCxnSpPr>
          <p:nvPr/>
        </p:nvCxnSpPr>
        <p:spPr bwMode="auto">
          <a:xfrm>
            <a:off x="2709456" y="3256701"/>
            <a:ext cx="1027388" cy="884485"/>
          </a:xfrm>
          <a:prstGeom prst="bentConnector3">
            <a:avLst>
              <a:gd name="adj1" fmla="val 2370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56" name="직사각형 55"/>
          <p:cNvSpPr/>
          <p:nvPr/>
        </p:nvSpPr>
        <p:spPr bwMode="auto">
          <a:xfrm>
            <a:off x="3736844" y="2579173"/>
            <a:ext cx="541236" cy="92183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83" name="직선 화살표 연결선 79"/>
          <p:cNvCxnSpPr>
            <a:stCxn id="56" idx="3"/>
            <a:endCxn id="54" idx="1"/>
          </p:cNvCxnSpPr>
          <p:nvPr/>
        </p:nvCxnSpPr>
        <p:spPr bwMode="auto">
          <a:xfrm>
            <a:off x="4278080" y="3040091"/>
            <a:ext cx="2905202" cy="1123323"/>
          </a:xfrm>
          <a:prstGeom prst="bentConnector3">
            <a:avLst>
              <a:gd name="adj1" fmla="val 69314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342246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모서리가 둥근 직사각형 38"/>
          <p:cNvSpPr/>
          <p:nvPr/>
        </p:nvSpPr>
        <p:spPr bwMode="auto">
          <a:xfrm>
            <a:off x="4050372" y="2037768"/>
            <a:ext cx="5195115" cy="2283321"/>
          </a:xfrm>
          <a:prstGeom prst="roundRect">
            <a:avLst/>
          </a:prstGeom>
          <a:solidFill>
            <a:srgbClr val="0070C0">
              <a:alpha val="29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92" name="원호 91"/>
          <p:cNvSpPr/>
          <p:nvPr/>
        </p:nvSpPr>
        <p:spPr bwMode="auto">
          <a:xfrm rot="10643411">
            <a:off x="3939359" y="2711820"/>
            <a:ext cx="2967522" cy="2577729"/>
          </a:xfrm>
          <a:prstGeom prst="arc">
            <a:avLst>
              <a:gd name="adj1" fmla="val 15833095"/>
              <a:gd name="adj2" fmla="val 21429006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64" name="원호 63"/>
          <p:cNvSpPr/>
          <p:nvPr/>
        </p:nvSpPr>
        <p:spPr bwMode="auto">
          <a:xfrm rot="12087512">
            <a:off x="890587" y="2104008"/>
            <a:ext cx="1884983" cy="3031291"/>
          </a:xfrm>
          <a:prstGeom prst="arc">
            <a:avLst>
              <a:gd name="adj1" fmla="val 15833095"/>
              <a:gd name="adj2" fmla="val 21429006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60" name="원호 59"/>
          <p:cNvSpPr/>
          <p:nvPr/>
        </p:nvSpPr>
        <p:spPr bwMode="auto">
          <a:xfrm rot="5707238">
            <a:off x="1369819" y="2843829"/>
            <a:ext cx="1972191" cy="2664749"/>
          </a:xfrm>
          <a:prstGeom prst="arc">
            <a:avLst>
              <a:gd name="adj1" fmla="val 15833095"/>
              <a:gd name="adj2" fmla="val 21429006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91128" y="2606715"/>
            <a:ext cx="973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그룹 생성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 bwMode="auto">
          <a:xfrm>
            <a:off x="1424608" y="2852936"/>
            <a:ext cx="1853468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4" name="타원 3"/>
          <p:cNvSpPr/>
          <p:nvPr/>
        </p:nvSpPr>
        <p:spPr bwMode="auto">
          <a:xfrm>
            <a:off x="1751174" y="2636073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  <a:latin typeface="+mn-ea"/>
                <a:ea typeface="+mn-ea"/>
              </a:rPr>
              <a:t>1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 bwMode="auto"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1.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Application 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&gt;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1.6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그룹 공유 기능 시나리오</a:t>
            </a:r>
          </a:p>
        </p:txBody>
      </p:sp>
      <p:pic>
        <p:nvPicPr>
          <p:cNvPr id="48" name="Picture 4" descr="C:\Users\LG\AppData\Local\Microsoft\Windows\Temporary Internet Files\Content.IE5\MRVIIGYH\MCj04316400000[1]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386" y="2585523"/>
            <a:ext cx="597097" cy="5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그룹 기능 시나리오</a:t>
            </a:r>
          </a:p>
        </p:txBody>
      </p:sp>
      <p:sp>
        <p:nvSpPr>
          <p:cNvPr id="5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1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410509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88406" y="2844058"/>
            <a:ext cx="1255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"</a:t>
            </a:r>
            <a:r>
              <a:rPr lang="ko-KR" altLang="en-US" sz="1000" b="1">
                <a:latin typeface="+mn-ea"/>
                <a:ea typeface="+mn-ea"/>
              </a:rPr>
              <a:t>강남역 </a:t>
            </a:r>
            <a:r>
              <a:rPr lang="en-US" altLang="ko-KR" sz="1000" b="1">
                <a:latin typeface="+mn-ea"/>
                <a:ea typeface="+mn-ea"/>
              </a:rPr>
              <a:t>20</a:t>
            </a:r>
            <a:r>
              <a:rPr lang="ko-KR" altLang="en-US" sz="1000" b="1">
                <a:latin typeface="+mn-ea"/>
                <a:ea typeface="+mn-ea"/>
              </a:rPr>
              <a:t>대방</a:t>
            </a:r>
            <a:r>
              <a:rPr lang="en-US" altLang="ko-KR" sz="1000" b="1">
                <a:latin typeface="+mn-ea"/>
                <a:ea typeface="+mn-ea"/>
              </a:rPr>
              <a:t>"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60365" y="3902859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지인 그룹 초대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911674" y="3937349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  <a:latin typeface="+mn-ea"/>
                <a:ea typeface="+mn-ea"/>
              </a:rPr>
              <a:t>2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08845" y="5022701"/>
            <a:ext cx="780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그룹 참여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62" name="타원 61"/>
          <p:cNvSpPr/>
          <p:nvPr/>
        </p:nvSpPr>
        <p:spPr bwMode="auto">
          <a:xfrm>
            <a:off x="3080792" y="5049982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  <a:latin typeface="+mn-ea"/>
                <a:ea typeface="+mn-ea"/>
              </a:rPr>
              <a:t>3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pic>
        <p:nvPicPr>
          <p:cNvPr id="63" name="Picture 14" descr="C:\Users\LG\AppData\Local\Microsoft\Windows\Temporary Internet Files\Content.IE5\YVCMNN8V\MCj04316410000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738511" y="2549136"/>
            <a:ext cx="511698" cy="528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6973361" y="2549136"/>
            <a:ext cx="9736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그룹 검색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73" name="직선 화살표 연결선 72"/>
          <p:cNvCxnSpPr/>
          <p:nvPr/>
        </p:nvCxnSpPr>
        <p:spPr bwMode="auto">
          <a:xfrm>
            <a:off x="6731743" y="2845907"/>
            <a:ext cx="959409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4" name="타원 73"/>
          <p:cNvSpPr/>
          <p:nvPr/>
        </p:nvSpPr>
        <p:spPr bwMode="auto">
          <a:xfrm>
            <a:off x="6833407" y="2578494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  <a:latin typeface="+mn-ea"/>
                <a:ea typeface="+mn-ea"/>
              </a:rPr>
              <a:t>4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23407" y="2845907"/>
            <a:ext cx="1255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"</a:t>
            </a:r>
            <a:r>
              <a:rPr lang="ko-KR" altLang="en-US" sz="1000" b="1">
                <a:latin typeface="+mn-ea"/>
                <a:ea typeface="+mn-ea"/>
              </a:rPr>
              <a:t>강남역</a:t>
            </a:r>
            <a:r>
              <a:rPr lang="en-US" altLang="ko-KR" sz="1000" b="1">
                <a:latin typeface="+mn-ea"/>
                <a:ea typeface="+mn-ea"/>
              </a:rPr>
              <a:t>"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82" name="원호 81"/>
          <p:cNvSpPr/>
          <p:nvPr/>
        </p:nvSpPr>
        <p:spPr bwMode="auto">
          <a:xfrm rot="5707238">
            <a:off x="6041253" y="1939769"/>
            <a:ext cx="1474225" cy="2287813"/>
          </a:xfrm>
          <a:prstGeom prst="arc">
            <a:avLst>
              <a:gd name="adj1" fmla="val 15833095"/>
              <a:gd name="adj2" fmla="val 21429006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  <p:txBody>
          <a:bodyPr rtlCol="0" anchor="ctr"/>
          <a:lstStyle/>
          <a:p>
            <a:pPr algn="ctr"/>
            <a:endParaRPr lang="ko-KR" altLang="en-US">
              <a:latin typeface="+mn-ea"/>
              <a:ea typeface="+mn-ea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299465" y="3793312"/>
            <a:ext cx="1877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"</a:t>
            </a:r>
            <a:r>
              <a:rPr lang="ko-KR" altLang="en-US" sz="1000" b="1">
                <a:latin typeface="+mn-ea"/>
              </a:rPr>
              <a:t> 강남역 </a:t>
            </a:r>
            <a:r>
              <a:rPr lang="en-US" altLang="ko-KR" sz="1000" b="1">
                <a:latin typeface="+mn-ea"/>
              </a:rPr>
              <a:t>20</a:t>
            </a:r>
            <a:r>
              <a:rPr lang="ko-KR" altLang="en-US" sz="1000" b="1">
                <a:latin typeface="+mn-ea"/>
              </a:rPr>
              <a:t>대방 </a:t>
            </a:r>
            <a:r>
              <a:rPr lang="en-US" altLang="ko-KR" sz="1000" b="1">
                <a:latin typeface="+mn-ea"/>
                <a:ea typeface="+mn-ea"/>
              </a:rPr>
              <a:t>"</a:t>
            </a:r>
            <a:r>
              <a:rPr lang="ko-KR" altLang="en-US" sz="1000" b="1">
                <a:latin typeface="+mn-ea"/>
                <a:ea typeface="+mn-ea"/>
              </a:rPr>
              <a:t> 그룹 선택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84" name="타원 83"/>
          <p:cNvSpPr/>
          <p:nvPr/>
        </p:nvSpPr>
        <p:spPr bwMode="auto">
          <a:xfrm>
            <a:off x="7171412" y="3829882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  <a:latin typeface="+mn-ea"/>
                <a:ea typeface="+mn-ea"/>
              </a:rPr>
              <a:t>5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cxnSp>
        <p:nvCxnSpPr>
          <p:cNvPr id="85" name="직선 화살표 연결선 84"/>
          <p:cNvCxnSpPr/>
          <p:nvPr/>
        </p:nvCxnSpPr>
        <p:spPr bwMode="auto">
          <a:xfrm>
            <a:off x="4364012" y="3798351"/>
            <a:ext cx="123336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86" name="TextBox 85"/>
          <p:cNvSpPr txBox="1"/>
          <p:nvPr/>
        </p:nvSpPr>
        <p:spPr>
          <a:xfrm>
            <a:off x="4617822" y="381701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공개 그룹 참여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4500204" y="3854436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  <a:latin typeface="+mn-ea"/>
                <a:ea typeface="+mn-ea"/>
              </a:rPr>
              <a:t>6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581737" y="5270469"/>
            <a:ext cx="1267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그룹내의 모든 멤버 위치 공유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95" name="타원 94"/>
          <p:cNvSpPr/>
          <p:nvPr/>
        </p:nvSpPr>
        <p:spPr bwMode="auto">
          <a:xfrm>
            <a:off x="4434333" y="5395421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  <a:latin typeface="+mn-ea"/>
                <a:ea typeface="+mn-ea"/>
              </a:rPr>
              <a:t>7</a:t>
            </a:r>
            <a:endParaRPr kumimoji="0"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601905" y="2037768"/>
            <a:ext cx="1265890" cy="306024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b="1" kern="0">
                <a:solidFill>
                  <a:schemeClr val="bg1"/>
                </a:solidFill>
                <a:latin typeface="+mn-ea"/>
                <a:ea typeface="+mn-ea"/>
              </a:rPr>
              <a:t>공개 그룹일 때만</a:t>
            </a:r>
            <a:endParaRPr kumimoji="0" lang="ko-KR" altLang="en-US" sz="1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56" name="Picture 3" descr="C:\Users\LG\AppData\Local\Microsoft\Windows\Temporary Internet Files\Content.IE5\2Q2U4ETH\MCj04316150000[1]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6467" y="4773430"/>
            <a:ext cx="732282" cy="73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모서리가 둥근 직사각형 41"/>
          <p:cNvSpPr/>
          <p:nvPr/>
        </p:nvSpPr>
        <p:spPr bwMode="auto">
          <a:xfrm>
            <a:off x="6908342" y="4601186"/>
            <a:ext cx="2310298" cy="1684984"/>
          </a:xfrm>
          <a:prstGeom prst="roundRect">
            <a:avLst>
              <a:gd name="adj" fmla="val 5732"/>
            </a:avLst>
          </a:prstGeom>
          <a:solidFill>
            <a:schemeClr val="bg1"/>
          </a:solidFill>
          <a:ln w="28575" algn="ctr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tIns="108000" anchor="ctr" anchorCtr="0"/>
          <a:lstStyle/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>
                <a:solidFill>
                  <a:sysClr val="windowText" lastClr="000000"/>
                </a:solidFill>
                <a:latin typeface="+mn-ea"/>
                <a:ea typeface="+mn-ea"/>
                <a:cs typeface="Arial" pitchFamily="34" charset="0"/>
              </a:rPr>
              <a:t>위치 기반의</a:t>
            </a:r>
            <a:endParaRPr kumimoji="0" lang="en-US" altLang="ko-KR" sz="1400" b="1" kern="0">
              <a:solidFill>
                <a:sysClr val="windowText" lastClr="000000"/>
              </a:solidFill>
              <a:latin typeface="+mn-ea"/>
              <a:ea typeface="+mn-ea"/>
              <a:cs typeface="Arial" pitchFamily="34" charset="0"/>
            </a:endParaRPr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u="sng" kern="0">
                <a:solidFill>
                  <a:sysClr val="windowText" lastClr="000000"/>
                </a:solidFill>
                <a:latin typeface="+mn-ea"/>
                <a:ea typeface="+mn-ea"/>
                <a:cs typeface="Arial" pitchFamily="34" charset="0"/>
              </a:rPr>
              <a:t>새로운 소셜커뮤니티</a:t>
            </a:r>
            <a:endParaRPr kumimoji="0" lang="en-US" altLang="ko-KR" sz="1400" b="1" u="sng" kern="0">
              <a:solidFill>
                <a:sysClr val="windowText" lastClr="000000"/>
              </a:solidFill>
              <a:latin typeface="+mn-ea"/>
              <a:ea typeface="+mn-ea"/>
              <a:cs typeface="Arial" pitchFamily="34" charset="0"/>
            </a:endParaRPr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u="sng" kern="0">
                <a:solidFill>
                  <a:sysClr val="windowText" lastClr="000000"/>
                </a:solidFill>
                <a:latin typeface="+mn-ea"/>
                <a:ea typeface="+mn-ea"/>
                <a:cs typeface="Arial" pitchFamily="34" charset="0"/>
              </a:rPr>
              <a:t>문화 형성 가능</a:t>
            </a:r>
            <a:endParaRPr kumimoji="0" lang="en-US" altLang="ko-KR" sz="1400" b="1" u="sng" kern="0">
              <a:solidFill>
                <a:sysClr val="windowText" lastClr="000000"/>
              </a:solidFill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43" name="모서리가 둥근 직사각형 42"/>
          <p:cNvSpPr/>
          <p:nvPr/>
        </p:nvSpPr>
        <p:spPr bwMode="auto">
          <a:xfrm>
            <a:off x="6908342" y="4428942"/>
            <a:ext cx="2310298" cy="344488"/>
          </a:xfrm>
          <a:prstGeom prst="roundRect">
            <a:avLst/>
          </a:prstGeom>
          <a:solidFill>
            <a:schemeClr val="bg2"/>
          </a:solidFill>
          <a:ln w="28575" algn="ctr">
            <a:solidFill>
              <a:srgbClr val="FFFFFF">
                <a:lumMod val="50000"/>
              </a:srgbClr>
            </a:solidFill>
            <a:prstDash val="solid"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rPr>
              <a:t>공개 그룹 기대 효과</a:t>
            </a:r>
            <a:endParaRPr kumimoji="0" lang="ko-KR" altLang="en-US" sz="1400" b="1" kern="0" dirty="0">
              <a:solidFill>
                <a:schemeClr val="bg1"/>
              </a:solidFill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605" y="2226801"/>
            <a:ext cx="1063125" cy="189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151" y="2228545"/>
            <a:ext cx="1063125" cy="189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261" y="4377958"/>
            <a:ext cx="1063125" cy="189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그룹 공유는 여러 사람이 동시에 서로의 위치를 공유할 수 있는 </a:t>
            </a:r>
            <a:r>
              <a:rPr kumimoji="0" lang="ko-KR" altLang="en-US" sz="1600" b="1">
                <a:solidFill>
                  <a:srgbClr val="000000"/>
                </a:solidFill>
                <a:latin typeface="+mn-ea"/>
                <a:ea typeface="+mn-ea"/>
              </a:rPr>
              <a:t>기능입니다</a:t>
            </a:r>
            <a:r>
              <a:rPr kumimoji="0" lang="en-US" altLang="ko-KR" sz="1600" b="1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kumimoji="0" lang="ko-KR" altLang="en-US" sz="1600" b="1">
                <a:solidFill>
                  <a:srgbClr val="000000"/>
                </a:solidFill>
                <a:latin typeface="+mn-ea"/>
                <a:ea typeface="+mn-ea"/>
              </a:rPr>
              <a:t> 비공개 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그룹은 공유된 멤버만 참여할 수 있으며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kumimoji="0"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공개 그룹은 검색으로 누구나 참여할 수 있습니다</a:t>
            </a:r>
            <a:r>
              <a:rPr kumimoji="0"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6678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793" y="2100020"/>
            <a:ext cx="2314575" cy="4097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1.7</a:t>
            </a:r>
            <a:r>
              <a:rPr lang="ko-KR" altLang="en-US" sz="1800">
                <a:solidFill>
                  <a:schemeClr val="tx1"/>
                </a:solidFill>
              </a:rPr>
              <a:t> 그룹 공유 화면 구성안</a:t>
            </a:r>
          </a:p>
        </p:txBody>
      </p:sp>
      <p:sp>
        <p:nvSpPr>
          <p:cNvPr id="15" name="모서리가 둥근 직사각형 220"/>
          <p:cNvSpPr>
            <a:spLocks noChangeArrowheads="1"/>
          </p:cNvSpPr>
          <p:nvPr/>
        </p:nvSpPr>
        <p:spPr bwMode="auto">
          <a:xfrm>
            <a:off x="3690523" y="1700808"/>
            <a:ext cx="2307178" cy="32447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그룹 설정</a:t>
            </a:r>
          </a:p>
        </p:txBody>
      </p:sp>
      <p:sp>
        <p:nvSpPr>
          <p:cNvPr id="24" name="모서리가 둥근 직사각형 220"/>
          <p:cNvSpPr>
            <a:spLocks noChangeArrowheads="1"/>
          </p:cNvSpPr>
          <p:nvPr/>
        </p:nvSpPr>
        <p:spPr bwMode="auto">
          <a:xfrm>
            <a:off x="6969224" y="1714744"/>
            <a:ext cx="2307178" cy="328806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그룹 조회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6039840" y="225124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039840" y="257318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6128128" y="2251242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6133015" y="2311802"/>
            <a:ext cx="658350" cy="195814"/>
            <a:chOff x="3121538" y="1697706"/>
            <a:chExt cx="658350" cy="195814"/>
          </a:xfrm>
        </p:grpSpPr>
        <p:sp>
          <p:nvSpPr>
            <p:cNvPr id="28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31" name="직선 연결선 30"/>
            <p:cNvCxnSpPr>
              <a:stCxn id="28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직선 연결선 46"/>
          <p:cNvCxnSpPr/>
          <p:nvPr/>
        </p:nvCxnSpPr>
        <p:spPr>
          <a:xfrm>
            <a:off x="6039840" y="6192634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039840" y="5849261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6127608" y="2594615"/>
            <a:ext cx="0" cy="32546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6128922" y="5850154"/>
            <a:ext cx="900" cy="339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6122407" y="4169170"/>
            <a:ext cx="695219" cy="195814"/>
            <a:chOff x="3121538" y="1697706"/>
            <a:chExt cx="695219" cy="195814"/>
          </a:xfrm>
        </p:grpSpPr>
        <p:sp>
          <p:nvSpPr>
            <p:cNvPr id="57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그룹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설정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58" name="직선 연결선 57"/>
            <p:cNvCxnSpPr>
              <a:stCxn id="57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/>
          <p:cNvGrpSpPr/>
          <p:nvPr/>
        </p:nvGrpSpPr>
        <p:grpSpPr>
          <a:xfrm>
            <a:off x="6129989" y="5921961"/>
            <a:ext cx="695219" cy="195814"/>
            <a:chOff x="3121538" y="1697706"/>
            <a:chExt cx="695219" cy="195814"/>
          </a:xfrm>
        </p:grpSpPr>
        <p:sp>
          <p:nvSpPr>
            <p:cNvPr id="60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공유 버튼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61" name="직선 연결선 60"/>
            <p:cNvCxnSpPr>
              <a:stCxn id="60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그룹 생성 및 조회 화면입니다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 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그룹 조회 시 공개 설정된 그룹만 조회 됩니다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6153" y="2088854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20"/>
          <p:cNvSpPr>
            <a:spLocks noChangeArrowheads="1"/>
          </p:cNvSpPr>
          <p:nvPr/>
        </p:nvSpPr>
        <p:spPr bwMode="auto">
          <a:xfrm>
            <a:off x="420866" y="1700808"/>
            <a:ext cx="2307178" cy="32447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그룹 메뉴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770183" y="225124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770183" y="257318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2858471" y="2251242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2863358" y="2311802"/>
            <a:ext cx="658350" cy="195814"/>
            <a:chOff x="3121538" y="1697706"/>
            <a:chExt cx="658350" cy="195814"/>
          </a:xfrm>
        </p:grpSpPr>
        <p:sp>
          <p:nvSpPr>
            <p:cNvPr id="32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33" name="직선 연결선 32"/>
            <p:cNvCxnSpPr>
              <a:stCxn id="32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화살표 연결선 35"/>
          <p:cNvCxnSpPr/>
          <p:nvPr/>
        </p:nvCxnSpPr>
        <p:spPr>
          <a:xfrm>
            <a:off x="2857951" y="2594615"/>
            <a:ext cx="5407" cy="35949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2852750" y="4169170"/>
            <a:ext cx="695219" cy="195814"/>
            <a:chOff x="3121538" y="1697706"/>
            <a:chExt cx="695219" cy="195814"/>
          </a:xfrm>
        </p:grpSpPr>
        <p:sp>
          <p:nvSpPr>
            <p:cNvPr id="40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그룹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41" name="직선 연결선 40"/>
            <p:cNvCxnSpPr>
              <a:stCxn id="40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96" y="2088854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직사각형 45"/>
          <p:cNvSpPr/>
          <p:nvPr/>
        </p:nvSpPr>
        <p:spPr bwMode="auto">
          <a:xfrm>
            <a:off x="420866" y="2568793"/>
            <a:ext cx="1795830" cy="284144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50" name="직선 화살표 연결선 79"/>
          <p:cNvCxnSpPr>
            <a:stCxn id="46" idx="3"/>
            <a:endCxn id="3" idx="1"/>
          </p:cNvCxnSpPr>
          <p:nvPr/>
        </p:nvCxnSpPr>
        <p:spPr bwMode="auto">
          <a:xfrm>
            <a:off x="2216696" y="2710865"/>
            <a:ext cx="1469457" cy="1435389"/>
          </a:xfrm>
          <a:prstGeom prst="bentConnector3">
            <a:avLst>
              <a:gd name="adj1" fmla="val 81820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4" name="직선 연결선 53"/>
          <p:cNvCxnSpPr/>
          <p:nvPr/>
        </p:nvCxnSpPr>
        <p:spPr>
          <a:xfrm>
            <a:off x="2769434" y="6203654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 bwMode="auto">
          <a:xfrm>
            <a:off x="423320" y="2859651"/>
            <a:ext cx="1793376" cy="284144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62" name="직선 화살표 연결선 79"/>
          <p:cNvCxnSpPr>
            <a:stCxn id="55" idx="3"/>
          </p:cNvCxnSpPr>
          <p:nvPr/>
        </p:nvCxnSpPr>
        <p:spPr bwMode="auto">
          <a:xfrm>
            <a:off x="2216696" y="3001723"/>
            <a:ext cx="4752528" cy="1723421"/>
          </a:xfrm>
          <a:prstGeom prst="bentConnector3">
            <a:avLst>
              <a:gd name="adj1" fmla="val 16767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</p:spTree>
    <p:extLst>
      <p:ext uri="{BB962C8B-B14F-4D97-AF65-F5344CB8AC3E}">
        <p14:creationId xmlns:p14="http://schemas.microsoft.com/office/powerpoint/2010/main" val="155879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57"/>
          <p:cNvSpPr>
            <a:spLocks noChangeArrowheads="1"/>
          </p:cNvSpPr>
          <p:nvPr/>
        </p:nvSpPr>
        <p:spPr bwMode="auto">
          <a:xfrm>
            <a:off x="415924" y="836614"/>
            <a:ext cx="9073580" cy="86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가입이 필요 없는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‘</a:t>
            </a:r>
            <a:r>
              <a:rPr kumimoji="0" lang="ko-KR" altLang="en-US" sz="1477" b="1" dirty="0" err="1">
                <a:solidFill>
                  <a:srgbClr val="000000"/>
                </a:solidFill>
                <a:ea typeface="맑은 고딕" pitchFamily="50" charset="-127"/>
              </a:rPr>
              <a:t>프리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 서비스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’(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능동적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위치 공유기반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)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와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유료사용자 기반의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‘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프리미엄 서비스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’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를  하나의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APP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로 제공하여 기존 안심서비스 가입자의 원활한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흡수와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(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정액사용자는 프리미엄서비스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/ </a:t>
            </a:r>
          </a:p>
          <a:p>
            <a:pPr eaLnBrk="1" latinLnBrk="1" hangingPunct="1"/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건당 </a:t>
            </a:r>
            <a:r>
              <a:rPr kumimoji="0" lang="ko-KR" altLang="en-US" sz="1477" b="1" dirty="0" err="1">
                <a:solidFill>
                  <a:srgbClr val="000000"/>
                </a:solidFill>
                <a:ea typeface="맑은 고딕" pitchFamily="50" charset="-127"/>
              </a:rPr>
              <a:t>과금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 사용자는 </a:t>
            </a:r>
            <a:r>
              <a:rPr kumimoji="0" lang="ko-KR" altLang="en-US" sz="1477" b="1" dirty="0" err="1">
                <a:solidFill>
                  <a:srgbClr val="000000"/>
                </a:solidFill>
                <a:ea typeface="맑은 고딕" pitchFamily="50" charset="-127"/>
              </a:rPr>
              <a:t>프리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 서비스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),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 다양한 위치기반 서비스의 신규 사용자 유입을 기대할 수 있다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9" name="직사각형 40"/>
          <p:cNvSpPr>
            <a:spLocks noChangeArrowheads="1"/>
          </p:cNvSpPr>
          <p:nvPr/>
        </p:nvSpPr>
        <p:spPr bwMode="auto">
          <a:xfrm>
            <a:off x="383931" y="1772816"/>
            <a:ext cx="6447692" cy="35080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63773" indent="-263773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사용자 이용 형태 및 </a:t>
            </a:r>
            <a:r>
              <a:rPr lang="en-US" altLang="ko-KR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Needs</a:t>
            </a:r>
            <a:r>
              <a:rPr lang="ko-KR" altLang="en-US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를</a:t>
            </a:r>
            <a:r>
              <a:rPr lang="en-US" altLang="ko-KR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ko-KR" altLang="en-US" sz="1292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반영한 버전 구분</a:t>
            </a:r>
          </a:p>
        </p:txBody>
      </p:sp>
      <p:sp>
        <p:nvSpPr>
          <p:cNvPr id="25" name="제목 1"/>
          <p:cNvSpPr txBox="1">
            <a:spLocks/>
          </p:cNvSpPr>
          <p:nvPr/>
        </p:nvSpPr>
        <p:spPr bwMode="auto">
          <a:xfrm>
            <a:off x="344488" y="14288"/>
            <a:ext cx="4756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 dirty="0">
                <a:latin typeface="+mn-ea"/>
                <a:ea typeface="+mn-ea"/>
              </a:rPr>
              <a:t>3.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기존 서비스 흡수 방안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(2/2)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 bwMode="auto">
          <a:xfrm>
            <a:off x="5318127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I. </a:t>
            </a:r>
            <a:r>
              <a:rPr lang="ko-KR" altLang="en-US" sz="1800" kern="0" dirty="0">
                <a:solidFill>
                  <a:schemeClr val="tx1"/>
                </a:solidFill>
                <a:latin typeface="+mn-ea"/>
                <a:ea typeface="+mn-ea"/>
              </a:rPr>
              <a:t>제안 개요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48880"/>
            <a:ext cx="9906000" cy="38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53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6045" y="2021119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4334" y="2028823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1.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Application </a:t>
            </a:r>
            <a:r>
              <a:rPr lang="ko-KR" altLang="en-US" sz="1800" dirty="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1.8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프리미엄 인증 화면 구성안</a:t>
            </a:r>
          </a:p>
        </p:txBody>
      </p:sp>
      <p:sp>
        <p:nvSpPr>
          <p:cNvPr id="15" name="모서리가 둥근 직사각형 220"/>
          <p:cNvSpPr>
            <a:spLocks noChangeArrowheads="1"/>
          </p:cNvSpPr>
          <p:nvPr/>
        </p:nvSpPr>
        <p:spPr bwMode="auto">
          <a:xfrm>
            <a:off x="347025" y="1631509"/>
            <a:ext cx="2307178" cy="32447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최근 위치 공유 목록화면</a:t>
            </a:r>
          </a:p>
        </p:txBody>
      </p:sp>
      <p:sp>
        <p:nvSpPr>
          <p:cNvPr id="21" name="모서리가 둥근 직사각형 220"/>
          <p:cNvSpPr>
            <a:spLocks noChangeArrowheads="1"/>
          </p:cNvSpPr>
          <p:nvPr/>
        </p:nvSpPr>
        <p:spPr bwMode="auto">
          <a:xfrm>
            <a:off x="3515947" y="1631509"/>
            <a:ext cx="2307178" cy="326638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프리미엄 인증 안내</a:t>
            </a:r>
          </a:p>
        </p:txBody>
      </p:sp>
      <p:sp>
        <p:nvSpPr>
          <p:cNvPr id="24" name="모서리가 둥근 직사각형 220"/>
          <p:cNvSpPr>
            <a:spLocks noChangeArrowheads="1"/>
          </p:cNvSpPr>
          <p:nvPr/>
        </p:nvSpPr>
        <p:spPr bwMode="auto">
          <a:xfrm>
            <a:off x="6756307" y="1631509"/>
            <a:ext cx="2307178" cy="328806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프리미엄 인증</a:t>
            </a:r>
          </a:p>
        </p:txBody>
      </p:sp>
      <p:sp>
        <p:nvSpPr>
          <p:cNvPr id="84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프리미엄 인증 화면입니다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 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온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/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오프라인으로 프리미엄 서비스에 가입 후 인증 요청할 수 있습니다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8" y="2021119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9083458" y="2155834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9083458" y="2477774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>
            <a:off x="9171746" y="2155834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9176633" y="2216394"/>
            <a:ext cx="658350" cy="195814"/>
            <a:chOff x="3121538" y="1697706"/>
            <a:chExt cx="658350" cy="195814"/>
          </a:xfrm>
        </p:grpSpPr>
        <p:sp>
          <p:nvSpPr>
            <p:cNvPr id="55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59" name="직선 연결선 58"/>
            <p:cNvCxnSpPr>
              <a:stCxn id="55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직선 화살표 연결선 59"/>
          <p:cNvCxnSpPr/>
          <p:nvPr/>
        </p:nvCxnSpPr>
        <p:spPr>
          <a:xfrm flipH="1">
            <a:off x="9172540" y="2477774"/>
            <a:ext cx="1" cy="2146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9172707" y="5349816"/>
            <a:ext cx="3926" cy="39708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>
            <a:off x="9169139" y="3847400"/>
            <a:ext cx="974632" cy="318924"/>
            <a:chOff x="3124652" y="1697706"/>
            <a:chExt cx="974632" cy="318924"/>
          </a:xfrm>
        </p:grpSpPr>
        <p:sp>
          <p:nvSpPr>
            <p:cNvPr id="83" name="TextBox 15"/>
            <p:cNvSpPr txBox="1"/>
            <p:nvPr/>
          </p:nvSpPr>
          <p:spPr>
            <a:xfrm>
              <a:off x="3299930" y="1697706"/>
              <a:ext cx="799354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인증코드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입력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85" name="직선 연결선 84"/>
            <p:cNvCxnSpPr>
              <a:stCxn id="83" idx="1"/>
            </p:cNvCxnSpPr>
            <p:nvPr/>
          </p:nvCxnSpPr>
          <p:spPr>
            <a:xfrm flipH="1">
              <a:off x="3124652" y="1857168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/>
          <p:cNvGrpSpPr/>
          <p:nvPr/>
        </p:nvGrpSpPr>
        <p:grpSpPr>
          <a:xfrm>
            <a:off x="9171746" y="5380091"/>
            <a:ext cx="660211" cy="318924"/>
            <a:chOff x="3119677" y="1636290"/>
            <a:chExt cx="660211" cy="318924"/>
          </a:xfrm>
        </p:grpSpPr>
        <p:sp>
          <p:nvSpPr>
            <p:cNvPr id="95" name="TextBox 15"/>
            <p:cNvSpPr txBox="1"/>
            <p:nvPr/>
          </p:nvSpPr>
          <p:spPr>
            <a:xfrm>
              <a:off x="3296816" y="1636290"/>
              <a:ext cx="483072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인증코드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요청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</a:t>
              </a:r>
            </a:p>
          </p:txBody>
        </p:sp>
        <p:cxnSp>
          <p:nvCxnSpPr>
            <p:cNvPr id="96" name="직선 연결선 95"/>
            <p:cNvCxnSpPr>
              <a:stCxn id="95" idx="1"/>
            </p:cNvCxnSpPr>
            <p:nvPr/>
          </p:nvCxnSpPr>
          <p:spPr>
            <a:xfrm flipH="1">
              <a:off x="3119677" y="1795752"/>
              <a:ext cx="177139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직선 연결선 96"/>
          <p:cNvCxnSpPr/>
          <p:nvPr/>
        </p:nvCxnSpPr>
        <p:spPr>
          <a:xfrm>
            <a:off x="9083458" y="5349816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9170599" y="2483764"/>
            <a:ext cx="1" cy="28412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5877520" y="219432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5877520" y="251626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H="1">
            <a:off x="5965808" y="2194322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/>
          <p:cNvGrpSpPr/>
          <p:nvPr/>
        </p:nvGrpSpPr>
        <p:grpSpPr>
          <a:xfrm>
            <a:off x="5970695" y="2254882"/>
            <a:ext cx="658350" cy="195814"/>
            <a:chOff x="3121538" y="1697706"/>
            <a:chExt cx="658350" cy="195814"/>
          </a:xfrm>
        </p:grpSpPr>
        <p:sp>
          <p:nvSpPr>
            <p:cNvPr id="103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04" name="직선 연결선 103"/>
            <p:cNvCxnSpPr>
              <a:stCxn id="103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" name="직선 화살표 연결선 104"/>
          <p:cNvCxnSpPr/>
          <p:nvPr/>
        </p:nvCxnSpPr>
        <p:spPr>
          <a:xfrm flipH="1">
            <a:off x="5966602" y="2516262"/>
            <a:ext cx="1" cy="2146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5924499" y="6161536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5966769" y="5735965"/>
            <a:ext cx="3926" cy="39708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/>
          <p:cNvGrpSpPr/>
          <p:nvPr/>
        </p:nvGrpSpPr>
        <p:grpSpPr>
          <a:xfrm>
            <a:off x="5963201" y="3760857"/>
            <a:ext cx="974632" cy="318924"/>
            <a:chOff x="3124652" y="1697706"/>
            <a:chExt cx="974632" cy="318924"/>
          </a:xfrm>
        </p:grpSpPr>
        <p:sp>
          <p:nvSpPr>
            <p:cNvPr id="109" name="TextBox 15"/>
            <p:cNvSpPr txBox="1"/>
            <p:nvPr/>
          </p:nvSpPr>
          <p:spPr>
            <a:xfrm>
              <a:off x="3299930" y="1697706"/>
              <a:ext cx="799354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프리미엄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인증안내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10" name="직선 연결선 109"/>
            <p:cNvCxnSpPr>
              <a:stCxn id="109" idx="1"/>
            </p:cNvCxnSpPr>
            <p:nvPr/>
          </p:nvCxnSpPr>
          <p:spPr>
            <a:xfrm flipH="1" flipV="1">
              <a:off x="3124652" y="1854867"/>
              <a:ext cx="175278" cy="2301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>
            <a:off x="5963201" y="5777081"/>
            <a:ext cx="662818" cy="318924"/>
            <a:chOff x="3117070" y="1647131"/>
            <a:chExt cx="662818" cy="318924"/>
          </a:xfrm>
        </p:grpSpPr>
        <p:sp>
          <p:nvSpPr>
            <p:cNvPr id="112" name="TextBox 15"/>
            <p:cNvSpPr txBox="1"/>
            <p:nvPr/>
          </p:nvSpPr>
          <p:spPr>
            <a:xfrm>
              <a:off x="3296816" y="1647131"/>
              <a:ext cx="483072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프리미엄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인증하기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13" name="직선 연결선 112"/>
            <p:cNvCxnSpPr>
              <a:stCxn id="112" idx="1"/>
            </p:cNvCxnSpPr>
            <p:nvPr/>
          </p:nvCxnSpPr>
          <p:spPr>
            <a:xfrm flipH="1">
              <a:off x="3117070" y="1806593"/>
              <a:ext cx="179746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직선 연결선 113"/>
          <p:cNvCxnSpPr/>
          <p:nvPr/>
        </p:nvCxnSpPr>
        <p:spPr>
          <a:xfrm>
            <a:off x="5877520" y="5735965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H="1">
            <a:off x="5963201" y="2522252"/>
            <a:ext cx="1460" cy="321371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연결선 115"/>
          <p:cNvCxnSpPr/>
          <p:nvPr/>
        </p:nvCxnSpPr>
        <p:spPr>
          <a:xfrm>
            <a:off x="2696342" y="218194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연결선 116"/>
          <p:cNvCxnSpPr/>
          <p:nvPr/>
        </p:nvCxnSpPr>
        <p:spPr>
          <a:xfrm>
            <a:off x="2696342" y="250388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H="1">
            <a:off x="2784630" y="2181943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그룹 118"/>
          <p:cNvGrpSpPr/>
          <p:nvPr/>
        </p:nvGrpSpPr>
        <p:grpSpPr>
          <a:xfrm>
            <a:off x="2789517" y="2242503"/>
            <a:ext cx="658350" cy="195814"/>
            <a:chOff x="3121538" y="1697706"/>
            <a:chExt cx="658350" cy="195814"/>
          </a:xfrm>
        </p:grpSpPr>
        <p:sp>
          <p:nvSpPr>
            <p:cNvPr id="120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21" name="직선 연결선 120"/>
            <p:cNvCxnSpPr>
              <a:stCxn id="120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직선 연결선 121"/>
          <p:cNvCxnSpPr/>
          <p:nvPr/>
        </p:nvCxnSpPr>
        <p:spPr>
          <a:xfrm>
            <a:off x="2696342" y="6123335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2696342" y="577996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2784110" y="2509873"/>
            <a:ext cx="0" cy="327008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/>
          <p:nvPr/>
        </p:nvCxnSpPr>
        <p:spPr>
          <a:xfrm>
            <a:off x="2785424" y="5780855"/>
            <a:ext cx="900" cy="339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5"/>
          <p:cNvSpPr txBox="1"/>
          <p:nvPr/>
        </p:nvSpPr>
        <p:spPr>
          <a:xfrm>
            <a:off x="2950763" y="3716056"/>
            <a:ext cx="622534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최근 위치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공유 목록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27" name="직선 연결선 126"/>
          <p:cNvCxnSpPr>
            <a:stCxn id="126" idx="1"/>
          </p:cNvCxnSpPr>
          <p:nvPr/>
        </p:nvCxnSpPr>
        <p:spPr>
          <a:xfrm flipH="1" flipV="1">
            <a:off x="2764364" y="3875138"/>
            <a:ext cx="186399" cy="38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그룹 127"/>
          <p:cNvGrpSpPr/>
          <p:nvPr/>
        </p:nvGrpSpPr>
        <p:grpSpPr>
          <a:xfrm>
            <a:off x="2786491" y="5852662"/>
            <a:ext cx="695219" cy="195814"/>
            <a:chOff x="3121538" y="1697706"/>
            <a:chExt cx="695219" cy="195814"/>
          </a:xfrm>
        </p:grpSpPr>
        <p:sp>
          <p:nvSpPr>
            <p:cNvPr id="129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공유 버튼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30" name="직선 연결선 129"/>
            <p:cNvCxnSpPr>
              <a:stCxn id="129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직선 화살표 연결선 79"/>
          <p:cNvCxnSpPr>
            <a:stCxn id="132" idx="3"/>
            <a:endCxn id="6" idx="1"/>
          </p:cNvCxnSpPr>
          <p:nvPr/>
        </p:nvCxnSpPr>
        <p:spPr bwMode="auto">
          <a:xfrm>
            <a:off x="1465603" y="3187402"/>
            <a:ext cx="2060442" cy="891117"/>
          </a:xfrm>
          <a:prstGeom prst="bentConnector3">
            <a:avLst>
              <a:gd name="adj1" fmla="val 67146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32" name="직사각형 131"/>
          <p:cNvSpPr/>
          <p:nvPr/>
        </p:nvSpPr>
        <p:spPr bwMode="auto">
          <a:xfrm>
            <a:off x="383131" y="2583054"/>
            <a:ext cx="1082472" cy="1208695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133" name="직선 화살표 연결선 79"/>
          <p:cNvCxnSpPr>
            <a:stCxn id="134" idx="3"/>
            <a:endCxn id="86" idx="1"/>
          </p:cNvCxnSpPr>
          <p:nvPr/>
        </p:nvCxnSpPr>
        <p:spPr bwMode="auto">
          <a:xfrm flipV="1">
            <a:off x="5840619" y="4086223"/>
            <a:ext cx="923715" cy="1863985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34" name="직사각형 133"/>
          <p:cNvSpPr/>
          <p:nvPr/>
        </p:nvSpPr>
        <p:spPr bwMode="auto">
          <a:xfrm>
            <a:off x="3526044" y="5753835"/>
            <a:ext cx="2314575" cy="392745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pic>
        <p:nvPicPr>
          <p:cNvPr id="142" name="그림 14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0653" y="5764138"/>
            <a:ext cx="2314575" cy="382084"/>
          </a:xfrm>
          <a:prstGeom prst="rect">
            <a:avLst/>
          </a:prstGeom>
        </p:spPr>
      </p:pic>
      <p:cxnSp>
        <p:nvCxnSpPr>
          <p:cNvPr id="64" name="직선 연결선 63"/>
          <p:cNvCxnSpPr/>
          <p:nvPr/>
        </p:nvCxnSpPr>
        <p:spPr>
          <a:xfrm>
            <a:off x="9083458" y="5753835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344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그림 8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334" y="2028823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1.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Application </a:t>
            </a:r>
            <a:r>
              <a:rPr lang="ko-KR" altLang="en-US" sz="1800" dirty="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1.9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프리미엄 위치공유 </a:t>
            </a:r>
            <a:r>
              <a:rPr lang="ko-KR" altLang="en-US" sz="1800">
                <a:solidFill>
                  <a:schemeClr val="tx1"/>
                </a:solidFill>
              </a:rPr>
              <a:t>화면 구성안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220"/>
          <p:cNvSpPr>
            <a:spLocks noChangeArrowheads="1"/>
          </p:cNvSpPr>
          <p:nvPr/>
        </p:nvSpPr>
        <p:spPr bwMode="auto">
          <a:xfrm>
            <a:off x="335176" y="1631509"/>
            <a:ext cx="2307178" cy="32447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프리미엄 위치 공유 상세화면</a:t>
            </a:r>
          </a:p>
        </p:txBody>
      </p:sp>
      <p:sp>
        <p:nvSpPr>
          <p:cNvPr id="21" name="모서리가 둥근 직사각형 220"/>
          <p:cNvSpPr>
            <a:spLocks noChangeArrowheads="1"/>
          </p:cNvSpPr>
          <p:nvPr/>
        </p:nvSpPr>
        <p:spPr bwMode="auto">
          <a:xfrm>
            <a:off x="3610887" y="1631509"/>
            <a:ext cx="2307178" cy="326638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개인 상세 조회 팝업</a:t>
            </a:r>
          </a:p>
        </p:txBody>
      </p:sp>
      <p:sp>
        <p:nvSpPr>
          <p:cNvPr id="24" name="모서리가 둥근 직사각형 220"/>
          <p:cNvSpPr>
            <a:spLocks noChangeArrowheads="1"/>
          </p:cNvSpPr>
          <p:nvPr/>
        </p:nvSpPr>
        <p:spPr bwMode="auto">
          <a:xfrm>
            <a:off x="6364307" y="1631509"/>
            <a:ext cx="2307178" cy="328806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j-ea"/>
                <a:ea typeface="+mj-ea"/>
              </a:rPr>
              <a:t>이동경로 보기</a:t>
            </a:r>
          </a:p>
        </p:txBody>
      </p:sp>
      <p:sp>
        <p:nvSpPr>
          <p:cNvPr id="84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프리미엄 위치공유 조회화면 입니다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 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프리미엄 가족 구성원은 항시 조회가 가능합니다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39" y="2021119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제목 1"/>
          <p:cNvSpPr txBox="1">
            <a:spLocks/>
          </p:cNvSpPr>
          <p:nvPr/>
        </p:nvSpPr>
        <p:spPr bwMode="auto">
          <a:xfrm>
            <a:off x="5675188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1" name="직선 화살표 연결선 79"/>
          <p:cNvCxnSpPr>
            <a:stCxn id="132" idx="3"/>
            <a:endCxn id="64" idx="1"/>
          </p:cNvCxnSpPr>
          <p:nvPr/>
        </p:nvCxnSpPr>
        <p:spPr bwMode="auto">
          <a:xfrm>
            <a:off x="836695" y="2837524"/>
            <a:ext cx="2782240" cy="1245623"/>
          </a:xfrm>
          <a:prstGeom prst="bentConnector3">
            <a:avLst>
              <a:gd name="adj1" fmla="val 74636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32" name="직사각형 131"/>
          <p:cNvSpPr/>
          <p:nvPr/>
        </p:nvSpPr>
        <p:spPr bwMode="auto">
          <a:xfrm>
            <a:off x="371282" y="2516262"/>
            <a:ext cx="465413" cy="642524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610887" y="2019714"/>
            <a:ext cx="2307178" cy="4126866"/>
            <a:chOff x="3515947" y="2019714"/>
            <a:chExt cx="1981286" cy="3240000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2858" y="2019714"/>
              <a:ext cx="1974375" cy="3240000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15947" y="2019715"/>
              <a:ext cx="1974375" cy="349213"/>
            </a:xfrm>
            <a:prstGeom prst="rect">
              <a:avLst/>
            </a:prstGeom>
          </p:spPr>
        </p:pic>
        <p:sp>
          <p:nvSpPr>
            <p:cNvPr id="77" name="직사각형 76"/>
            <p:cNvSpPr/>
            <p:nvPr/>
          </p:nvSpPr>
          <p:spPr>
            <a:xfrm>
              <a:off x="3735654" y="3221794"/>
              <a:ext cx="1604319" cy="15022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en-US" altLang="ko-KR" sz="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LBS </a:t>
              </a:r>
              <a:r>
                <a:rPr lang="ko-KR" altLang="en-US" sz="600" b="1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상태                                    </a:t>
              </a:r>
              <a:r>
                <a:rPr lang="en-US" altLang="ko-KR" sz="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On </a:t>
              </a:r>
              <a:endParaRPr lang="ko-KR" altLang="en-US" sz="600" b="1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645924" y="3384489"/>
              <a:ext cx="693628" cy="121035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en-US" altLang="ko-KR" sz="600" b="1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 ETA      17:40</a:t>
              </a:r>
              <a:endParaRPr lang="ko-KR" altLang="en-US" sz="600" b="1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4053666" y="4046304"/>
              <a:ext cx="968869" cy="160722"/>
            </a:xfrm>
            <a:prstGeom prst="rect">
              <a:avLst/>
            </a:prstGeom>
            <a:solidFill>
              <a:srgbClr val="45A1D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r>
                <a:rPr lang="ko-KR" altLang="en-US" sz="600" b="1" dirty="0" err="1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대웅박에게</a:t>
              </a:r>
              <a:r>
                <a:rPr lang="ko-KR" altLang="en-US" sz="6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 가는 경로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053666" y="4257178"/>
              <a:ext cx="968869" cy="160722"/>
            </a:xfrm>
            <a:prstGeom prst="rect">
              <a:avLst/>
            </a:prstGeom>
            <a:solidFill>
              <a:srgbClr val="45A1D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이동 경로 보기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053666" y="4464647"/>
              <a:ext cx="968869" cy="160722"/>
            </a:xfrm>
            <a:prstGeom prst="rect">
              <a:avLst/>
            </a:prstGeom>
            <a:solidFill>
              <a:srgbClr val="4A7DC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위치 요청</a:t>
              </a: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4053666" y="4667446"/>
              <a:ext cx="968869" cy="160722"/>
            </a:xfrm>
            <a:prstGeom prst="rect">
              <a:avLst/>
            </a:prstGeom>
            <a:solidFill>
              <a:srgbClr val="4A7DC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r>
                <a:rPr lang="ko-KR" altLang="en-US" sz="6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전화 걸기 </a:t>
              </a:r>
              <a:r>
                <a:rPr lang="en-US" altLang="ko-KR" sz="6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/ </a:t>
              </a:r>
              <a:r>
                <a:rPr lang="ko-KR" altLang="en-US" sz="600" b="1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메세지</a:t>
              </a:r>
              <a:endParaRPr lang="ko-KR" altLang="en-US" sz="600" b="1" dirty="0">
                <a:solidFill>
                  <a:schemeClr val="bg1">
                    <a:lumMod val="95000"/>
                  </a:schemeClr>
                </a:solidFill>
                <a:latin typeface="+mj-lt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107421" y="2913999"/>
              <a:ext cx="422468" cy="150226"/>
            </a:xfrm>
            <a:prstGeom prst="rect">
              <a:avLst/>
            </a:prstGeom>
            <a:solidFill>
              <a:srgbClr val="F3F3F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lang="en-US" altLang="ko-KR" sz="8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(</a:t>
              </a:r>
              <a:r>
                <a:rPr lang="ko-KR" altLang="en-US" sz="800" b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아들</a:t>
              </a:r>
              <a:r>
                <a:rPr lang="en-US" altLang="ko-KR" sz="800" b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)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134" name="직사각형 133"/>
          <p:cNvSpPr/>
          <p:nvPr/>
        </p:nvSpPr>
        <p:spPr bwMode="auto">
          <a:xfrm>
            <a:off x="3793770" y="4849154"/>
            <a:ext cx="1947502" cy="26425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133" name="직선 화살표 연결선 79"/>
          <p:cNvCxnSpPr>
            <a:stCxn id="134" idx="3"/>
            <a:endCxn id="86" idx="1"/>
          </p:cNvCxnSpPr>
          <p:nvPr/>
        </p:nvCxnSpPr>
        <p:spPr bwMode="auto">
          <a:xfrm flipV="1">
            <a:off x="5741272" y="4086223"/>
            <a:ext cx="631062" cy="895060"/>
          </a:xfrm>
          <a:prstGeom prst="bentConnector3">
            <a:avLst>
              <a:gd name="adj1" fmla="val 58233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35" name="직선 연결선 134"/>
          <p:cNvCxnSpPr/>
          <p:nvPr/>
        </p:nvCxnSpPr>
        <p:spPr>
          <a:xfrm>
            <a:off x="8713224" y="218676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8713224" y="250870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flipH="1">
            <a:off x="8801512" y="2186763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그룹 137"/>
          <p:cNvGrpSpPr/>
          <p:nvPr/>
        </p:nvGrpSpPr>
        <p:grpSpPr>
          <a:xfrm>
            <a:off x="8806399" y="2247323"/>
            <a:ext cx="658350" cy="195814"/>
            <a:chOff x="3121538" y="1697706"/>
            <a:chExt cx="658350" cy="195814"/>
          </a:xfrm>
        </p:grpSpPr>
        <p:sp>
          <p:nvSpPr>
            <p:cNvPr id="139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40" name="직선 연결선 139"/>
            <p:cNvCxnSpPr>
              <a:stCxn id="139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1" name="직선 화살표 연결선 140"/>
          <p:cNvCxnSpPr/>
          <p:nvPr/>
        </p:nvCxnSpPr>
        <p:spPr>
          <a:xfrm flipH="1">
            <a:off x="8805483" y="2508703"/>
            <a:ext cx="1" cy="7746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8713224" y="3292513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4" name="그룹 143"/>
          <p:cNvGrpSpPr/>
          <p:nvPr/>
        </p:nvGrpSpPr>
        <p:grpSpPr>
          <a:xfrm>
            <a:off x="8808658" y="2723388"/>
            <a:ext cx="866172" cy="318924"/>
            <a:chOff x="3117298" y="1527968"/>
            <a:chExt cx="866172" cy="318924"/>
          </a:xfrm>
        </p:grpSpPr>
        <p:sp>
          <p:nvSpPr>
            <p:cNvPr id="145" name="TextBox 15"/>
            <p:cNvSpPr txBox="1"/>
            <p:nvPr/>
          </p:nvSpPr>
          <p:spPr>
            <a:xfrm>
              <a:off x="3296816" y="1527968"/>
              <a:ext cx="686654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사용자 선택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좌우 스크롤</a:t>
              </a:r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)</a:t>
              </a:r>
            </a:p>
          </p:txBody>
        </p:sp>
        <p:cxnSp>
          <p:nvCxnSpPr>
            <p:cNvPr id="146" name="직선 연결선 145"/>
            <p:cNvCxnSpPr>
              <a:stCxn id="145" idx="1"/>
            </p:cNvCxnSpPr>
            <p:nvPr/>
          </p:nvCxnSpPr>
          <p:spPr>
            <a:xfrm flipH="1">
              <a:off x="3117298" y="1687430"/>
              <a:ext cx="17951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" name="직선 연결선 146"/>
          <p:cNvCxnSpPr/>
          <p:nvPr/>
        </p:nvCxnSpPr>
        <p:spPr>
          <a:xfrm>
            <a:off x="8713224" y="6128155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>
            <a:off x="8713224" y="578478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/>
          <p:nvPr/>
        </p:nvCxnSpPr>
        <p:spPr>
          <a:xfrm>
            <a:off x="8802657" y="3283303"/>
            <a:ext cx="1" cy="25014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/>
          <p:nvPr/>
        </p:nvCxnSpPr>
        <p:spPr>
          <a:xfrm>
            <a:off x="8810634" y="5784782"/>
            <a:ext cx="900" cy="339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/>
          <p:cNvGrpSpPr/>
          <p:nvPr/>
        </p:nvGrpSpPr>
        <p:grpSpPr>
          <a:xfrm>
            <a:off x="8803411" y="4563027"/>
            <a:ext cx="695219" cy="1386670"/>
            <a:chOff x="3121538" y="1697706"/>
            <a:chExt cx="695219" cy="1386670"/>
          </a:xfrm>
        </p:grpSpPr>
        <p:sp>
          <p:nvSpPr>
            <p:cNvPr id="152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경로 표시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53" name="직선 연결선 152"/>
            <p:cNvCxnSpPr>
              <a:stCxn id="152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/>
            <p:cNvCxnSpPr/>
            <p:nvPr/>
          </p:nvCxnSpPr>
          <p:spPr>
            <a:xfrm flipH="1">
              <a:off x="3121538" y="3084376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"/>
          <p:cNvSpPr txBox="1"/>
          <p:nvPr/>
        </p:nvSpPr>
        <p:spPr>
          <a:xfrm>
            <a:off x="8977193" y="5730093"/>
            <a:ext cx="960767" cy="442035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타임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라인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일자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캘린더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팝업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좌우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스크롤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</a:p>
        </p:txBody>
      </p:sp>
      <p:cxnSp>
        <p:nvCxnSpPr>
          <p:cNvPr id="156" name="직선 연결선 155"/>
          <p:cNvCxnSpPr/>
          <p:nvPr/>
        </p:nvCxnSpPr>
        <p:spPr>
          <a:xfrm>
            <a:off x="2687736" y="2210505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2687736" y="2532445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/>
          <p:nvPr/>
        </p:nvCxnSpPr>
        <p:spPr>
          <a:xfrm flipH="1">
            <a:off x="2776024" y="2210505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9" name="그룹 158"/>
          <p:cNvGrpSpPr/>
          <p:nvPr/>
        </p:nvGrpSpPr>
        <p:grpSpPr>
          <a:xfrm>
            <a:off x="2780911" y="2271065"/>
            <a:ext cx="658350" cy="195814"/>
            <a:chOff x="3121538" y="1697706"/>
            <a:chExt cx="658350" cy="195814"/>
          </a:xfrm>
        </p:grpSpPr>
        <p:sp>
          <p:nvSpPr>
            <p:cNvPr id="160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61" name="직선 연결선 160"/>
            <p:cNvCxnSpPr>
              <a:stCxn id="160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2" name="직선 화살표 연결선 161"/>
          <p:cNvCxnSpPr/>
          <p:nvPr/>
        </p:nvCxnSpPr>
        <p:spPr>
          <a:xfrm>
            <a:off x="2779996" y="2532445"/>
            <a:ext cx="3174" cy="9278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연결선 162"/>
          <p:cNvCxnSpPr/>
          <p:nvPr/>
        </p:nvCxnSpPr>
        <p:spPr>
          <a:xfrm>
            <a:off x="2687736" y="3460271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4" name="그룹 163"/>
          <p:cNvGrpSpPr/>
          <p:nvPr/>
        </p:nvGrpSpPr>
        <p:grpSpPr>
          <a:xfrm>
            <a:off x="2783170" y="2916868"/>
            <a:ext cx="866172" cy="318924"/>
            <a:chOff x="3117298" y="1697706"/>
            <a:chExt cx="866172" cy="318924"/>
          </a:xfrm>
        </p:grpSpPr>
        <p:sp>
          <p:nvSpPr>
            <p:cNvPr id="165" name="TextBox 15"/>
            <p:cNvSpPr txBox="1"/>
            <p:nvPr/>
          </p:nvSpPr>
          <p:spPr>
            <a:xfrm>
              <a:off x="3296816" y="1697706"/>
              <a:ext cx="686654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사용자 보기</a:t>
              </a:r>
              <a:endParaRPr lang="en-US" altLang="ko-KR" sz="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en-US" altLang="ko-KR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좌우 스크롤</a:t>
              </a:r>
              <a:r>
                <a:rPr lang="en-US" altLang="ko-KR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)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66" name="직선 연결선 165"/>
            <p:cNvCxnSpPr>
              <a:stCxn id="165" idx="1"/>
            </p:cNvCxnSpPr>
            <p:nvPr/>
          </p:nvCxnSpPr>
          <p:spPr>
            <a:xfrm flipH="1">
              <a:off x="3117298" y="1857168"/>
              <a:ext cx="17951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7" name="직선 연결선 166"/>
          <p:cNvCxnSpPr/>
          <p:nvPr/>
        </p:nvCxnSpPr>
        <p:spPr>
          <a:xfrm>
            <a:off x="2687736" y="6151897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직선 연결선 167"/>
          <p:cNvCxnSpPr/>
          <p:nvPr/>
        </p:nvCxnSpPr>
        <p:spPr>
          <a:xfrm>
            <a:off x="2687736" y="5808524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/>
          <p:nvPr/>
        </p:nvCxnSpPr>
        <p:spPr>
          <a:xfrm flipH="1">
            <a:off x="2775507" y="3472930"/>
            <a:ext cx="3528" cy="23355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>
            <a:off x="2776818" y="5809417"/>
            <a:ext cx="900" cy="339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1" name="그룹 170"/>
          <p:cNvGrpSpPr/>
          <p:nvPr/>
        </p:nvGrpSpPr>
        <p:grpSpPr>
          <a:xfrm>
            <a:off x="2777923" y="4586769"/>
            <a:ext cx="695219" cy="195814"/>
            <a:chOff x="3121538" y="1697706"/>
            <a:chExt cx="695219" cy="195814"/>
          </a:xfrm>
        </p:grpSpPr>
        <p:sp>
          <p:nvSpPr>
            <p:cNvPr id="172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지도 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73" name="직선 연결선 172"/>
            <p:cNvCxnSpPr>
              <a:stCxn id="172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그룹 173"/>
          <p:cNvGrpSpPr/>
          <p:nvPr/>
        </p:nvGrpSpPr>
        <p:grpSpPr>
          <a:xfrm>
            <a:off x="2777885" y="5881224"/>
            <a:ext cx="695219" cy="195814"/>
            <a:chOff x="3121538" y="1697706"/>
            <a:chExt cx="695219" cy="195814"/>
          </a:xfrm>
        </p:grpSpPr>
        <p:sp>
          <p:nvSpPr>
            <p:cNvPr id="175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공유 버튼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76" name="직선 연결선 175"/>
            <p:cNvCxnSpPr>
              <a:stCxn id="175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1496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모서리가 둥근 직사각형 60"/>
          <p:cNvSpPr/>
          <p:nvPr/>
        </p:nvSpPr>
        <p:spPr bwMode="auto">
          <a:xfrm>
            <a:off x="2139755" y="2070465"/>
            <a:ext cx="2491305" cy="1663091"/>
          </a:xfrm>
          <a:prstGeom prst="roundRect">
            <a:avLst/>
          </a:prstGeom>
          <a:solidFill>
            <a:srgbClr val="0070C0">
              <a:alpha val="29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6767" y="5395721"/>
            <a:ext cx="1377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도착 예정 시각 등록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en-US" altLang="ko-KR" sz="1000" b="1">
                <a:latin typeface="+mn-ea"/>
              </a:rPr>
              <a:t>"50</a:t>
            </a:r>
            <a:r>
              <a:rPr lang="ko-KR" altLang="en-US" sz="1000" b="1">
                <a:latin typeface="+mn-ea"/>
              </a:rPr>
              <a:t>분 후 집 도착</a:t>
            </a:r>
            <a:r>
              <a:rPr lang="en-US" altLang="ko-KR" sz="1000" b="1">
                <a:latin typeface="+mn-ea"/>
              </a:rPr>
              <a:t>"</a:t>
            </a:r>
            <a:endParaRPr lang="ko-KR" altLang="en-US" sz="1000" b="1">
              <a:latin typeface="+mn-ea"/>
            </a:endParaRPr>
          </a:p>
        </p:txBody>
      </p:sp>
      <p:sp>
        <p:nvSpPr>
          <p:cNvPr id="77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SOS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 기능은 위급 상황 발생 시 보호자에게 현재위치 정보를 포함한 경보 메시지를 전달하고 통화 연결을 시도하며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SNS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에 메시지를 자동 등록하여 긴급 상황을 신속히 알리는 기능입니다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858069" y="5497701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</a:rPr>
              <a:t>1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 bwMode="auto"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1.10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kern="0">
                <a:solidFill>
                  <a:schemeClr val="tx1"/>
                </a:solidFill>
              </a:rPr>
              <a:t>SOS</a:t>
            </a:r>
            <a:r>
              <a:rPr lang="ko-KR" altLang="en-US" sz="1800" kern="0">
                <a:solidFill>
                  <a:schemeClr val="tx1"/>
                </a:solidFill>
              </a:rPr>
              <a:t> 기능 시나리오</a:t>
            </a:r>
          </a:p>
        </p:txBody>
      </p:sp>
      <p:pic>
        <p:nvPicPr>
          <p:cNvPr id="48" name="Picture 4" descr="C:\Users\LG\AppData\Local\Microsoft\Windows\Temporary Internet Files\Content.IE5\MRVIIGYH\MCj04316400000[1]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045" y="4494006"/>
            <a:ext cx="597097" cy="5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SOS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기능 시나리오</a:t>
            </a:r>
          </a:p>
        </p:txBody>
      </p:sp>
      <p:sp>
        <p:nvSpPr>
          <p:cNvPr id="5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1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pic>
        <p:nvPicPr>
          <p:cNvPr id="46" name="Picture 14" descr="C:\Users\LG\AppData\Local\Microsoft\Windows\Temporary Internet Files\Content.IE5\YVCMNN8V\MCj04316410000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9755" y="2532521"/>
            <a:ext cx="524147" cy="528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2623293" y="3147636"/>
            <a:ext cx="17536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이어폰</a:t>
            </a:r>
            <a:r>
              <a:rPr lang="en-US" altLang="ko-KR" sz="1000" b="1">
                <a:latin typeface="+mn-ea"/>
                <a:ea typeface="+mn-ea"/>
              </a:rPr>
              <a:t>(</a:t>
            </a:r>
            <a:r>
              <a:rPr lang="ko-KR" altLang="en-US" sz="1000" b="1">
                <a:latin typeface="+mn-ea"/>
                <a:ea typeface="+mn-ea"/>
              </a:rPr>
              <a:t>이어캡</a:t>
            </a:r>
            <a:r>
              <a:rPr lang="en-US" altLang="ko-KR" sz="1000" b="1">
                <a:latin typeface="+mn-ea"/>
                <a:ea typeface="+mn-ea"/>
              </a:rPr>
              <a:t>)</a:t>
            </a:r>
            <a:r>
              <a:rPr lang="ko-KR" altLang="en-US" sz="1000" b="1">
                <a:latin typeface="+mn-ea"/>
                <a:ea typeface="+mn-ea"/>
              </a:rPr>
              <a:t>  분리 인식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71" name="타원 70"/>
          <p:cNvSpPr/>
          <p:nvPr/>
        </p:nvSpPr>
        <p:spPr bwMode="auto">
          <a:xfrm>
            <a:off x="2486819" y="3176994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2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89755" y="3141060"/>
            <a:ext cx="1068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긴급 상황 발생</a:t>
            </a:r>
            <a:endParaRPr lang="ko-KR" altLang="en-US" sz="1000" b="1" dirty="0">
              <a:latin typeface="+mn-ea"/>
              <a:ea typeface="+mn-ea"/>
            </a:endParaRPr>
          </a:p>
        </p:txBody>
      </p:sp>
      <p:pic>
        <p:nvPicPr>
          <p:cNvPr id="88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10293" y="2152650"/>
            <a:ext cx="1528849" cy="94682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타원 98"/>
          <p:cNvSpPr/>
          <p:nvPr/>
        </p:nvSpPr>
        <p:spPr bwMode="auto">
          <a:xfrm>
            <a:off x="4697757" y="5741561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3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47604" y="4677611"/>
            <a:ext cx="15293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도착 예정 시각보다 지연될 경우 </a:t>
            </a:r>
            <a:r>
              <a:rPr lang="en-US" altLang="ko-KR" sz="1000" b="1">
                <a:latin typeface="+mn-ea"/>
                <a:ea typeface="+mn-ea"/>
              </a:rPr>
              <a:t>SOS</a:t>
            </a:r>
            <a:r>
              <a:rPr lang="ko-KR" altLang="en-US" sz="1000" b="1">
                <a:latin typeface="+mn-ea"/>
                <a:ea typeface="+mn-ea"/>
              </a:rPr>
              <a:t> 기능 활성화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01" name="직선 화살표 연결선 100"/>
          <p:cNvCxnSpPr/>
          <p:nvPr/>
        </p:nvCxnSpPr>
        <p:spPr bwMode="auto">
          <a:xfrm flipH="1">
            <a:off x="2364725" y="4698951"/>
            <a:ext cx="2266335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02" name="타원 101"/>
          <p:cNvSpPr/>
          <p:nvPr/>
        </p:nvSpPr>
        <p:spPr bwMode="auto">
          <a:xfrm>
            <a:off x="2727817" y="4855384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2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39445" y="5717917"/>
            <a:ext cx="11883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SOS</a:t>
            </a:r>
            <a:r>
              <a:rPr lang="ko-KR" altLang="en-US" sz="1000" b="1">
                <a:latin typeface="+mn-ea"/>
                <a:ea typeface="+mn-ea"/>
              </a:rPr>
              <a:t> 기능 활성화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07" name="직선 화살표 연결선 106"/>
          <p:cNvCxnSpPr/>
          <p:nvPr/>
        </p:nvCxnSpPr>
        <p:spPr bwMode="auto">
          <a:xfrm flipH="1">
            <a:off x="5614740" y="3141060"/>
            <a:ext cx="562396" cy="45525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09" name="TextBox 108"/>
          <p:cNvSpPr txBox="1"/>
          <p:nvPr/>
        </p:nvSpPr>
        <p:spPr>
          <a:xfrm>
            <a:off x="6424960" y="3706872"/>
            <a:ext cx="107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취소 시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ko-KR" altLang="en-US" sz="1000" b="1">
                <a:latin typeface="+mn-ea"/>
                <a:ea typeface="+mn-ea"/>
              </a:rPr>
              <a:t>비번 입력 요청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16" name="직선 화살표 연결선 115"/>
          <p:cNvCxnSpPr/>
          <p:nvPr/>
        </p:nvCxnSpPr>
        <p:spPr bwMode="auto">
          <a:xfrm flipH="1" flipV="1">
            <a:off x="5947148" y="4696661"/>
            <a:ext cx="1672536" cy="229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17" name="타원 116"/>
          <p:cNvSpPr/>
          <p:nvPr/>
        </p:nvSpPr>
        <p:spPr bwMode="auto">
          <a:xfrm>
            <a:off x="6242311" y="4844415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4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385830" y="4662753"/>
            <a:ext cx="1528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발신자 위치 정보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ko-KR" altLang="en-US" sz="1000" b="1">
                <a:latin typeface="+mn-ea"/>
                <a:ea typeface="+mn-ea"/>
              </a:rPr>
              <a:t>전송 및 통화 시도</a:t>
            </a:r>
            <a:r>
              <a:rPr lang="en-US" altLang="ko-KR" sz="1000" b="1">
                <a:latin typeface="+mn-ea"/>
                <a:ea typeface="+mn-ea"/>
              </a:rPr>
              <a:t>,</a:t>
            </a:r>
          </a:p>
          <a:p>
            <a:r>
              <a:rPr lang="en-US" altLang="ko-KR" sz="1000" b="1">
                <a:latin typeface="+mn-ea"/>
                <a:ea typeface="+mn-ea"/>
              </a:rPr>
              <a:t>SNS</a:t>
            </a:r>
            <a:r>
              <a:rPr lang="ko-KR" altLang="en-US" sz="1000" b="1">
                <a:latin typeface="+mn-ea"/>
                <a:ea typeface="+mn-ea"/>
              </a:rPr>
              <a:t> 메시지 등록</a:t>
            </a:r>
            <a:endParaRPr lang="en-US" altLang="ko-KR" sz="1000" b="1">
              <a:latin typeface="+mn-ea"/>
              <a:ea typeface="+mn-ea"/>
            </a:endParaRPr>
          </a:p>
        </p:txBody>
      </p:sp>
      <p:cxnSp>
        <p:nvCxnSpPr>
          <p:cNvPr id="125" name="직선 화살표 연결선 124"/>
          <p:cNvCxnSpPr/>
          <p:nvPr/>
        </p:nvCxnSpPr>
        <p:spPr bwMode="auto">
          <a:xfrm flipH="1" flipV="1">
            <a:off x="7526640" y="3099471"/>
            <a:ext cx="622320" cy="50493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26" name="타원 125"/>
          <p:cNvSpPr/>
          <p:nvPr/>
        </p:nvSpPr>
        <p:spPr bwMode="auto">
          <a:xfrm>
            <a:off x="7689304" y="2961514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5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817584" y="2862553"/>
            <a:ext cx="1095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비번 불일치 시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en-US" altLang="ko-KR" sz="1000" b="1">
                <a:latin typeface="+mn-ea"/>
                <a:ea typeface="+mn-ea"/>
              </a:rPr>
              <a:t>SOS</a:t>
            </a:r>
            <a:r>
              <a:rPr lang="ko-KR" altLang="en-US" sz="1000" b="1">
                <a:latin typeface="+mn-ea"/>
                <a:ea typeface="+mn-ea"/>
              </a:rPr>
              <a:t> 동작</a:t>
            </a:r>
            <a:endParaRPr lang="ko-KR" altLang="en-US" sz="1000" b="1" dirty="0">
              <a:latin typeface="+mn-ea"/>
              <a:ea typeface="+mn-ea"/>
            </a:endParaRPr>
          </a:p>
        </p:txBody>
      </p:sp>
      <p:pic>
        <p:nvPicPr>
          <p:cNvPr id="52" name="Picture 3" descr="C:\Users\USER 02\Desktop\sos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9710" y="2494111"/>
            <a:ext cx="528138" cy="5708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타원 54"/>
          <p:cNvSpPr/>
          <p:nvPr/>
        </p:nvSpPr>
        <p:spPr bwMode="auto">
          <a:xfrm>
            <a:off x="852330" y="3185806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</a:rPr>
              <a:t>1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cxnSp>
        <p:nvCxnSpPr>
          <p:cNvPr id="56" name="직선 화살표 연결선 55"/>
          <p:cNvCxnSpPr/>
          <p:nvPr/>
        </p:nvCxnSpPr>
        <p:spPr bwMode="auto">
          <a:xfrm flipH="1">
            <a:off x="1702887" y="2779511"/>
            <a:ext cx="37529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66" name="직사각형 65"/>
          <p:cNvSpPr/>
          <p:nvPr/>
        </p:nvSpPr>
        <p:spPr bwMode="auto">
          <a:xfrm>
            <a:off x="2758852" y="3424256"/>
            <a:ext cx="1265890" cy="306024"/>
          </a:xfrm>
          <a:prstGeom prst="rect">
            <a:avLst/>
          </a:prstGeom>
          <a:solidFill>
            <a:schemeClr val="accent2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000" b="1" kern="0">
                <a:solidFill>
                  <a:schemeClr val="bg1"/>
                </a:solidFill>
                <a:latin typeface="+mn-ea"/>
                <a:ea typeface="+mn-ea"/>
              </a:rPr>
              <a:t>본사 특허 기술</a:t>
            </a:r>
            <a:endParaRPr kumimoji="0" lang="ko-KR" altLang="en-US" sz="10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424443" y="5950521"/>
            <a:ext cx="6398125" cy="414745"/>
          </a:xfrm>
          <a:prstGeom prst="roundRect">
            <a:avLst>
              <a:gd name="adj" fmla="val 273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본사 특허 </a:t>
            </a:r>
            <a:r>
              <a:rPr lang="en-US" altLang="ko-KR">
                <a:solidFill>
                  <a:schemeClr val="tx1"/>
                </a:solidFill>
              </a:rPr>
              <a:t>"</a:t>
            </a:r>
            <a:r>
              <a:rPr lang="ko-KR" altLang="en-US">
                <a:solidFill>
                  <a:schemeClr val="tx1"/>
                </a:solidFill>
              </a:rPr>
              <a:t>전자기기의 긴급 상황 알림 장치 및 방법</a:t>
            </a:r>
            <a:r>
              <a:rPr lang="en-US" altLang="ko-KR">
                <a:solidFill>
                  <a:schemeClr val="tx1"/>
                </a:solidFill>
              </a:rPr>
              <a:t>"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</a:t>
            </a:r>
            <a:r>
              <a:rPr lang="ko-KR" altLang="en-US">
                <a:solidFill>
                  <a:schemeClr val="tx1"/>
                </a:solidFill>
              </a:rPr>
              <a:t> 출원번호 </a:t>
            </a:r>
            <a:r>
              <a:rPr lang="en-US" altLang="ko-KR">
                <a:solidFill>
                  <a:schemeClr val="tx1"/>
                </a:solidFill>
              </a:rPr>
              <a:t>: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10-2014-0063715</a:t>
            </a:r>
            <a:endParaRPr lang="en-US" altLang="ko-KR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2" name="직선 화살표 연결선 81"/>
          <p:cNvCxnSpPr/>
          <p:nvPr/>
        </p:nvCxnSpPr>
        <p:spPr bwMode="auto">
          <a:xfrm flipH="1" flipV="1">
            <a:off x="4316569" y="3117300"/>
            <a:ext cx="622320" cy="504938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1675" y="3732057"/>
            <a:ext cx="1124500" cy="1999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5654" y="3738558"/>
            <a:ext cx="1104942" cy="19643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486" y="3983520"/>
            <a:ext cx="785069" cy="13881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타원 53"/>
          <p:cNvSpPr/>
          <p:nvPr/>
        </p:nvSpPr>
        <p:spPr bwMode="auto">
          <a:xfrm>
            <a:off x="6284071" y="3816927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4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983" y="1988840"/>
            <a:ext cx="987489" cy="1755537"/>
          </a:xfrm>
          <a:prstGeom prst="rect">
            <a:avLst/>
          </a:prstGeom>
        </p:spPr>
      </p:pic>
      <p:sp>
        <p:nvSpPr>
          <p:cNvPr id="43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90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1.11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SOS</a:t>
            </a:r>
            <a:r>
              <a:rPr lang="ko-KR" altLang="en-US" sz="1800">
                <a:solidFill>
                  <a:schemeClr val="tx1"/>
                </a:solidFill>
              </a:rPr>
              <a:t> 화면 구성안</a:t>
            </a:r>
          </a:p>
        </p:txBody>
      </p:sp>
      <p:sp>
        <p:nvSpPr>
          <p:cNvPr id="15" name="모서리가 둥근 직사각형 220"/>
          <p:cNvSpPr>
            <a:spLocks noChangeArrowheads="1"/>
          </p:cNvSpPr>
          <p:nvPr/>
        </p:nvSpPr>
        <p:spPr bwMode="auto">
          <a:xfrm>
            <a:off x="3563351" y="1700808"/>
            <a:ext cx="2307178" cy="32447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 err="1">
                <a:latin typeface="+mj-ea"/>
                <a:ea typeface="+mj-ea"/>
              </a:rPr>
              <a:t>상태별</a:t>
            </a:r>
            <a:r>
              <a:rPr lang="ko-KR" altLang="en-US" sz="1000" b="1" dirty="0">
                <a:latin typeface="+mj-ea"/>
                <a:ea typeface="+mj-ea"/>
              </a:rPr>
              <a:t> 정보 표시</a:t>
            </a:r>
          </a:p>
        </p:txBody>
      </p:sp>
      <p:sp>
        <p:nvSpPr>
          <p:cNvPr id="21" name="모서리가 둥근 직사각형 220"/>
          <p:cNvSpPr>
            <a:spLocks noChangeArrowheads="1"/>
          </p:cNvSpPr>
          <p:nvPr/>
        </p:nvSpPr>
        <p:spPr bwMode="auto">
          <a:xfrm>
            <a:off x="6761645" y="1700808"/>
            <a:ext cx="2307178" cy="326638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 dirty="0">
                <a:latin typeface="+mj-ea"/>
                <a:ea typeface="+mj-ea"/>
              </a:rPr>
              <a:t>SOS </a:t>
            </a:r>
            <a:r>
              <a:rPr lang="ko-KR" altLang="en-US" sz="1000" b="1">
                <a:latin typeface="+mj-ea"/>
                <a:ea typeface="+mj-ea"/>
              </a:rPr>
              <a:t>구동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84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SOS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 설정에서 귀가 예정 시간을 설정하면 상태가 주의로 바뀌고 귀가가 늦어지면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10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초 후에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SOS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가 구동되어 긴급상황 상태가 됩니다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 </a:t>
            </a:r>
            <a:endParaRPr kumimoji="0" lang="en-US" altLang="ko-KR" sz="1600" b="1">
              <a:solidFill>
                <a:srgbClr val="000000"/>
              </a:solidFill>
              <a:ea typeface="맑은 고딕" pitchFamily="50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5906760" y="225124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5906760" y="257318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5995048" y="2251242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5999935" y="2311802"/>
            <a:ext cx="658350" cy="829166"/>
            <a:chOff x="3121538" y="1697706"/>
            <a:chExt cx="658350" cy="829166"/>
          </a:xfrm>
        </p:grpSpPr>
        <p:sp>
          <p:nvSpPr>
            <p:cNvPr id="86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87" name="직선 연결선 86"/>
            <p:cNvCxnSpPr>
              <a:stCxn id="86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/>
            <p:nvPr/>
          </p:nvCxnSpPr>
          <p:spPr>
            <a:xfrm flipH="1">
              <a:off x="3121538" y="2526872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직선 화살표 연결선 87"/>
          <p:cNvCxnSpPr/>
          <p:nvPr/>
        </p:nvCxnSpPr>
        <p:spPr>
          <a:xfrm>
            <a:off x="5999020" y="2573182"/>
            <a:ext cx="915" cy="93821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5906760" y="3511399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15"/>
          <p:cNvSpPr txBox="1"/>
          <p:nvPr/>
        </p:nvSpPr>
        <p:spPr>
          <a:xfrm>
            <a:off x="6181712" y="2957605"/>
            <a:ext cx="556810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사용자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상태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표시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5906760" y="6192634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5995555" y="3522518"/>
            <a:ext cx="1392" cy="26827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/>
          <p:cNvGrpSpPr/>
          <p:nvPr/>
        </p:nvGrpSpPr>
        <p:grpSpPr>
          <a:xfrm>
            <a:off x="5996947" y="4627506"/>
            <a:ext cx="695219" cy="195814"/>
            <a:chOff x="3121538" y="1697706"/>
            <a:chExt cx="695219" cy="195814"/>
          </a:xfrm>
        </p:grpSpPr>
        <p:sp>
          <p:nvSpPr>
            <p:cNvPr id="98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지도 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99" name="직선 연결선 98"/>
            <p:cNvCxnSpPr>
              <a:stCxn id="98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269" y="2083519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3" name="직선 연결선 102"/>
          <p:cNvCxnSpPr/>
          <p:nvPr/>
        </p:nvCxnSpPr>
        <p:spPr>
          <a:xfrm>
            <a:off x="9112101" y="225124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9112101" y="257318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 flipH="1">
            <a:off x="9200389" y="2251242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/>
          <p:cNvGrpSpPr/>
          <p:nvPr/>
        </p:nvGrpSpPr>
        <p:grpSpPr>
          <a:xfrm>
            <a:off x="9205276" y="2311802"/>
            <a:ext cx="658350" cy="1765270"/>
            <a:chOff x="3121538" y="1697706"/>
            <a:chExt cx="658350" cy="1765270"/>
          </a:xfrm>
        </p:grpSpPr>
        <p:sp>
          <p:nvSpPr>
            <p:cNvPr id="107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108" name="직선 연결선 107"/>
            <p:cNvCxnSpPr>
              <a:stCxn id="107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/>
            <p:nvPr/>
          </p:nvCxnSpPr>
          <p:spPr>
            <a:xfrm flipH="1">
              <a:off x="3121538" y="3462976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9" name="직선 연결선 108"/>
          <p:cNvCxnSpPr/>
          <p:nvPr/>
        </p:nvCxnSpPr>
        <p:spPr>
          <a:xfrm>
            <a:off x="9112101" y="5849261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>
            <a:off x="9200389" y="2594615"/>
            <a:ext cx="0" cy="32546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5"/>
          <p:cNvSpPr txBox="1"/>
          <p:nvPr/>
        </p:nvSpPr>
        <p:spPr>
          <a:xfrm>
            <a:off x="9377566" y="3933304"/>
            <a:ext cx="543986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SOS </a:t>
            </a:r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구동 </a:t>
            </a:r>
            <a:b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</a:br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알림 팝업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765" y="2105209"/>
            <a:ext cx="2314575" cy="41114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220"/>
          <p:cNvSpPr>
            <a:spLocks noChangeArrowheads="1"/>
          </p:cNvSpPr>
          <p:nvPr/>
        </p:nvSpPr>
        <p:spPr bwMode="auto">
          <a:xfrm>
            <a:off x="415926" y="1700808"/>
            <a:ext cx="2307178" cy="324470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>
                <a:latin typeface="+mj-ea"/>
                <a:ea typeface="+mj-ea"/>
              </a:rPr>
              <a:t>SOS</a:t>
            </a:r>
            <a:r>
              <a:rPr lang="ko-KR" altLang="en-US" sz="1000" b="1">
                <a:latin typeface="+mj-ea"/>
                <a:ea typeface="+mj-ea"/>
              </a:rPr>
              <a:t> 설정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89" y="2090418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2" name="직선 연결선 41"/>
          <p:cNvCxnSpPr/>
          <p:nvPr/>
        </p:nvCxnSpPr>
        <p:spPr>
          <a:xfrm>
            <a:off x="2765243" y="225124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2765243" y="257318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2853531" y="2251242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2858418" y="2311802"/>
            <a:ext cx="658350" cy="195814"/>
            <a:chOff x="3121538" y="1697706"/>
            <a:chExt cx="658350" cy="195814"/>
          </a:xfrm>
        </p:grpSpPr>
        <p:sp>
          <p:nvSpPr>
            <p:cNvPr id="46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47" name="직선 연결선 46"/>
            <p:cNvCxnSpPr>
              <a:stCxn id="46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직선 연결선 47"/>
          <p:cNvCxnSpPr/>
          <p:nvPr/>
        </p:nvCxnSpPr>
        <p:spPr>
          <a:xfrm>
            <a:off x="2765243" y="6192634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2765243" y="5849261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2853011" y="2594615"/>
            <a:ext cx="0" cy="32546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2854325" y="5850154"/>
            <a:ext cx="900" cy="339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/>
          <p:cNvGrpSpPr/>
          <p:nvPr/>
        </p:nvGrpSpPr>
        <p:grpSpPr>
          <a:xfrm>
            <a:off x="2847810" y="4169170"/>
            <a:ext cx="695219" cy="195814"/>
            <a:chOff x="3121538" y="1697706"/>
            <a:chExt cx="695219" cy="195814"/>
          </a:xfrm>
        </p:grpSpPr>
        <p:sp>
          <p:nvSpPr>
            <p:cNvPr id="57" name="TextBox 15"/>
            <p:cNvSpPr txBox="1"/>
            <p:nvPr/>
          </p:nvSpPr>
          <p:spPr>
            <a:xfrm>
              <a:off x="3296816" y="1697706"/>
              <a:ext cx="519941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설정 상세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58" name="직선 연결선 57"/>
            <p:cNvCxnSpPr>
              <a:stCxn id="57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/>
          <p:cNvGrpSpPr/>
          <p:nvPr/>
        </p:nvGrpSpPr>
        <p:grpSpPr>
          <a:xfrm>
            <a:off x="2855392" y="5921961"/>
            <a:ext cx="682395" cy="195814"/>
            <a:chOff x="3121538" y="1697706"/>
            <a:chExt cx="682395" cy="195814"/>
          </a:xfrm>
        </p:grpSpPr>
        <p:sp>
          <p:nvSpPr>
            <p:cNvPr id="60" name="TextBox 15"/>
            <p:cNvSpPr txBox="1"/>
            <p:nvPr/>
          </p:nvSpPr>
          <p:spPr>
            <a:xfrm>
              <a:off x="3296816" y="1697706"/>
              <a:ext cx="507117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en-US" altLang="ko-KR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SOS</a:t>
              </a:r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 설정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61" name="직선 연결선 60"/>
            <p:cNvCxnSpPr>
              <a:stCxn id="60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/>
          <p:cNvSpPr/>
          <p:nvPr/>
        </p:nvSpPr>
        <p:spPr bwMode="auto">
          <a:xfrm>
            <a:off x="447669" y="3262972"/>
            <a:ext cx="2229757" cy="310044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63" name="직선 화살표 연결선 79"/>
          <p:cNvCxnSpPr/>
          <p:nvPr/>
        </p:nvCxnSpPr>
        <p:spPr bwMode="auto">
          <a:xfrm flipV="1">
            <a:off x="2681781" y="2957605"/>
            <a:ext cx="2033271" cy="477845"/>
          </a:xfrm>
          <a:prstGeom prst="bentConnector3">
            <a:avLst>
              <a:gd name="adj1" fmla="val 25470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8073372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Geofencing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 기능을 이용하여 보호자가 위험존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,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 안전존 등을 미리 설정하고 피보호자가 특정존에 들어가거나 나올 때 이를 보호자에게 알려주는 기능입니다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 bwMode="auto"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1.12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kern="0">
                <a:solidFill>
                  <a:schemeClr val="tx1"/>
                </a:solidFill>
              </a:rPr>
              <a:t>Zone+</a:t>
            </a:r>
            <a:r>
              <a:rPr lang="ko-KR" altLang="en-US" sz="1800" kern="0">
                <a:solidFill>
                  <a:schemeClr val="tx1"/>
                </a:solidFill>
              </a:rPr>
              <a:t> 기능 개요</a:t>
            </a:r>
          </a:p>
        </p:txBody>
      </p:sp>
      <p:sp>
        <p:nvSpPr>
          <p:cNvPr id="49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Zone+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기능 개요</a:t>
            </a:r>
          </a:p>
        </p:txBody>
      </p:sp>
      <p:sp>
        <p:nvSpPr>
          <p:cNvPr id="5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1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2596" y="4501129"/>
            <a:ext cx="140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위험존</a:t>
            </a:r>
            <a:r>
              <a:rPr lang="en-US" altLang="ko-KR" sz="1000" b="1">
                <a:latin typeface="+mn-ea"/>
                <a:ea typeface="+mn-ea"/>
              </a:rPr>
              <a:t>,</a:t>
            </a:r>
            <a:r>
              <a:rPr lang="ko-KR" altLang="en-US" sz="1000" b="1">
                <a:latin typeface="+mn-ea"/>
                <a:ea typeface="+mn-ea"/>
              </a:rPr>
              <a:t> 안전존 설정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9" name="직선 화살표 연결선 8"/>
          <p:cNvCxnSpPr/>
          <p:nvPr/>
        </p:nvCxnSpPr>
        <p:spPr bwMode="auto">
          <a:xfrm>
            <a:off x="1229617" y="4747350"/>
            <a:ext cx="181003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0" name="타원 9"/>
          <p:cNvSpPr/>
          <p:nvPr/>
        </p:nvSpPr>
        <p:spPr bwMode="auto">
          <a:xfrm>
            <a:off x="1402642" y="4530487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</a:rPr>
              <a:t>1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pic>
        <p:nvPicPr>
          <p:cNvPr id="11" name="Picture 4" descr="C:\Users\LG\AppData\Local\Microsoft\Windows\Temporary Internet Files\Content.IE5\MRVIIGYH\MCj04316400000[1]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520" y="4458857"/>
            <a:ext cx="597097" cy="5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539874" y="4738472"/>
            <a:ext cx="1255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latin typeface="+mn-ea"/>
                <a:ea typeface="+mn-ea"/>
              </a:rPr>
              <a:t>"</a:t>
            </a:r>
            <a:r>
              <a:rPr lang="ko-KR" altLang="en-US" sz="1000" b="1">
                <a:latin typeface="+mn-ea"/>
                <a:ea typeface="+mn-ea"/>
              </a:rPr>
              <a:t>유흥가</a:t>
            </a:r>
            <a:r>
              <a:rPr lang="en-US" altLang="ko-KR" sz="1000" b="1">
                <a:latin typeface="+mn-ea"/>
                <a:ea typeface="+mn-ea"/>
              </a:rPr>
              <a:t>",</a:t>
            </a:r>
            <a:r>
              <a:rPr lang="ko-KR" altLang="en-US" sz="1000" b="1">
                <a:latin typeface="+mn-ea"/>
                <a:ea typeface="+mn-ea"/>
              </a:rPr>
              <a:t> </a:t>
            </a:r>
            <a:r>
              <a:rPr lang="en-US" altLang="ko-KR" sz="1000" b="1">
                <a:latin typeface="+mn-ea"/>
                <a:ea typeface="+mn-ea"/>
              </a:rPr>
              <a:t>"</a:t>
            </a:r>
            <a:r>
              <a:rPr lang="ko-KR" altLang="en-US" sz="1000" b="1">
                <a:latin typeface="+mn-ea"/>
                <a:ea typeface="+mn-ea"/>
              </a:rPr>
              <a:t>학교</a:t>
            </a:r>
            <a:r>
              <a:rPr lang="en-US" altLang="ko-KR" sz="1000" b="1">
                <a:latin typeface="+mn-ea"/>
                <a:ea typeface="+mn-ea"/>
              </a:rPr>
              <a:t>"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65915" y="4506943"/>
            <a:ext cx="140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존 설정 정보 전송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18" name="직선 화살표 연결선 17"/>
          <p:cNvCxnSpPr/>
          <p:nvPr/>
        </p:nvCxnSpPr>
        <p:spPr bwMode="auto">
          <a:xfrm>
            <a:off x="4155464" y="4753164"/>
            <a:ext cx="1716139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9" name="타원 18"/>
          <p:cNvSpPr/>
          <p:nvPr/>
        </p:nvSpPr>
        <p:spPr bwMode="auto">
          <a:xfrm>
            <a:off x="4325961" y="4536301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2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pic>
        <p:nvPicPr>
          <p:cNvPr id="23" name="Picture 14" descr="C:\Users\LG\AppData\Local\Microsoft\Windows\Temporary Internet Files\Content.IE5\YVCMNN8V\MCj04316410000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262193" y="4489001"/>
            <a:ext cx="511698" cy="528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293229" y="4510121"/>
            <a:ext cx="140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위험존 진입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6982778" y="4756342"/>
            <a:ext cx="128259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26" name="타원 25"/>
          <p:cNvSpPr/>
          <p:nvPr/>
        </p:nvSpPr>
        <p:spPr bwMode="auto">
          <a:xfrm>
            <a:off x="7153275" y="4539479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3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04449" y="5251406"/>
            <a:ext cx="140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위험존 진입 알림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29" name="직선 화살표 연결선 28"/>
          <p:cNvCxnSpPr/>
          <p:nvPr/>
        </p:nvCxnSpPr>
        <p:spPr bwMode="auto">
          <a:xfrm>
            <a:off x="4155898" y="5497627"/>
            <a:ext cx="1716139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30" name="타원 29"/>
          <p:cNvSpPr/>
          <p:nvPr/>
        </p:nvSpPr>
        <p:spPr bwMode="auto">
          <a:xfrm>
            <a:off x="4364495" y="5280764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5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89420" y="4738472"/>
            <a:ext cx="140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안전존 벗어남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04449" y="5497627"/>
            <a:ext cx="140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안전존 벗어남 알림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0082" y="5056963"/>
            <a:ext cx="6081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보호자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54119" y="5033045"/>
            <a:ext cx="987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피 보호자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36" name="모서리가 둥근 직사각형 220"/>
          <p:cNvSpPr>
            <a:spLocks noChangeArrowheads="1"/>
          </p:cNvSpPr>
          <p:nvPr/>
        </p:nvSpPr>
        <p:spPr bwMode="auto">
          <a:xfrm>
            <a:off x="677191" y="2177610"/>
            <a:ext cx="1971554" cy="295096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>
              <a:defRPr/>
            </a:pPr>
            <a:r>
              <a:rPr lang="en-US" altLang="ko-KR" b="1">
                <a:latin typeface="+mj-ea"/>
                <a:ea typeface="+mj-ea"/>
              </a:rPr>
              <a:t>Geofencing</a:t>
            </a:r>
            <a:r>
              <a:rPr lang="ko-KR" altLang="en-US" b="1">
                <a:latin typeface="+mj-ea"/>
                <a:ea typeface="+mj-ea"/>
              </a:rPr>
              <a:t> 기능이란</a:t>
            </a:r>
            <a:r>
              <a:rPr lang="en-US" altLang="ko-KR" b="1">
                <a:latin typeface="+mj-ea"/>
                <a:ea typeface="+mj-ea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7190" y="2544713"/>
            <a:ext cx="8523959" cy="1244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08000" tIns="108000" rIns="108000" bIns="108000" rtlCol="0" anchor="t" anchorCtr="0">
            <a:noAutofit/>
          </a:bodyPr>
          <a:lstStyle/>
          <a:p>
            <a:pPr marL="171450" indent="-17145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>
                <a:latin typeface="+mn-ea"/>
                <a:ea typeface="+mn-ea"/>
              </a:rPr>
              <a:t>Geographic</a:t>
            </a:r>
            <a:r>
              <a:rPr lang="ko-KR" altLang="en-US">
                <a:latin typeface="+mn-ea"/>
                <a:ea typeface="+mn-ea"/>
              </a:rPr>
              <a:t>과 </a:t>
            </a:r>
            <a:r>
              <a:rPr lang="en-US" altLang="ko-KR">
                <a:latin typeface="+mn-ea"/>
                <a:ea typeface="+mn-ea"/>
              </a:rPr>
              <a:t>Fencing</a:t>
            </a:r>
            <a:r>
              <a:rPr lang="ko-KR" altLang="en-US">
                <a:latin typeface="+mn-ea"/>
                <a:ea typeface="+mn-ea"/>
              </a:rPr>
              <a:t>의 합성어로 특정 구역에 대한 사용자 출입현황을 알려주는 </a:t>
            </a:r>
            <a:r>
              <a:rPr lang="en-US" altLang="ko-KR">
                <a:latin typeface="+mn-ea"/>
                <a:ea typeface="+mn-ea"/>
              </a:rPr>
              <a:t>API</a:t>
            </a:r>
            <a:r>
              <a:rPr lang="ko-KR" altLang="en-US">
                <a:latin typeface="+mn-ea"/>
                <a:ea typeface="+mn-ea"/>
              </a:rPr>
              <a:t>이다</a:t>
            </a:r>
            <a:r>
              <a:rPr lang="en-US" altLang="ko-KR">
                <a:latin typeface="+mn-ea"/>
                <a:ea typeface="+mn-ea"/>
              </a:rPr>
              <a:t>.</a:t>
            </a:r>
          </a:p>
          <a:p>
            <a:pPr marL="171450" indent="-17145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altLang="ko-KR">
                <a:latin typeface="+mn-ea"/>
                <a:ea typeface="+mn-ea"/>
              </a:rPr>
              <a:t>GPS</a:t>
            </a:r>
            <a:r>
              <a:rPr lang="ko-KR" altLang="en-US">
                <a:latin typeface="+mn-ea"/>
                <a:ea typeface="+mn-ea"/>
              </a:rPr>
              <a:t>를 통해 </a:t>
            </a:r>
            <a:r>
              <a:rPr lang="en-US" altLang="ko-KR">
                <a:latin typeface="+mn-ea"/>
                <a:ea typeface="+mn-ea"/>
              </a:rPr>
              <a:t>Geofence</a:t>
            </a:r>
            <a:r>
              <a:rPr lang="ko-KR" altLang="en-US">
                <a:latin typeface="+mn-ea"/>
                <a:ea typeface="+mn-ea"/>
              </a:rPr>
              <a:t>라는 가상의 울타리를 지정해 놓으면</a:t>
            </a:r>
            <a:r>
              <a:rPr lang="en-US" altLang="ko-KR">
                <a:latin typeface="+mn-ea"/>
                <a:ea typeface="+mn-ea"/>
              </a:rPr>
              <a:t>, Geofence </a:t>
            </a:r>
            <a:r>
              <a:rPr lang="ko-KR" altLang="en-US">
                <a:latin typeface="+mn-ea"/>
                <a:ea typeface="+mn-ea"/>
              </a:rPr>
              <a:t>구역에 사용자가 진입하거나 벗어나는 경우 이를 알려주는 것이 </a:t>
            </a:r>
            <a:r>
              <a:rPr lang="en-US" altLang="ko-KR">
                <a:latin typeface="+mn-ea"/>
                <a:ea typeface="+mn-ea"/>
              </a:rPr>
              <a:t>Geofencing</a:t>
            </a:r>
            <a:r>
              <a:rPr lang="ko-KR" altLang="en-US">
                <a:latin typeface="+mn-ea"/>
                <a:ea typeface="+mn-ea"/>
              </a:rPr>
              <a:t>의 역할이다</a:t>
            </a:r>
            <a:r>
              <a:rPr lang="en-US" altLang="ko-KR">
                <a:latin typeface="+mn-ea"/>
                <a:ea typeface="+mn-ea"/>
              </a:rPr>
              <a:t>.</a:t>
            </a:r>
          </a:p>
        </p:txBody>
      </p:sp>
      <p:cxnSp>
        <p:nvCxnSpPr>
          <p:cNvPr id="38" name="직선 화살표 연결선 37"/>
          <p:cNvCxnSpPr/>
          <p:nvPr/>
        </p:nvCxnSpPr>
        <p:spPr bwMode="auto">
          <a:xfrm flipH="1">
            <a:off x="6982779" y="4984693"/>
            <a:ext cx="1279414" cy="47607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39" name="TextBox 38"/>
          <p:cNvSpPr txBox="1"/>
          <p:nvPr/>
        </p:nvSpPr>
        <p:spPr>
          <a:xfrm>
            <a:off x="7400924" y="5363457"/>
            <a:ext cx="2016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알림 메시지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en-US" altLang="ko-KR" sz="1000" b="1">
                <a:latin typeface="+mn-ea"/>
                <a:ea typeface="+mn-ea"/>
              </a:rPr>
              <a:t>(</a:t>
            </a:r>
            <a:r>
              <a:rPr lang="ko-KR" altLang="en-US" sz="1000" b="1">
                <a:latin typeface="+mn-ea"/>
                <a:ea typeface="+mn-ea"/>
              </a:rPr>
              <a:t>진입</a:t>
            </a:r>
            <a:r>
              <a:rPr lang="en-US" altLang="ko-KR" sz="1000" b="1">
                <a:latin typeface="+mn-ea"/>
                <a:ea typeface="+mn-ea"/>
              </a:rPr>
              <a:t>/</a:t>
            </a:r>
            <a:r>
              <a:rPr lang="ko-KR" altLang="en-US" sz="1000" b="1">
                <a:latin typeface="+mn-ea"/>
                <a:ea typeface="+mn-ea"/>
              </a:rPr>
              <a:t>이탈 </a:t>
            </a:r>
            <a:r>
              <a:rPr lang="en-US" altLang="ko-KR" sz="1000" b="1">
                <a:latin typeface="+mn-ea"/>
                <a:ea typeface="+mn-ea"/>
              </a:rPr>
              <a:t>100m</a:t>
            </a:r>
            <a:r>
              <a:rPr lang="ko-KR" altLang="en-US" sz="1000" b="1">
                <a:latin typeface="+mn-ea"/>
                <a:ea typeface="+mn-ea"/>
              </a:rPr>
              <a:t>전 미리 알림</a:t>
            </a:r>
            <a:r>
              <a:rPr lang="en-US" altLang="ko-KR" sz="1000" b="1">
                <a:latin typeface="+mn-ea"/>
                <a:ea typeface="+mn-ea"/>
              </a:rPr>
              <a:t>)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7260971" y="5392815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4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 bwMode="auto">
          <a:xfrm>
            <a:off x="1258192" y="4984693"/>
            <a:ext cx="1781455" cy="476072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42" name="TextBox 41"/>
          <p:cNvSpPr txBox="1"/>
          <p:nvPr/>
        </p:nvSpPr>
        <p:spPr>
          <a:xfrm>
            <a:off x="1203821" y="5263275"/>
            <a:ext cx="2012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알림 메시지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en-US" altLang="ko-KR" sz="1000" b="1">
                <a:latin typeface="+mn-ea"/>
                <a:ea typeface="+mn-ea"/>
              </a:rPr>
              <a:t>(</a:t>
            </a:r>
            <a:r>
              <a:rPr lang="ko-KR" altLang="en-US" sz="1000" b="1">
                <a:latin typeface="+mn-ea"/>
                <a:ea typeface="+mn-ea"/>
              </a:rPr>
              <a:t>진입</a:t>
            </a:r>
            <a:r>
              <a:rPr lang="en-US" altLang="ko-KR" sz="1000" b="1">
                <a:latin typeface="+mn-ea"/>
                <a:ea typeface="+mn-ea"/>
              </a:rPr>
              <a:t>/</a:t>
            </a:r>
            <a:r>
              <a:rPr lang="ko-KR" altLang="en-US" sz="1000" b="1">
                <a:latin typeface="+mn-ea"/>
                <a:ea typeface="+mn-ea"/>
              </a:rPr>
              <a:t>이탈 </a:t>
            </a:r>
            <a:r>
              <a:rPr lang="en-US" altLang="ko-KR" sz="1000" b="1">
                <a:latin typeface="+mn-ea"/>
                <a:ea typeface="+mn-ea"/>
              </a:rPr>
              <a:t>100m</a:t>
            </a:r>
            <a:r>
              <a:rPr lang="ko-KR" altLang="en-US" sz="1000" b="1">
                <a:latin typeface="+mn-ea"/>
                <a:ea typeface="+mn-ea"/>
              </a:rPr>
              <a:t>전 미리 알림</a:t>
            </a:r>
            <a:r>
              <a:rPr lang="en-US" altLang="ko-KR" sz="1000" b="1">
                <a:latin typeface="+mn-ea"/>
                <a:ea typeface="+mn-ea"/>
              </a:rPr>
              <a:t>)</a:t>
            </a:r>
            <a:endParaRPr lang="ko-KR" altLang="en-US" sz="1000" b="1">
              <a:latin typeface="+mn-ea"/>
              <a:ea typeface="+mn-ea"/>
            </a:endParaRPr>
          </a:p>
          <a:p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1079808" y="5296385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6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747" y="4112702"/>
            <a:ext cx="1067034" cy="18969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794" y="4121563"/>
            <a:ext cx="1048897" cy="1864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51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579" y="2159107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528" y="2122120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 dirty="0">
                <a:solidFill>
                  <a:schemeClr val="tx1"/>
                </a:solidFill>
              </a:rPr>
              <a:t>1.</a:t>
            </a:r>
            <a:r>
              <a:rPr lang="ko-KR" altLang="en-US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Application </a:t>
            </a:r>
            <a:r>
              <a:rPr lang="ko-KR" altLang="en-US" sz="1800" dirty="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1.13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Zone+</a:t>
            </a:r>
            <a:r>
              <a:rPr lang="ko-KR" altLang="en-US" sz="1800" dirty="0">
                <a:solidFill>
                  <a:schemeClr val="tx1"/>
                </a:solidFill>
              </a:rPr>
              <a:t> 화면 구성안</a:t>
            </a:r>
          </a:p>
        </p:txBody>
      </p:sp>
      <p:sp>
        <p:nvSpPr>
          <p:cNvPr id="21" name="모서리가 둥근 직사각형 220"/>
          <p:cNvSpPr>
            <a:spLocks noChangeArrowheads="1"/>
          </p:cNvSpPr>
          <p:nvPr/>
        </p:nvSpPr>
        <p:spPr bwMode="auto">
          <a:xfrm>
            <a:off x="705926" y="1748145"/>
            <a:ext cx="2307178" cy="326638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 dirty="0">
                <a:latin typeface="+mj-ea"/>
                <a:ea typeface="+mj-ea"/>
              </a:rPr>
              <a:t>Zone+</a:t>
            </a:r>
            <a:r>
              <a:rPr lang="ko-KR" altLang="en-US" sz="1000" b="1">
                <a:latin typeface="+mj-ea"/>
                <a:ea typeface="+mj-ea"/>
              </a:rPr>
              <a:t> 설정</a:t>
            </a:r>
          </a:p>
        </p:txBody>
      </p:sp>
      <p:sp>
        <p:nvSpPr>
          <p:cNvPr id="24" name="모서리가 둥근 직사각형 220"/>
          <p:cNvSpPr>
            <a:spLocks noChangeArrowheads="1"/>
          </p:cNvSpPr>
          <p:nvPr/>
        </p:nvSpPr>
        <p:spPr bwMode="auto">
          <a:xfrm>
            <a:off x="3872880" y="1748145"/>
            <a:ext cx="2307178" cy="328806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 dirty="0">
                <a:latin typeface="+mj-ea"/>
                <a:ea typeface="+mj-ea"/>
              </a:rPr>
              <a:t>Zone + </a:t>
            </a:r>
            <a:r>
              <a:rPr lang="ko-KR" altLang="en-US" sz="1000" b="1">
                <a:latin typeface="+mj-ea"/>
                <a:ea typeface="+mj-ea"/>
              </a:rPr>
              <a:t>추가</a:t>
            </a:r>
            <a:endParaRPr lang="ko-KR" altLang="en-US" sz="1000" b="1" dirty="0">
              <a:latin typeface="+mj-ea"/>
              <a:ea typeface="+mj-ea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3056382" y="2298579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>
            <a:off x="3144670" y="2298579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3149557" y="2359139"/>
            <a:ext cx="658350" cy="195814"/>
            <a:chOff x="3121538" y="1697706"/>
            <a:chExt cx="658350" cy="195814"/>
          </a:xfrm>
        </p:grpSpPr>
        <p:sp>
          <p:nvSpPr>
            <p:cNvPr id="66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67" name="직선 연결선 66"/>
            <p:cNvCxnSpPr>
              <a:stCxn id="66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Zone+ 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화면 입니다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공공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API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와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Cloud Sourcing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을 기반으로 위험존 정보를 제공하며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Zone</a:t>
            </a:r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을 추가하게 되면 위치 조회 시 표기됩니다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3056902" y="2620519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056902" y="6236920"/>
            <a:ext cx="17948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3144670" y="2616129"/>
            <a:ext cx="0" cy="36207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3139469" y="3974172"/>
            <a:ext cx="591024" cy="318924"/>
            <a:chOff x="3121538" y="1810830"/>
            <a:chExt cx="591024" cy="318924"/>
          </a:xfrm>
        </p:grpSpPr>
        <p:sp>
          <p:nvSpPr>
            <p:cNvPr id="90" name="TextBox 15"/>
            <p:cNvSpPr txBox="1"/>
            <p:nvPr/>
          </p:nvSpPr>
          <p:spPr>
            <a:xfrm>
              <a:off x="3296816" y="1810830"/>
              <a:ext cx="415746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Zone +</a:t>
              </a:r>
            </a:p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설정 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91" name="직선 연결선 90"/>
            <p:cNvCxnSpPr>
              <a:stCxn id="90" idx="1"/>
            </p:cNvCxnSpPr>
            <p:nvPr/>
          </p:nvCxnSpPr>
          <p:spPr>
            <a:xfrm flipH="1">
              <a:off x="3121538" y="1970292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255" y="2122897"/>
            <a:ext cx="23145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모서리가 둥근 직사각형 220"/>
          <p:cNvSpPr>
            <a:spLocks noChangeArrowheads="1"/>
          </p:cNvSpPr>
          <p:nvPr/>
        </p:nvSpPr>
        <p:spPr bwMode="auto">
          <a:xfrm>
            <a:off x="6933380" y="1711935"/>
            <a:ext cx="2307178" cy="328806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 dirty="0">
                <a:latin typeface="+mj-ea"/>
                <a:ea typeface="+mj-ea"/>
              </a:rPr>
              <a:t>Zone + </a:t>
            </a:r>
            <a:r>
              <a:rPr lang="ko-KR" altLang="en-US" sz="1000" b="1" dirty="0">
                <a:latin typeface="+mj-ea"/>
                <a:ea typeface="+mj-ea"/>
              </a:rPr>
              <a:t>조회</a:t>
            </a: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1067" y="2319379"/>
            <a:ext cx="840584" cy="22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4810" y="2338945"/>
            <a:ext cx="840584" cy="22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0571" y="2321097"/>
            <a:ext cx="840584" cy="22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직사각형 44"/>
          <p:cNvSpPr/>
          <p:nvPr/>
        </p:nvSpPr>
        <p:spPr bwMode="auto">
          <a:xfrm>
            <a:off x="714923" y="5476288"/>
            <a:ext cx="2304180" cy="308504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46" name="직선 화살표 연결선 79"/>
          <p:cNvCxnSpPr>
            <a:stCxn id="45" idx="3"/>
            <a:endCxn id="2" idx="1"/>
          </p:cNvCxnSpPr>
          <p:nvPr/>
        </p:nvCxnSpPr>
        <p:spPr bwMode="auto">
          <a:xfrm flipV="1">
            <a:off x="3019103" y="4216507"/>
            <a:ext cx="857476" cy="141403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52" name="직사각형 51"/>
          <p:cNvSpPr/>
          <p:nvPr/>
        </p:nvSpPr>
        <p:spPr bwMode="auto">
          <a:xfrm>
            <a:off x="3876579" y="5922431"/>
            <a:ext cx="2304180" cy="351476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tIns="36000" bIns="36000" rtlCol="0" anchor="b"/>
          <a:lstStyle/>
          <a:p>
            <a:pPr marL="0" marR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가는각진제목체" pitchFamily="18" charset="-127"/>
              <a:cs typeface="Arial" pitchFamily="34" charset="0"/>
            </a:endParaRPr>
          </a:p>
        </p:txBody>
      </p:sp>
      <p:cxnSp>
        <p:nvCxnSpPr>
          <p:cNvPr id="55" name="직선 화살표 연결선 79"/>
          <p:cNvCxnSpPr>
            <a:stCxn id="52" idx="3"/>
            <a:endCxn id="37" idx="1"/>
          </p:cNvCxnSpPr>
          <p:nvPr/>
        </p:nvCxnSpPr>
        <p:spPr bwMode="auto">
          <a:xfrm flipV="1">
            <a:off x="6180759" y="4180297"/>
            <a:ext cx="749496" cy="1917872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63" name="직선 연결선 62"/>
          <p:cNvCxnSpPr/>
          <p:nvPr/>
        </p:nvCxnSpPr>
        <p:spPr>
          <a:xfrm>
            <a:off x="9273480" y="214011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9273480" y="246205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H="1">
            <a:off x="9361768" y="2140112"/>
            <a:ext cx="963" cy="3175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그룹 69"/>
          <p:cNvGrpSpPr/>
          <p:nvPr/>
        </p:nvGrpSpPr>
        <p:grpSpPr>
          <a:xfrm>
            <a:off x="9366655" y="2200672"/>
            <a:ext cx="658350" cy="195814"/>
            <a:chOff x="3121538" y="1697706"/>
            <a:chExt cx="658350" cy="195814"/>
          </a:xfrm>
        </p:grpSpPr>
        <p:sp>
          <p:nvSpPr>
            <p:cNvPr id="71" name="TextBox 15"/>
            <p:cNvSpPr txBox="1"/>
            <p:nvPr/>
          </p:nvSpPr>
          <p:spPr>
            <a:xfrm>
              <a:off x="3296816" y="1697706"/>
              <a:ext cx="483072" cy="19581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메뉴영역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72" name="직선 연결선 71"/>
            <p:cNvCxnSpPr>
              <a:stCxn id="71" idx="1"/>
            </p:cNvCxnSpPr>
            <p:nvPr/>
          </p:nvCxnSpPr>
          <p:spPr>
            <a:xfrm flipH="1">
              <a:off x="3121538" y="1795613"/>
              <a:ext cx="175278" cy="0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직선 연결선 77"/>
          <p:cNvCxnSpPr/>
          <p:nvPr/>
        </p:nvCxnSpPr>
        <p:spPr>
          <a:xfrm>
            <a:off x="9273480" y="6237312"/>
            <a:ext cx="1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9364779" y="2462052"/>
            <a:ext cx="1876" cy="37748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그룹 81"/>
          <p:cNvGrpSpPr/>
          <p:nvPr/>
        </p:nvGrpSpPr>
        <p:grpSpPr>
          <a:xfrm>
            <a:off x="9366655" y="4025274"/>
            <a:ext cx="450178" cy="318924"/>
            <a:chOff x="3124526" y="1697706"/>
            <a:chExt cx="450178" cy="318924"/>
          </a:xfrm>
        </p:grpSpPr>
        <p:sp>
          <p:nvSpPr>
            <p:cNvPr id="83" name="TextBox 15"/>
            <p:cNvSpPr txBox="1"/>
            <p:nvPr/>
          </p:nvSpPr>
          <p:spPr>
            <a:xfrm>
              <a:off x="3296816" y="1697706"/>
              <a:ext cx="277888" cy="318924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지도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  <a:p>
              <a:r>
                <a:rPr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</a:rPr>
                <a:t>영역</a:t>
              </a:r>
              <a:endPara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endParaRPr>
            </a:p>
          </p:txBody>
        </p:sp>
        <p:cxnSp>
          <p:nvCxnSpPr>
            <p:cNvPr id="85" name="직선 연결선 84"/>
            <p:cNvCxnSpPr>
              <a:stCxn id="83" idx="1"/>
            </p:cNvCxnSpPr>
            <p:nvPr/>
          </p:nvCxnSpPr>
          <p:spPr>
            <a:xfrm flipH="1" flipV="1">
              <a:off x="3124526" y="1851952"/>
              <a:ext cx="172290" cy="5216"/>
            </a:xfrm>
            <a:prstGeom prst="line">
              <a:avLst/>
            </a:prstGeom>
            <a:ln w="9525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7679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48072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1.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1.14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등하교 알림이</a:t>
            </a:r>
            <a:r>
              <a:rPr lang="ko-KR" altLang="en-US" sz="1800">
                <a:latin typeface="+mn-ea"/>
                <a:ea typeface="+mn-ea"/>
              </a:rPr>
              <a:t> 시나리오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등하교 알림이 시나리오</a:t>
            </a:r>
          </a:p>
        </p:txBody>
      </p:sp>
      <p:sp>
        <p:nvSpPr>
          <p:cNvPr id="83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84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85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r>
              <a:rPr kumimoji="0" lang="en-US" altLang="ko-KR" sz="1600" b="1">
                <a:solidFill>
                  <a:srgbClr val="000000"/>
                </a:solidFill>
                <a:latin typeface="+mn-ea"/>
                <a:ea typeface="+mn-ea"/>
              </a:rPr>
              <a:t>Zigbee </a:t>
            </a:r>
            <a:r>
              <a:rPr kumimoji="0" lang="ko-KR" altLang="en-US" sz="1600" b="1">
                <a:solidFill>
                  <a:srgbClr val="000000"/>
                </a:solidFill>
                <a:latin typeface="+mn-ea"/>
                <a:ea typeface="+mn-ea"/>
              </a:rPr>
              <a:t>단말을 사용하는 자녀의 등</a:t>
            </a:r>
            <a:r>
              <a:rPr kumimoji="0" lang="en-US" altLang="ko-KR" sz="1600" b="1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kumimoji="0" lang="ko-KR" altLang="en-US" sz="1600" b="1">
                <a:solidFill>
                  <a:srgbClr val="000000"/>
                </a:solidFill>
                <a:latin typeface="+mn-ea"/>
                <a:ea typeface="+mn-ea"/>
              </a:rPr>
              <a:t>하교 내역을 프리미엄 메시지 서비스로 알리며</a:t>
            </a:r>
            <a:r>
              <a:rPr kumimoji="0" lang="en-US" altLang="ko-KR" sz="1600" b="1">
                <a:solidFill>
                  <a:srgbClr val="000000"/>
                </a:solidFill>
                <a:latin typeface="+mn-ea"/>
                <a:ea typeface="+mn-ea"/>
              </a:rPr>
              <a:t>, Zigbee </a:t>
            </a:r>
            <a:r>
              <a:rPr kumimoji="0" lang="ko-KR" altLang="en-US" sz="1600" b="1">
                <a:solidFill>
                  <a:srgbClr val="000000"/>
                </a:solidFill>
                <a:latin typeface="+mn-ea"/>
                <a:ea typeface="+mn-ea"/>
              </a:rPr>
              <a:t>단말 오류 시 자녀 핸드폰 조회로 위치 확인 서비스를 지원합니다</a:t>
            </a:r>
            <a:r>
              <a:rPr kumimoji="0" lang="en-US" altLang="ko-KR" sz="1600" b="1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65468"/>
              </p:ext>
            </p:extLst>
          </p:nvPr>
        </p:nvGraphicFramePr>
        <p:xfrm>
          <a:off x="415636" y="5991514"/>
          <a:ext cx="9074439" cy="368300"/>
        </p:xfrm>
        <a:graphic>
          <a:graphicData uri="http://schemas.openxmlformats.org/drawingml/2006/table">
            <a:tbl>
              <a:tblPr/>
              <a:tblGrid>
                <a:gridCol w="2222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고려사항</a:t>
                      </a:r>
                    </a:p>
                  </a:txBody>
                  <a:tcPr marL="91445" marR="91445" marT="45705" marB="4570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SKT </a:t>
                      </a:r>
                      <a:r>
                        <a:rPr lang="en-US" altLang="ko-KR" sz="1100" dirty="0" err="1">
                          <a:latin typeface="+mn-ea"/>
                          <a:ea typeface="+mn-ea"/>
                        </a:rPr>
                        <a:t>Anycare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Service 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연동 가능 여부 확인 필요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91445" marR="91445" marT="45705" marB="4570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7" name="그림 4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158" y="1988111"/>
            <a:ext cx="5164137" cy="355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타원 87"/>
          <p:cNvSpPr/>
          <p:nvPr/>
        </p:nvSpPr>
        <p:spPr bwMode="auto">
          <a:xfrm>
            <a:off x="7329264" y="2601340"/>
            <a:ext cx="169862" cy="1651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71455" indent="-171455"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ko-KR" sz="900" b="1" kern="0" dirty="0">
                <a:solidFill>
                  <a:srgbClr val="080808"/>
                </a:solidFill>
                <a:latin typeface="+mn-ea"/>
                <a:ea typeface="+mn-ea"/>
              </a:rPr>
              <a:t>1</a:t>
            </a:r>
            <a:endParaRPr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6742809" y="4246766"/>
            <a:ext cx="169863" cy="166687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71455" indent="-171455"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ko-KR" sz="900" b="1" kern="0" dirty="0">
                <a:solidFill>
                  <a:srgbClr val="080808"/>
                </a:solidFill>
                <a:latin typeface="+mn-ea"/>
                <a:ea typeface="+mn-ea"/>
              </a:rPr>
              <a:t>2</a:t>
            </a:r>
            <a:endParaRPr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90" name="TextBox 54"/>
          <p:cNvSpPr txBox="1">
            <a:spLocks noChangeArrowheads="1"/>
          </p:cNvSpPr>
          <p:nvPr/>
        </p:nvSpPr>
        <p:spPr bwMode="auto">
          <a:xfrm>
            <a:off x="7476979" y="2239322"/>
            <a:ext cx="192996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0000"/>
                </a:solidFill>
                <a:latin typeface="+mn-ea"/>
                <a:ea typeface="+mn-ea"/>
              </a:rPr>
              <a:t>Zigbee</a:t>
            </a: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 사용자의 </a:t>
            </a:r>
            <a:r>
              <a:rPr lang="ko-KR" altLang="en-US" b="1" u="sng">
                <a:solidFill>
                  <a:srgbClr val="000000"/>
                </a:solidFill>
                <a:latin typeface="+mn-ea"/>
                <a:ea typeface="+mn-ea"/>
              </a:rPr>
              <a:t>등</a:t>
            </a:r>
            <a:r>
              <a:rPr lang="en-US" altLang="ko-KR" b="1" u="sng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 b="1" u="sng">
                <a:solidFill>
                  <a:srgbClr val="000000"/>
                </a:solidFill>
                <a:latin typeface="+mn-ea"/>
                <a:ea typeface="+mn-ea"/>
              </a:rPr>
              <a:t>하교 내역</a:t>
            </a: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 프리미엄 메시지 서비스에서 확인 </a:t>
            </a:r>
          </a:p>
        </p:txBody>
      </p:sp>
      <p:sp>
        <p:nvSpPr>
          <p:cNvPr id="91" name="TextBox 55"/>
          <p:cNvSpPr txBox="1">
            <a:spLocks noChangeArrowheads="1"/>
          </p:cNvSpPr>
          <p:nvPr/>
        </p:nvSpPr>
        <p:spPr bwMode="auto">
          <a:xfrm>
            <a:off x="3944888" y="5626100"/>
            <a:ext cx="16462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b="1">
                <a:solidFill>
                  <a:srgbClr val="000000"/>
                </a:solidFill>
                <a:latin typeface="+mn-ea"/>
                <a:ea typeface="+mn-ea"/>
              </a:rPr>
              <a:t>피보호자 핸드폰 등록 가능</a:t>
            </a:r>
          </a:p>
        </p:txBody>
      </p:sp>
      <p:sp>
        <p:nvSpPr>
          <p:cNvPr id="92" name="TextBox 56"/>
          <p:cNvSpPr txBox="1">
            <a:spLocks noChangeArrowheads="1"/>
          </p:cNvSpPr>
          <p:nvPr/>
        </p:nvSpPr>
        <p:spPr bwMode="auto">
          <a:xfrm>
            <a:off x="6887702" y="3832584"/>
            <a:ext cx="270383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000000"/>
                </a:solidFill>
                <a:latin typeface="+mn-ea"/>
                <a:ea typeface="+mn-ea"/>
              </a:rPr>
              <a:t>Zigbee </a:t>
            </a: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단말 오류 시 </a:t>
            </a:r>
            <a:r>
              <a:rPr lang="ko-KR" altLang="en-US" b="1" u="sng">
                <a:solidFill>
                  <a:srgbClr val="000000"/>
                </a:solidFill>
                <a:latin typeface="+mn-ea"/>
                <a:ea typeface="+mn-ea"/>
              </a:rPr>
              <a:t>핸드폰</a:t>
            </a:r>
            <a:endParaRPr lang="en-US" altLang="ko-KR" b="1" u="sng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u="sng">
                <a:solidFill>
                  <a:srgbClr val="000000"/>
                </a:solidFill>
                <a:latin typeface="+mn-ea"/>
                <a:ea typeface="+mn-ea"/>
              </a:rPr>
              <a:t>조회</a:t>
            </a: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로 위치 확인 서비스 사용 가능</a:t>
            </a:r>
            <a:endParaRPr lang="en-US" altLang="ko-KR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전용단말에는 제공 되지 않는 이동</a:t>
            </a:r>
            <a:endParaRPr lang="en-US" altLang="ko-KR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경로</a:t>
            </a:r>
            <a:r>
              <a:rPr lang="en-US" altLang="ko-KR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+mn-ea"/>
                <a:ea typeface="+mn-ea"/>
              </a:rPr>
              <a:t>Zone+, SOS</a:t>
            </a: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 서비스 사용 가능</a:t>
            </a:r>
            <a:endParaRPr lang="en-US" altLang="ko-KR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93" name="그림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9561" y="3676505"/>
            <a:ext cx="931862" cy="16566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4054426" y="5448300"/>
            <a:ext cx="1427162" cy="233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923" b="1" dirty="0">
                <a:solidFill>
                  <a:srgbClr val="000000"/>
                </a:solidFill>
                <a:latin typeface="+mn-ea"/>
                <a:ea typeface="+mn-ea"/>
              </a:rPr>
              <a:t>프리미엄 안심 서비스</a:t>
            </a:r>
          </a:p>
        </p:txBody>
      </p:sp>
      <p:sp>
        <p:nvSpPr>
          <p:cNvPr id="95" name="TextBox 67"/>
          <p:cNvSpPr txBox="1">
            <a:spLocks noChangeArrowheads="1"/>
          </p:cNvSpPr>
          <p:nvPr/>
        </p:nvSpPr>
        <p:spPr bwMode="auto">
          <a:xfrm>
            <a:off x="4282608" y="2297654"/>
            <a:ext cx="10096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700" b="1">
                <a:solidFill>
                  <a:srgbClr val="000000"/>
                </a:solidFill>
                <a:latin typeface="+mn-ea"/>
                <a:ea typeface="+mn-ea"/>
              </a:rPr>
              <a:t>Zigbee System</a:t>
            </a:r>
            <a:endParaRPr lang="ko-KR" altLang="en-US" sz="700" b="1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7" name="타원 96"/>
          <p:cNvSpPr/>
          <p:nvPr/>
        </p:nvSpPr>
        <p:spPr bwMode="auto">
          <a:xfrm>
            <a:off x="2770188" y="2724150"/>
            <a:ext cx="493712" cy="487363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85738" indent="-185738" algn="ctr">
              <a:spcBef>
                <a:spcPct val="50000"/>
              </a:spcBef>
              <a:defRPr/>
            </a:pPr>
            <a:endParaRPr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pic>
        <p:nvPicPr>
          <p:cNvPr id="98" name="Picture 105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7918" y="4025247"/>
            <a:ext cx="452438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9" name="그룹 71"/>
          <p:cNvGrpSpPr>
            <a:grpSpLocks/>
          </p:cNvGrpSpPr>
          <p:nvPr/>
        </p:nvGrpSpPr>
        <p:grpSpPr bwMode="auto">
          <a:xfrm>
            <a:off x="6176407" y="2039529"/>
            <a:ext cx="1019175" cy="1670050"/>
            <a:chOff x="354351" y="1085717"/>
            <a:chExt cx="1979475" cy="3241693"/>
          </a:xfrm>
        </p:grpSpPr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518" y="1085717"/>
              <a:ext cx="1973308" cy="323861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01" name="직사각형 100"/>
            <p:cNvSpPr/>
            <p:nvPr/>
          </p:nvSpPr>
          <p:spPr>
            <a:xfrm>
              <a:off x="354351" y="4040835"/>
              <a:ext cx="1979475" cy="286575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altLang="ko-KR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</a:endParaRPr>
            </a:p>
          </p:txBody>
        </p:sp>
        <p:cxnSp>
          <p:nvCxnSpPr>
            <p:cNvPr id="102" name="직선 연결선 101"/>
            <p:cNvCxnSpPr/>
            <p:nvPr/>
          </p:nvCxnSpPr>
          <p:spPr>
            <a:xfrm>
              <a:off x="428350" y="4281189"/>
              <a:ext cx="164031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Picture 8" descr="Write Icon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335" y="4104296"/>
              <a:ext cx="195971" cy="14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4" name="직선 화살표 연결선 76"/>
          <p:cNvCxnSpPr>
            <a:cxnSpLocks noChangeShapeType="1"/>
          </p:cNvCxnSpPr>
          <p:nvPr/>
        </p:nvCxnSpPr>
        <p:spPr bwMode="auto">
          <a:xfrm>
            <a:off x="5579904" y="2709718"/>
            <a:ext cx="590550" cy="0"/>
          </a:xfrm>
          <a:prstGeom prst="straightConnector1">
            <a:avLst/>
          </a:prstGeom>
          <a:noFill/>
          <a:ln w="3175" algn="ctr">
            <a:solidFill>
              <a:srgbClr val="FF0000"/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cxnSp>
        <p:nvCxnSpPr>
          <p:cNvPr id="105" name="직선 화살표 연결선 77"/>
          <p:cNvCxnSpPr>
            <a:cxnSpLocks noChangeShapeType="1"/>
          </p:cNvCxnSpPr>
          <p:nvPr/>
        </p:nvCxnSpPr>
        <p:spPr bwMode="auto">
          <a:xfrm>
            <a:off x="5569664" y="4434713"/>
            <a:ext cx="590550" cy="0"/>
          </a:xfrm>
          <a:prstGeom prst="straightConnector1">
            <a:avLst/>
          </a:prstGeom>
          <a:noFill/>
          <a:ln w="3175" algn="ctr">
            <a:solidFill>
              <a:srgbClr val="FF0000"/>
            </a:solidFill>
            <a:round/>
            <a:headEnd type="triangle" w="med" len="med"/>
            <a:tailEnd/>
          </a:ln>
          <a:effectLst>
            <a:outerShdw sx="999" sy="999" algn="ctr" rotWithShape="0">
              <a:schemeClr val="bg2"/>
            </a:outerShdw>
          </a:effectLst>
        </p:spPr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351" y="2137639"/>
            <a:ext cx="360040" cy="36004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454" y="5265265"/>
            <a:ext cx="546742" cy="546742"/>
          </a:xfrm>
          <a:prstGeom prst="rect">
            <a:avLst/>
          </a:prstGeom>
        </p:spPr>
      </p:pic>
      <p:sp>
        <p:nvSpPr>
          <p:cNvPr id="29" name="타원 28"/>
          <p:cNvSpPr/>
          <p:nvPr/>
        </p:nvSpPr>
        <p:spPr bwMode="auto">
          <a:xfrm>
            <a:off x="6753882" y="5356090"/>
            <a:ext cx="169863" cy="166687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71455" indent="-171455"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en-US" altLang="ko-KR" sz="900" b="1" kern="0">
                <a:solidFill>
                  <a:srgbClr val="080808"/>
                </a:solidFill>
                <a:latin typeface="+mn-ea"/>
                <a:ea typeface="+mn-ea"/>
              </a:rPr>
              <a:t>3</a:t>
            </a:r>
            <a:endParaRPr lang="ko-KR" altLang="en-US" sz="9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30" name="TextBox 56"/>
          <p:cNvSpPr txBox="1">
            <a:spLocks noChangeArrowheads="1"/>
          </p:cNvSpPr>
          <p:nvPr/>
        </p:nvSpPr>
        <p:spPr bwMode="auto">
          <a:xfrm>
            <a:off x="6866501" y="5146310"/>
            <a:ext cx="27250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학교와 집의 </a:t>
            </a:r>
            <a:r>
              <a:rPr lang="en-US" altLang="ko-KR" b="1" u="sng">
                <a:solidFill>
                  <a:srgbClr val="000000"/>
                </a:solidFill>
                <a:latin typeface="+mn-ea"/>
                <a:ea typeface="+mn-ea"/>
              </a:rPr>
              <a:t>Wifi</a:t>
            </a:r>
            <a:r>
              <a:rPr lang="ko-KR" altLang="en-US" b="1" u="sng">
                <a:solidFill>
                  <a:srgbClr val="000000"/>
                </a:solidFill>
                <a:latin typeface="+mn-ea"/>
                <a:ea typeface="+mn-ea"/>
              </a:rPr>
              <a:t> 인식</a:t>
            </a: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으로</a:t>
            </a:r>
            <a:endParaRPr lang="en-US" altLang="ko-KR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등</a:t>
            </a:r>
            <a:r>
              <a:rPr lang="en-US" altLang="ko-KR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+mn-ea"/>
                <a:ea typeface="+mn-ea"/>
              </a:rPr>
              <a:t>하교 및 귀가 여부 판단하여 알림</a:t>
            </a:r>
            <a:endParaRPr lang="en-US" altLang="ko-KR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31" name="직선 화살표 연결선 79"/>
          <p:cNvCxnSpPr>
            <a:endCxn id="27" idx="2"/>
          </p:cNvCxnSpPr>
          <p:nvPr/>
        </p:nvCxnSpPr>
        <p:spPr bwMode="auto">
          <a:xfrm rot="10800000">
            <a:off x="1642372" y="2497680"/>
            <a:ext cx="4462757" cy="2950621"/>
          </a:xfrm>
          <a:prstGeom prst="bentConnector2">
            <a:avLst/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</p:spTree>
    <p:extLst>
      <p:ext uri="{BB962C8B-B14F-4D97-AF65-F5344CB8AC3E}">
        <p14:creationId xmlns:p14="http://schemas.microsoft.com/office/powerpoint/2010/main" val="34808030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1.15</a:t>
            </a:r>
            <a:r>
              <a:rPr lang="ko-KR" altLang="en-US" sz="1800">
                <a:solidFill>
                  <a:schemeClr val="tx1"/>
                </a:solidFill>
              </a:rPr>
              <a:t>내 위치 전송 </a:t>
            </a:r>
            <a:r>
              <a:rPr lang="en-US" altLang="ko-KR" sz="1800">
                <a:solidFill>
                  <a:schemeClr val="tx1"/>
                </a:solidFill>
              </a:rPr>
              <a:t>Flow</a:t>
            </a:r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39939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특정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Member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들에게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Push Msg, SNS, SMS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 등으로 위치 정보를 공유하고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API Server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에 주기적으로 자신의 위치 정보를 전송하여 수신자 지도에 표시합니다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30" name="Text Box 256"/>
          <p:cNvSpPr txBox="1">
            <a:spLocks noChangeArrowheads="1"/>
          </p:cNvSpPr>
          <p:nvPr/>
        </p:nvSpPr>
        <p:spPr bwMode="auto">
          <a:xfrm>
            <a:off x="7185248" y="1557338"/>
            <a:ext cx="2315940" cy="48942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Ins="72000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단말에서 위치 보내기 실행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단축 </a:t>
            </a:r>
            <a:r>
              <a:rPr lang="en-US" altLang="ko-KR" sz="1000" b="0">
                <a:solidFill>
                  <a:schemeClr val="tx1"/>
                </a:solidFill>
              </a:rPr>
              <a:t>URL </a:t>
            </a:r>
            <a:r>
              <a:rPr lang="ko-KR" altLang="en-US" sz="1000" b="0">
                <a:solidFill>
                  <a:schemeClr val="tx1"/>
                </a:solidFill>
              </a:rPr>
              <a:t>생성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URL</a:t>
            </a:r>
            <a:r>
              <a:rPr lang="ko-KR" altLang="en-US" sz="1000" b="0">
                <a:solidFill>
                  <a:schemeClr val="tx1"/>
                </a:solidFill>
              </a:rPr>
              <a:t>을 </a:t>
            </a:r>
            <a:r>
              <a:rPr lang="en-US" altLang="ko-KR" sz="1000" b="0">
                <a:solidFill>
                  <a:schemeClr val="tx1"/>
                </a:solidFill>
              </a:rPr>
              <a:t>App</a:t>
            </a:r>
            <a:r>
              <a:rPr lang="ko-KR" altLang="en-US" sz="1000" b="0">
                <a:solidFill>
                  <a:schemeClr val="tx1"/>
                </a:solidFill>
              </a:rPr>
              <a:t>에 전송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위치 정보를 주기적으로 </a:t>
            </a:r>
            <a:r>
              <a:rPr lang="en-US" altLang="ko-KR" sz="1000" b="0">
                <a:solidFill>
                  <a:schemeClr val="tx1"/>
                </a:solidFill>
              </a:rPr>
              <a:t>API Server</a:t>
            </a:r>
            <a:r>
              <a:rPr lang="ko-KR" altLang="en-US" sz="1000" b="0">
                <a:solidFill>
                  <a:schemeClr val="tx1"/>
                </a:solidFill>
              </a:rPr>
              <a:t>에 전송함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등록된 사용자의 경우 </a:t>
            </a:r>
            <a:r>
              <a:rPr lang="en-US" altLang="ko-KR" sz="1000" b="0">
                <a:solidFill>
                  <a:schemeClr val="tx1"/>
                </a:solidFill>
              </a:rPr>
              <a:t>LBS Server</a:t>
            </a:r>
            <a:r>
              <a:rPr lang="ko-KR" altLang="en-US" sz="1000" b="0">
                <a:solidFill>
                  <a:schemeClr val="tx1"/>
                </a:solidFill>
              </a:rPr>
              <a:t>를 통해 위치 측위 실행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측위된 위치 정보 받음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등록된 사용자에 한해서 </a:t>
            </a:r>
            <a:r>
              <a:rPr lang="en-US" altLang="ko-KR" sz="1000" b="0">
                <a:solidFill>
                  <a:schemeClr val="tx1"/>
                </a:solidFill>
              </a:rPr>
              <a:t>DB</a:t>
            </a:r>
            <a:r>
              <a:rPr lang="ko-KR" altLang="en-US" sz="1000" b="0">
                <a:solidFill>
                  <a:schemeClr val="tx1"/>
                </a:solidFill>
              </a:rPr>
              <a:t>에 저장되며 무료 사용자는 </a:t>
            </a:r>
            <a:r>
              <a:rPr lang="en-US" altLang="ko-KR" sz="1000" b="0">
                <a:solidFill>
                  <a:schemeClr val="tx1"/>
                </a:solidFill>
              </a:rPr>
              <a:t>Cache</a:t>
            </a:r>
            <a:r>
              <a:rPr lang="ko-KR" altLang="en-US" sz="1000" b="0">
                <a:solidFill>
                  <a:schemeClr val="tx1"/>
                </a:solidFill>
              </a:rPr>
              <a:t>에 임시 저장됨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수신자 중에 </a:t>
            </a:r>
            <a:r>
              <a:rPr lang="en-US" altLang="ko-KR" sz="1000" b="0">
                <a:solidFill>
                  <a:schemeClr val="tx1"/>
                </a:solidFill>
              </a:rPr>
              <a:t>App</a:t>
            </a:r>
            <a:r>
              <a:rPr lang="ko-KR" altLang="en-US" sz="1000" b="0">
                <a:solidFill>
                  <a:schemeClr val="tx1"/>
                </a:solidFill>
              </a:rPr>
              <a:t>을 설치한 사람이 있으면 알림 요청 보냄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Push Server(</a:t>
            </a:r>
            <a:r>
              <a:rPr lang="ko-KR" altLang="en-US" sz="1000" b="0">
                <a:solidFill>
                  <a:schemeClr val="tx1"/>
                </a:solidFill>
              </a:rPr>
              <a:t>안드로이드 </a:t>
            </a:r>
            <a:r>
              <a:rPr lang="en-US" altLang="ko-KR" sz="1000" b="0">
                <a:solidFill>
                  <a:schemeClr val="tx1"/>
                </a:solidFill>
              </a:rPr>
              <a:t>:</a:t>
            </a:r>
            <a:r>
              <a:rPr lang="ko-KR" altLang="en-US" sz="1000" b="0">
                <a:solidFill>
                  <a:schemeClr val="tx1"/>
                </a:solidFill>
              </a:rPr>
              <a:t> </a:t>
            </a:r>
            <a:r>
              <a:rPr lang="en-US" altLang="ko-KR" sz="1000" b="0">
                <a:solidFill>
                  <a:schemeClr val="tx1"/>
                </a:solidFill>
              </a:rPr>
              <a:t>GCM, iOS</a:t>
            </a:r>
            <a:r>
              <a:rPr lang="ko-KR" altLang="en-US" sz="1000" b="0">
                <a:solidFill>
                  <a:schemeClr val="tx1"/>
                </a:solidFill>
              </a:rPr>
              <a:t> </a:t>
            </a:r>
            <a:r>
              <a:rPr lang="en-US" altLang="ko-KR" sz="1000" b="0">
                <a:solidFill>
                  <a:schemeClr val="tx1"/>
                </a:solidFill>
              </a:rPr>
              <a:t>:</a:t>
            </a:r>
            <a:r>
              <a:rPr lang="ko-KR" altLang="en-US" sz="1000" b="0">
                <a:solidFill>
                  <a:schemeClr val="tx1"/>
                </a:solidFill>
              </a:rPr>
              <a:t> </a:t>
            </a:r>
            <a:r>
              <a:rPr lang="en-US" altLang="ko-KR" sz="1000" b="0">
                <a:solidFill>
                  <a:schemeClr val="tx1"/>
                </a:solidFill>
              </a:rPr>
              <a:t>APNS)</a:t>
            </a:r>
            <a:r>
              <a:rPr lang="ko-KR" altLang="en-US" sz="1000" b="0">
                <a:solidFill>
                  <a:schemeClr val="tx1"/>
                </a:solidFill>
              </a:rPr>
              <a:t>에 </a:t>
            </a:r>
            <a:r>
              <a:rPr lang="en-US" altLang="ko-KR" sz="1000" b="0">
                <a:solidFill>
                  <a:schemeClr val="tx1"/>
                </a:solidFill>
              </a:rPr>
              <a:t>Push</a:t>
            </a:r>
            <a:r>
              <a:rPr lang="ko-KR" altLang="en-US" sz="1000" b="0">
                <a:solidFill>
                  <a:schemeClr val="tx1"/>
                </a:solidFill>
              </a:rPr>
              <a:t> 발송을 요청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Push Server</a:t>
            </a:r>
            <a:r>
              <a:rPr lang="ko-KR" altLang="en-US" sz="1000" b="0">
                <a:solidFill>
                  <a:schemeClr val="tx1"/>
                </a:solidFill>
              </a:rPr>
              <a:t>에서 수신 대상자</a:t>
            </a:r>
            <a:r>
              <a:rPr lang="en-US" altLang="ko-KR" sz="1000" b="0">
                <a:solidFill>
                  <a:schemeClr val="tx1"/>
                </a:solidFill>
              </a:rPr>
              <a:t>(</a:t>
            </a:r>
            <a:r>
              <a:rPr lang="ko-KR" altLang="en-US" sz="1000" b="0">
                <a:solidFill>
                  <a:schemeClr val="tx1"/>
                </a:solidFill>
              </a:rPr>
              <a:t>들</a:t>
            </a:r>
            <a:r>
              <a:rPr lang="en-US" altLang="ko-KR" sz="1000" b="0">
                <a:solidFill>
                  <a:schemeClr val="tx1"/>
                </a:solidFill>
              </a:rPr>
              <a:t>)</a:t>
            </a:r>
            <a:r>
              <a:rPr lang="ko-KR" altLang="en-US" sz="1000" b="0">
                <a:solidFill>
                  <a:schemeClr val="tx1"/>
                </a:solidFill>
              </a:rPr>
              <a:t>에게 </a:t>
            </a:r>
            <a:r>
              <a:rPr lang="en-US" altLang="ko-KR" sz="1000" b="0">
                <a:solidFill>
                  <a:schemeClr val="tx1"/>
                </a:solidFill>
              </a:rPr>
              <a:t>Msg</a:t>
            </a:r>
            <a:r>
              <a:rPr lang="ko-KR" altLang="en-US" sz="1000" b="0">
                <a:solidFill>
                  <a:schemeClr val="tx1"/>
                </a:solidFill>
              </a:rPr>
              <a:t> 발송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Push</a:t>
            </a:r>
            <a:r>
              <a:rPr lang="ko-KR" altLang="en-US" sz="1000" b="0">
                <a:solidFill>
                  <a:schemeClr val="tx1"/>
                </a:solidFill>
              </a:rPr>
              <a:t> 발송 성공 여부를 알려주며 등록된 사용자의 경우 실패 시 자동 재전송 함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수신자의 </a:t>
            </a:r>
            <a:r>
              <a:rPr lang="en-US" altLang="ko-KR" sz="1000" b="0">
                <a:solidFill>
                  <a:schemeClr val="tx1"/>
                </a:solidFill>
              </a:rPr>
              <a:t>App</a:t>
            </a:r>
            <a:r>
              <a:rPr lang="ko-KR" altLang="en-US" sz="1000" b="0">
                <a:solidFill>
                  <a:schemeClr val="tx1"/>
                </a:solidFill>
              </a:rPr>
              <a:t> 설치 여부가 확인되지 않은 경우 </a:t>
            </a:r>
            <a:r>
              <a:rPr lang="en-US" altLang="ko-KR" sz="1000" b="0">
                <a:solidFill>
                  <a:schemeClr val="tx1"/>
                </a:solidFill>
              </a:rPr>
              <a:t>SNS</a:t>
            </a:r>
            <a:r>
              <a:rPr lang="ko-KR" altLang="en-US" sz="1000" b="0">
                <a:solidFill>
                  <a:schemeClr val="tx1"/>
                </a:solidFill>
              </a:rPr>
              <a:t> 또는 </a:t>
            </a:r>
            <a:r>
              <a:rPr lang="en-US" altLang="ko-KR" sz="1000" b="0">
                <a:solidFill>
                  <a:schemeClr val="tx1"/>
                </a:solidFill>
              </a:rPr>
              <a:t>SMS</a:t>
            </a:r>
            <a:r>
              <a:rPr lang="ko-KR" altLang="en-US" sz="1000" b="0">
                <a:solidFill>
                  <a:schemeClr val="tx1"/>
                </a:solidFill>
              </a:rPr>
              <a:t>로 </a:t>
            </a:r>
            <a:r>
              <a:rPr lang="en-US" altLang="ko-KR" sz="1000" b="0">
                <a:solidFill>
                  <a:schemeClr val="tx1"/>
                </a:solidFill>
              </a:rPr>
              <a:t>URL</a:t>
            </a:r>
            <a:r>
              <a:rPr lang="ko-KR" altLang="en-US" sz="1000" b="0">
                <a:solidFill>
                  <a:schemeClr val="tx1"/>
                </a:solidFill>
              </a:rPr>
              <a:t>을 전송한다</a:t>
            </a:r>
            <a:r>
              <a:rPr lang="en-US" altLang="ko-KR" sz="1000" b="0">
                <a:solidFill>
                  <a:schemeClr val="tx1"/>
                </a:solidFill>
              </a:rPr>
              <a:t>.</a:t>
            </a: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사용자가 </a:t>
            </a:r>
            <a:r>
              <a:rPr lang="en-US" altLang="ko-KR" sz="1000" b="0">
                <a:solidFill>
                  <a:schemeClr val="tx1"/>
                </a:solidFill>
              </a:rPr>
              <a:t>URL</a:t>
            </a:r>
            <a:r>
              <a:rPr lang="ko-KR" altLang="en-US" sz="1000" b="0">
                <a:solidFill>
                  <a:schemeClr val="tx1"/>
                </a:solidFill>
              </a:rPr>
              <a:t>을 실행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URL</a:t>
            </a:r>
            <a:r>
              <a:rPr lang="ko-KR" altLang="en-US" sz="1000" b="0">
                <a:solidFill>
                  <a:schemeClr val="tx1"/>
                </a:solidFill>
              </a:rPr>
              <a:t>로 서버 접속하면 </a:t>
            </a:r>
            <a:r>
              <a:rPr lang="en-US" altLang="ko-KR" sz="1000" b="0">
                <a:solidFill>
                  <a:schemeClr val="tx1"/>
                </a:solidFill>
              </a:rPr>
              <a:t>App</a:t>
            </a:r>
            <a:r>
              <a:rPr lang="ko-KR" altLang="en-US" sz="1000" b="0">
                <a:solidFill>
                  <a:schemeClr val="tx1"/>
                </a:solidFill>
              </a:rPr>
              <a:t> 설치 여부를 판별함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DB/Cache</a:t>
            </a:r>
            <a:r>
              <a:rPr lang="ko-KR" altLang="en-US" sz="1000" b="0">
                <a:solidFill>
                  <a:schemeClr val="tx1"/>
                </a:solidFill>
              </a:rPr>
              <a:t>에서 위치 정보 읽음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위치 정보 수신자에게 전송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09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지도에 위치 표시</a:t>
            </a:r>
            <a:endParaRPr lang="en-US" altLang="ko-KR" sz="1000" b="0">
              <a:solidFill>
                <a:schemeClr val="tx1"/>
              </a:solidFill>
            </a:endParaRPr>
          </a:p>
        </p:txBody>
      </p:sp>
      <p:sp>
        <p:nvSpPr>
          <p:cNvPr id="28" name="Rectangle 330"/>
          <p:cNvSpPr>
            <a:spLocks noChangeArrowheads="1"/>
          </p:cNvSpPr>
          <p:nvPr/>
        </p:nvSpPr>
        <p:spPr bwMode="auto">
          <a:xfrm>
            <a:off x="415926" y="1557338"/>
            <a:ext cx="6737350" cy="4894262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cxnSp>
        <p:nvCxnSpPr>
          <p:cNvPr id="141" name="직선 연결선 140"/>
          <p:cNvCxnSpPr/>
          <p:nvPr/>
        </p:nvCxnSpPr>
        <p:spPr bwMode="auto">
          <a:xfrm>
            <a:off x="930533" y="1907554"/>
            <a:ext cx="0" cy="44401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 bwMode="auto">
          <a:xfrm>
            <a:off x="2243114" y="1907554"/>
            <a:ext cx="0" cy="44401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 bwMode="auto">
          <a:xfrm>
            <a:off x="3555695" y="1907554"/>
            <a:ext cx="0" cy="44401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 bwMode="auto">
          <a:xfrm>
            <a:off x="4868275" y="1907554"/>
            <a:ext cx="0" cy="44401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/>
          <p:cNvCxnSpPr/>
          <p:nvPr/>
        </p:nvCxnSpPr>
        <p:spPr bwMode="auto">
          <a:xfrm>
            <a:off x="6180855" y="1907554"/>
            <a:ext cx="0" cy="44401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34"/>
          <p:cNvCxnSpPr>
            <a:cxnSpLocks noChangeShapeType="1"/>
          </p:cNvCxnSpPr>
          <p:nvPr/>
        </p:nvCxnSpPr>
        <p:spPr bwMode="auto">
          <a:xfrm>
            <a:off x="941713" y="2297533"/>
            <a:ext cx="129320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47" name="Text Box 38"/>
          <p:cNvSpPr txBox="1">
            <a:spLocks noChangeArrowheads="1"/>
          </p:cNvSpPr>
          <p:nvPr/>
        </p:nvSpPr>
        <p:spPr bwMode="gray">
          <a:xfrm>
            <a:off x="948422" y="2099888"/>
            <a:ext cx="920259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1. </a:t>
            </a:r>
            <a:r>
              <a:rPr lang="ko-KR" altLang="en-US" sz="800">
                <a:ea typeface="맑은 고딕" pitchFamily="50" charset="-127"/>
              </a:rPr>
              <a:t>위치 보내기 실행</a:t>
            </a:r>
          </a:p>
        </p:txBody>
      </p:sp>
      <p:cxnSp>
        <p:nvCxnSpPr>
          <p:cNvPr id="148" name="꺾인 연결선 147"/>
          <p:cNvCxnSpPr/>
          <p:nvPr/>
        </p:nvCxnSpPr>
        <p:spPr bwMode="auto">
          <a:xfrm>
            <a:off x="2243114" y="2344029"/>
            <a:ext cx="11926" cy="15240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49" name="Text Box 38"/>
          <p:cNvSpPr txBox="1">
            <a:spLocks noChangeArrowheads="1"/>
          </p:cNvSpPr>
          <p:nvPr/>
        </p:nvSpPr>
        <p:spPr bwMode="gray">
          <a:xfrm>
            <a:off x="2463502" y="2321804"/>
            <a:ext cx="577055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2. URL</a:t>
            </a:r>
            <a:r>
              <a:rPr lang="ko-KR" altLang="en-US" sz="800">
                <a:ea typeface="맑은 고딕" pitchFamily="50" charset="-127"/>
              </a:rPr>
              <a:t> 생성</a:t>
            </a:r>
          </a:p>
        </p:txBody>
      </p:sp>
      <p:cxnSp>
        <p:nvCxnSpPr>
          <p:cNvPr id="150" name="직선 화살표 연결선 34"/>
          <p:cNvCxnSpPr>
            <a:cxnSpLocks noChangeShapeType="1"/>
          </p:cNvCxnSpPr>
          <p:nvPr/>
        </p:nvCxnSpPr>
        <p:spPr bwMode="auto">
          <a:xfrm>
            <a:off x="943202" y="2684460"/>
            <a:ext cx="129320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 type="triangle"/>
            <a:tailEnd type="non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51" name="Text Box 38"/>
          <p:cNvSpPr txBox="1">
            <a:spLocks noChangeArrowheads="1"/>
          </p:cNvSpPr>
          <p:nvPr/>
        </p:nvSpPr>
        <p:spPr bwMode="gray">
          <a:xfrm>
            <a:off x="1648537" y="2485040"/>
            <a:ext cx="577055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3. URL</a:t>
            </a:r>
            <a:r>
              <a:rPr lang="ko-KR" altLang="en-US" sz="800">
                <a:ea typeface="맑은 고딕" pitchFamily="50" charset="-127"/>
              </a:rPr>
              <a:t> 전송</a:t>
            </a:r>
          </a:p>
        </p:txBody>
      </p:sp>
      <p:cxnSp>
        <p:nvCxnSpPr>
          <p:cNvPr id="152" name="직선 화살표 연결선 34"/>
          <p:cNvCxnSpPr>
            <a:cxnSpLocks noChangeShapeType="1"/>
          </p:cNvCxnSpPr>
          <p:nvPr/>
        </p:nvCxnSpPr>
        <p:spPr bwMode="auto">
          <a:xfrm>
            <a:off x="2243114" y="3281236"/>
            <a:ext cx="130065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prstDash val="dash"/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53" name="Text Box 38"/>
          <p:cNvSpPr txBox="1">
            <a:spLocks noChangeArrowheads="1"/>
          </p:cNvSpPr>
          <p:nvPr/>
        </p:nvSpPr>
        <p:spPr bwMode="gray">
          <a:xfrm>
            <a:off x="2253742" y="3085422"/>
            <a:ext cx="877411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5. </a:t>
            </a:r>
            <a:r>
              <a:rPr lang="ko-KR" altLang="en-US" sz="800">
                <a:ea typeface="맑은 고딕" pitchFamily="50" charset="-127"/>
              </a:rPr>
              <a:t>위치 측위 요청</a:t>
            </a:r>
          </a:p>
        </p:txBody>
      </p:sp>
      <p:cxnSp>
        <p:nvCxnSpPr>
          <p:cNvPr id="154" name="직선 화살표 연결선 34"/>
          <p:cNvCxnSpPr>
            <a:cxnSpLocks noChangeShapeType="1"/>
          </p:cNvCxnSpPr>
          <p:nvPr/>
        </p:nvCxnSpPr>
        <p:spPr bwMode="auto">
          <a:xfrm>
            <a:off x="2253742" y="3541587"/>
            <a:ext cx="1298970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prstDash val="dash"/>
            <a:round/>
            <a:headEnd type="triangle"/>
            <a:tailEnd type="non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55" name="Text Box 38"/>
          <p:cNvSpPr txBox="1">
            <a:spLocks noChangeArrowheads="1"/>
          </p:cNvSpPr>
          <p:nvPr/>
        </p:nvSpPr>
        <p:spPr bwMode="gray">
          <a:xfrm>
            <a:off x="2692177" y="3350823"/>
            <a:ext cx="877411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6. </a:t>
            </a:r>
            <a:r>
              <a:rPr lang="ko-KR" altLang="en-US" sz="800">
                <a:ea typeface="맑은 고딕" pitchFamily="50" charset="-127"/>
              </a:rPr>
              <a:t>위치 정보 응답</a:t>
            </a:r>
          </a:p>
        </p:txBody>
      </p:sp>
      <p:cxnSp>
        <p:nvCxnSpPr>
          <p:cNvPr id="156" name="직선 화살표 연결선 34"/>
          <p:cNvCxnSpPr>
            <a:cxnSpLocks noChangeShapeType="1"/>
          </p:cNvCxnSpPr>
          <p:nvPr/>
        </p:nvCxnSpPr>
        <p:spPr bwMode="auto">
          <a:xfrm>
            <a:off x="940966" y="2935249"/>
            <a:ext cx="129320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57" name="Text Box 38"/>
          <p:cNvSpPr txBox="1">
            <a:spLocks noChangeArrowheads="1"/>
          </p:cNvSpPr>
          <p:nvPr/>
        </p:nvSpPr>
        <p:spPr bwMode="gray">
          <a:xfrm>
            <a:off x="948422" y="2737604"/>
            <a:ext cx="1222057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4. </a:t>
            </a:r>
            <a:r>
              <a:rPr lang="ko-KR" altLang="en-US" sz="800">
                <a:ea typeface="맑은 고딕" pitchFamily="50" charset="-127"/>
              </a:rPr>
              <a:t>위치 정보 주기적 전송</a:t>
            </a:r>
          </a:p>
        </p:txBody>
      </p:sp>
      <p:cxnSp>
        <p:nvCxnSpPr>
          <p:cNvPr id="158" name="꺾인 연결선 157"/>
          <p:cNvCxnSpPr/>
          <p:nvPr/>
        </p:nvCxnSpPr>
        <p:spPr bwMode="auto">
          <a:xfrm>
            <a:off x="2244605" y="3699560"/>
            <a:ext cx="11926" cy="15240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59" name="Text Box 38"/>
          <p:cNvSpPr txBox="1">
            <a:spLocks noChangeArrowheads="1"/>
          </p:cNvSpPr>
          <p:nvPr/>
        </p:nvSpPr>
        <p:spPr bwMode="gray">
          <a:xfrm>
            <a:off x="2464994" y="3677335"/>
            <a:ext cx="82392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7. </a:t>
            </a:r>
            <a:r>
              <a:rPr lang="ko-KR" altLang="en-US" sz="800">
                <a:ea typeface="맑은 고딕" pitchFamily="50" charset="-127"/>
              </a:rPr>
              <a:t>위치 정보 저장</a:t>
            </a:r>
          </a:p>
        </p:txBody>
      </p:sp>
      <p:cxnSp>
        <p:nvCxnSpPr>
          <p:cNvPr id="160" name="직선 화살표 연결선 34"/>
          <p:cNvCxnSpPr>
            <a:cxnSpLocks noChangeShapeType="1"/>
          </p:cNvCxnSpPr>
          <p:nvPr/>
        </p:nvCxnSpPr>
        <p:spPr bwMode="auto">
          <a:xfrm>
            <a:off x="941259" y="4291763"/>
            <a:ext cx="129320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61" name="Text Box 38"/>
          <p:cNvSpPr txBox="1">
            <a:spLocks noChangeArrowheads="1"/>
          </p:cNvSpPr>
          <p:nvPr/>
        </p:nvSpPr>
        <p:spPr bwMode="gray">
          <a:xfrm>
            <a:off x="948422" y="4094118"/>
            <a:ext cx="635358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8. </a:t>
            </a:r>
            <a:r>
              <a:rPr lang="ko-KR" altLang="en-US" sz="800">
                <a:ea typeface="맑은 고딕" pitchFamily="50" charset="-127"/>
              </a:rPr>
              <a:t>알림</a:t>
            </a:r>
            <a:r>
              <a:rPr lang="en-US" altLang="ko-KR" sz="800">
                <a:ea typeface="맑은 고딕" pitchFamily="50" charset="-127"/>
              </a:rPr>
              <a:t> </a:t>
            </a:r>
            <a:r>
              <a:rPr lang="ko-KR" altLang="en-US" sz="800">
                <a:ea typeface="맑은 고딕" pitchFamily="50" charset="-127"/>
              </a:rPr>
              <a:t>요청</a:t>
            </a:r>
          </a:p>
        </p:txBody>
      </p:sp>
      <p:cxnSp>
        <p:nvCxnSpPr>
          <p:cNvPr id="162" name="직선 화살표 연결선 34"/>
          <p:cNvCxnSpPr>
            <a:cxnSpLocks noChangeShapeType="1"/>
          </p:cNvCxnSpPr>
          <p:nvPr/>
        </p:nvCxnSpPr>
        <p:spPr bwMode="auto">
          <a:xfrm>
            <a:off x="2248329" y="4414741"/>
            <a:ext cx="2610255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63" name="Text Box 38"/>
          <p:cNvSpPr txBox="1">
            <a:spLocks noChangeArrowheads="1"/>
          </p:cNvSpPr>
          <p:nvPr/>
        </p:nvSpPr>
        <p:spPr bwMode="gray">
          <a:xfrm>
            <a:off x="2255040" y="4217096"/>
            <a:ext cx="840480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9. Push</a:t>
            </a:r>
            <a:r>
              <a:rPr lang="ko-KR" altLang="en-US" sz="800">
                <a:ea typeface="맑은 고딕" pitchFamily="50" charset="-127"/>
              </a:rPr>
              <a:t> 발송 요청</a:t>
            </a:r>
          </a:p>
        </p:txBody>
      </p:sp>
      <p:cxnSp>
        <p:nvCxnSpPr>
          <p:cNvPr id="164" name="직선 화살표 연결선 34"/>
          <p:cNvCxnSpPr>
            <a:cxnSpLocks noChangeShapeType="1"/>
          </p:cNvCxnSpPr>
          <p:nvPr/>
        </p:nvCxnSpPr>
        <p:spPr bwMode="auto">
          <a:xfrm>
            <a:off x="4877965" y="4649238"/>
            <a:ext cx="129320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65" name="Text Box 38"/>
          <p:cNvSpPr txBox="1">
            <a:spLocks noChangeArrowheads="1"/>
          </p:cNvSpPr>
          <p:nvPr/>
        </p:nvSpPr>
        <p:spPr bwMode="gray">
          <a:xfrm>
            <a:off x="4880201" y="4451593"/>
            <a:ext cx="890154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10. Push Msg</a:t>
            </a:r>
            <a:r>
              <a:rPr lang="ko-KR" altLang="en-US" sz="800">
                <a:ea typeface="맑은 고딕" pitchFamily="50" charset="-127"/>
              </a:rPr>
              <a:t> 발송</a:t>
            </a:r>
          </a:p>
        </p:txBody>
      </p:sp>
      <p:cxnSp>
        <p:nvCxnSpPr>
          <p:cNvPr id="166" name="직선 화살표 연결선 34"/>
          <p:cNvCxnSpPr>
            <a:cxnSpLocks noChangeShapeType="1"/>
          </p:cNvCxnSpPr>
          <p:nvPr/>
        </p:nvCxnSpPr>
        <p:spPr bwMode="auto">
          <a:xfrm>
            <a:off x="941259" y="5456283"/>
            <a:ext cx="5229910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67" name="Text Box 38"/>
          <p:cNvSpPr txBox="1">
            <a:spLocks noChangeArrowheads="1"/>
          </p:cNvSpPr>
          <p:nvPr/>
        </p:nvSpPr>
        <p:spPr bwMode="gray">
          <a:xfrm>
            <a:off x="948422" y="5258638"/>
            <a:ext cx="923898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12. SNS/SMS</a:t>
            </a:r>
            <a:r>
              <a:rPr lang="ko-KR" altLang="en-US" sz="800">
                <a:ea typeface="맑은 고딕" pitchFamily="50" charset="-127"/>
              </a:rPr>
              <a:t> 전송</a:t>
            </a:r>
          </a:p>
        </p:txBody>
      </p:sp>
      <p:cxnSp>
        <p:nvCxnSpPr>
          <p:cNvPr id="168" name="직선 화살표 연결선 34"/>
          <p:cNvCxnSpPr>
            <a:cxnSpLocks noChangeShapeType="1"/>
          </p:cNvCxnSpPr>
          <p:nvPr/>
        </p:nvCxnSpPr>
        <p:spPr bwMode="auto">
          <a:xfrm>
            <a:off x="2248329" y="4902336"/>
            <a:ext cx="2610255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 type="triangle"/>
            <a:tailEnd type="non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69" name="Text Box 38"/>
          <p:cNvSpPr txBox="1">
            <a:spLocks noChangeArrowheads="1"/>
          </p:cNvSpPr>
          <p:nvPr/>
        </p:nvSpPr>
        <p:spPr bwMode="gray">
          <a:xfrm>
            <a:off x="3692834" y="4697951"/>
            <a:ext cx="1120462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11. Push</a:t>
            </a:r>
            <a:r>
              <a:rPr lang="ko-KR" altLang="en-US" sz="800">
                <a:ea typeface="맑은 고딕" pitchFamily="50" charset="-127"/>
              </a:rPr>
              <a:t> 발송 성공 여부</a:t>
            </a:r>
          </a:p>
        </p:txBody>
      </p:sp>
      <p:cxnSp>
        <p:nvCxnSpPr>
          <p:cNvPr id="170" name="직선 화살표 연결선 34"/>
          <p:cNvCxnSpPr>
            <a:cxnSpLocks noChangeShapeType="1"/>
          </p:cNvCxnSpPr>
          <p:nvPr/>
        </p:nvCxnSpPr>
        <p:spPr bwMode="auto">
          <a:xfrm>
            <a:off x="2248329" y="5704184"/>
            <a:ext cx="3932525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 type="triangle"/>
            <a:tailEnd type="non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71" name="Text Box 38"/>
          <p:cNvSpPr txBox="1">
            <a:spLocks noChangeArrowheads="1"/>
          </p:cNvSpPr>
          <p:nvPr/>
        </p:nvSpPr>
        <p:spPr bwMode="gray">
          <a:xfrm>
            <a:off x="5211705" y="5508370"/>
            <a:ext cx="953375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14. URL</a:t>
            </a:r>
            <a:r>
              <a:rPr lang="ko-KR" altLang="en-US" sz="800">
                <a:ea typeface="맑은 고딕" pitchFamily="50" charset="-127"/>
              </a:rPr>
              <a:t>로 서버 접속</a:t>
            </a:r>
          </a:p>
        </p:txBody>
      </p:sp>
      <p:cxnSp>
        <p:nvCxnSpPr>
          <p:cNvPr id="172" name="꺾인 연결선 171"/>
          <p:cNvCxnSpPr/>
          <p:nvPr/>
        </p:nvCxnSpPr>
        <p:spPr bwMode="auto">
          <a:xfrm>
            <a:off x="6174151" y="5464693"/>
            <a:ext cx="11926" cy="15240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73" name="Text Box 38"/>
          <p:cNvSpPr txBox="1">
            <a:spLocks noChangeArrowheads="1"/>
          </p:cNvSpPr>
          <p:nvPr/>
        </p:nvSpPr>
        <p:spPr bwMode="gray">
          <a:xfrm>
            <a:off x="6394539" y="5448818"/>
            <a:ext cx="629741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13. URL</a:t>
            </a:r>
            <a:r>
              <a:rPr lang="ko-KR" altLang="en-US" sz="800">
                <a:ea typeface="맑은 고딕" pitchFamily="50" charset="-127"/>
              </a:rPr>
              <a:t> 실행</a:t>
            </a:r>
          </a:p>
        </p:txBody>
      </p:sp>
      <p:cxnSp>
        <p:nvCxnSpPr>
          <p:cNvPr id="174" name="꺾인 연결선 173"/>
          <p:cNvCxnSpPr/>
          <p:nvPr/>
        </p:nvCxnSpPr>
        <p:spPr bwMode="auto">
          <a:xfrm>
            <a:off x="2244605" y="5735582"/>
            <a:ext cx="11926" cy="15240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75" name="Text Box 38"/>
          <p:cNvSpPr txBox="1">
            <a:spLocks noChangeArrowheads="1"/>
          </p:cNvSpPr>
          <p:nvPr/>
        </p:nvSpPr>
        <p:spPr bwMode="gray">
          <a:xfrm>
            <a:off x="2464994" y="5713357"/>
            <a:ext cx="876606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15. </a:t>
            </a:r>
            <a:r>
              <a:rPr lang="ko-KR" altLang="en-US" sz="800">
                <a:ea typeface="맑은 고딕" pitchFamily="50" charset="-127"/>
              </a:rPr>
              <a:t>위치 정보 읽기</a:t>
            </a:r>
          </a:p>
        </p:txBody>
      </p:sp>
      <p:cxnSp>
        <p:nvCxnSpPr>
          <p:cNvPr id="176" name="직선 화살표 연결선 34"/>
          <p:cNvCxnSpPr>
            <a:cxnSpLocks noChangeShapeType="1"/>
          </p:cNvCxnSpPr>
          <p:nvPr/>
        </p:nvCxnSpPr>
        <p:spPr bwMode="auto">
          <a:xfrm>
            <a:off x="2248328" y="6094681"/>
            <a:ext cx="3932525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 type="none"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77" name="Text Box 38"/>
          <p:cNvSpPr txBox="1">
            <a:spLocks noChangeArrowheads="1"/>
          </p:cNvSpPr>
          <p:nvPr/>
        </p:nvSpPr>
        <p:spPr bwMode="gray">
          <a:xfrm>
            <a:off x="2263119" y="5898867"/>
            <a:ext cx="876606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16. </a:t>
            </a:r>
            <a:r>
              <a:rPr lang="ko-KR" altLang="en-US" sz="800">
                <a:ea typeface="맑은 고딕" pitchFamily="50" charset="-127"/>
              </a:rPr>
              <a:t>위치 정보 전송</a:t>
            </a:r>
          </a:p>
        </p:txBody>
      </p:sp>
      <p:cxnSp>
        <p:nvCxnSpPr>
          <p:cNvPr id="178" name="꺾인 연결선 177"/>
          <p:cNvCxnSpPr/>
          <p:nvPr/>
        </p:nvCxnSpPr>
        <p:spPr bwMode="auto">
          <a:xfrm>
            <a:off x="6177131" y="6096570"/>
            <a:ext cx="11926" cy="15240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79" name="Text Box 38"/>
          <p:cNvSpPr txBox="1">
            <a:spLocks noChangeArrowheads="1"/>
          </p:cNvSpPr>
          <p:nvPr/>
        </p:nvSpPr>
        <p:spPr bwMode="gray">
          <a:xfrm>
            <a:off x="6397519" y="6080695"/>
            <a:ext cx="649309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17. </a:t>
            </a:r>
            <a:r>
              <a:rPr lang="ko-KR" altLang="en-US" sz="800">
                <a:ea typeface="맑은 고딕" pitchFamily="50" charset="-127"/>
              </a:rPr>
              <a:t>지도 표시</a:t>
            </a:r>
          </a:p>
        </p:txBody>
      </p:sp>
      <p:sp>
        <p:nvSpPr>
          <p:cNvPr id="180" name="Text Box 38"/>
          <p:cNvSpPr txBox="1">
            <a:spLocks noChangeArrowheads="1"/>
          </p:cNvSpPr>
          <p:nvPr/>
        </p:nvSpPr>
        <p:spPr bwMode="gray">
          <a:xfrm>
            <a:off x="1299486" y="4559683"/>
            <a:ext cx="761994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ko-KR" altLang="en-US" sz="800">
                <a:ea typeface="맑은 고딕" pitchFamily="50" charset="-127"/>
              </a:rPr>
              <a:t>실패 시 재전송</a:t>
            </a:r>
          </a:p>
        </p:txBody>
      </p:sp>
      <p:cxnSp>
        <p:nvCxnSpPr>
          <p:cNvPr id="181" name="꺾인 연결선 180"/>
          <p:cNvCxnSpPr/>
          <p:nvPr/>
        </p:nvCxnSpPr>
        <p:spPr bwMode="auto">
          <a:xfrm rot="10800000">
            <a:off x="2250568" y="4418625"/>
            <a:ext cx="12700" cy="47514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82" name="Rectangle 8"/>
          <p:cNvSpPr>
            <a:spLocks noChangeArrowheads="1"/>
          </p:cNvSpPr>
          <p:nvPr/>
        </p:nvSpPr>
        <p:spPr bwMode="auto">
          <a:xfrm>
            <a:off x="1761135" y="1669947"/>
            <a:ext cx="974388" cy="236407"/>
          </a:xfrm>
          <a:prstGeom prst="rect">
            <a:avLst/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tIns="18000" rIns="36000" bIns="18000" anchor="ctr"/>
          <a:lstStyle/>
          <a:p>
            <a:pPr algn="ctr"/>
            <a:r>
              <a:rPr lang="en-US" altLang="ko-KR" sz="1000" b="1">
                <a:ea typeface="맑은 고딕" pitchFamily="50" charset="-127"/>
              </a:rPr>
              <a:t>API Server</a:t>
            </a:r>
          </a:p>
        </p:txBody>
      </p:sp>
      <p:sp>
        <p:nvSpPr>
          <p:cNvPr id="183" name="Rectangle 8"/>
          <p:cNvSpPr>
            <a:spLocks noChangeArrowheads="1"/>
          </p:cNvSpPr>
          <p:nvPr/>
        </p:nvSpPr>
        <p:spPr bwMode="auto">
          <a:xfrm>
            <a:off x="3089700" y="1669950"/>
            <a:ext cx="930946" cy="236407"/>
          </a:xfrm>
          <a:prstGeom prst="rect">
            <a:avLst/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tIns="18000" rIns="36000" bIns="18000" anchor="ctr"/>
          <a:lstStyle/>
          <a:p>
            <a:pPr algn="ctr"/>
            <a:r>
              <a:rPr lang="en-US" altLang="ko-KR" sz="1000" b="1">
                <a:ea typeface="맑은 고딕" pitchFamily="50" charset="-127"/>
              </a:rPr>
              <a:t>LBS Server</a:t>
            </a:r>
          </a:p>
        </p:txBody>
      </p:sp>
      <p:sp>
        <p:nvSpPr>
          <p:cNvPr id="184" name="Rectangle 8"/>
          <p:cNvSpPr>
            <a:spLocks noChangeArrowheads="1"/>
          </p:cNvSpPr>
          <p:nvPr/>
        </p:nvSpPr>
        <p:spPr bwMode="auto">
          <a:xfrm>
            <a:off x="4402528" y="1671798"/>
            <a:ext cx="930946" cy="236407"/>
          </a:xfrm>
          <a:prstGeom prst="rect">
            <a:avLst/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tIns="18000" rIns="36000" bIns="18000" anchor="ctr"/>
          <a:lstStyle/>
          <a:p>
            <a:pPr algn="ctr"/>
            <a:r>
              <a:rPr lang="en-US" altLang="ko-KR" sz="1000" b="1">
                <a:ea typeface="맑은 고딕" pitchFamily="50" charset="-127"/>
              </a:rPr>
              <a:t>Push Server</a:t>
            </a:r>
          </a:p>
        </p:txBody>
      </p:sp>
      <p:sp>
        <p:nvSpPr>
          <p:cNvPr id="185" name="Rectangle 8"/>
          <p:cNvSpPr>
            <a:spLocks noChangeArrowheads="1"/>
          </p:cNvSpPr>
          <p:nvPr/>
        </p:nvSpPr>
        <p:spPr bwMode="auto">
          <a:xfrm>
            <a:off x="5830908" y="1611493"/>
            <a:ext cx="930946" cy="236407"/>
          </a:xfrm>
          <a:prstGeom prst="rect">
            <a:avLst/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tIns="18000" rIns="36000" bIns="18000" anchor="ctr"/>
          <a:lstStyle/>
          <a:p>
            <a:pPr algn="ctr"/>
            <a:r>
              <a:rPr lang="en-US" altLang="ko-KR" sz="1000" b="1">
                <a:ea typeface="맑은 고딕" pitchFamily="50" charset="-127"/>
              </a:rPr>
              <a:t>App3</a:t>
            </a:r>
          </a:p>
        </p:txBody>
      </p:sp>
      <p:sp>
        <p:nvSpPr>
          <p:cNvPr id="186" name="Rectangle 8"/>
          <p:cNvSpPr>
            <a:spLocks noChangeArrowheads="1"/>
          </p:cNvSpPr>
          <p:nvPr/>
        </p:nvSpPr>
        <p:spPr bwMode="auto">
          <a:xfrm>
            <a:off x="5714640" y="1669949"/>
            <a:ext cx="930946" cy="236407"/>
          </a:xfrm>
          <a:prstGeom prst="rect">
            <a:avLst/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tIns="18000" rIns="36000" bIns="18000" anchor="ctr"/>
          <a:lstStyle/>
          <a:p>
            <a:pPr algn="ctr"/>
            <a:r>
              <a:rPr lang="en-US" altLang="ko-KR" sz="1000" b="1">
                <a:ea typeface="맑은 고딕" pitchFamily="50" charset="-127"/>
              </a:rPr>
              <a:t>App2</a:t>
            </a:r>
          </a:p>
        </p:txBody>
      </p:sp>
      <p:sp>
        <p:nvSpPr>
          <p:cNvPr id="187" name="Rectangle 8"/>
          <p:cNvSpPr>
            <a:spLocks noChangeArrowheads="1"/>
          </p:cNvSpPr>
          <p:nvPr/>
        </p:nvSpPr>
        <p:spPr bwMode="auto">
          <a:xfrm>
            <a:off x="465060" y="1669948"/>
            <a:ext cx="930946" cy="236407"/>
          </a:xfrm>
          <a:prstGeom prst="rect">
            <a:avLst/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tIns="18000" rIns="36000" bIns="18000" anchor="ctr"/>
          <a:lstStyle/>
          <a:p>
            <a:pPr algn="ctr"/>
            <a:r>
              <a:rPr lang="en-US" altLang="ko-KR" sz="1000" b="1">
                <a:ea typeface="맑은 고딕" pitchFamily="50" charset="-127"/>
              </a:rPr>
              <a:t>App1</a:t>
            </a: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614463" y="3124276"/>
            <a:ext cx="3546449" cy="505332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663223" y="3034276"/>
            <a:ext cx="1188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/>
                </a:solidFill>
                <a:latin typeface="+mn-ea"/>
                <a:ea typeface="+mn-ea"/>
              </a:rPr>
              <a:t>위치 측위</a:t>
            </a:r>
            <a:endParaRPr kumimoji="0" lang="ko-KR" altLang="en-US" sz="9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8" name="모서리가 둥근 직사각형 57"/>
          <p:cNvSpPr/>
          <p:nvPr/>
        </p:nvSpPr>
        <p:spPr bwMode="auto">
          <a:xfrm>
            <a:off x="611824" y="2016791"/>
            <a:ext cx="2482006" cy="978335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660583" y="1926792"/>
            <a:ext cx="1188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/>
                </a:solidFill>
                <a:latin typeface="+mn-ea"/>
                <a:ea typeface="+mn-ea"/>
              </a:rPr>
              <a:t>위치 정보 서버 전송</a:t>
            </a:r>
            <a:endParaRPr kumimoji="0" lang="ko-KR" altLang="en-US" sz="9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 bwMode="auto">
          <a:xfrm>
            <a:off x="611239" y="3998707"/>
            <a:ext cx="6043678" cy="1026655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659999" y="3908708"/>
            <a:ext cx="1188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chemeClr val="bg1"/>
                </a:solidFill>
                <a:latin typeface="+mn-ea"/>
                <a:ea typeface="+mn-ea"/>
              </a:rPr>
              <a:t>Push</a:t>
            </a:r>
            <a:r>
              <a:rPr kumimoji="0" lang="ko-KR" altLang="en-US" sz="900" b="1" kern="0">
                <a:solidFill>
                  <a:schemeClr val="bg1"/>
                </a:solidFill>
                <a:latin typeface="+mn-ea"/>
                <a:ea typeface="+mn-ea"/>
              </a:rPr>
              <a:t> 알림</a:t>
            </a:r>
            <a:endParaRPr kumimoji="0" lang="ko-KR" altLang="en-US" sz="9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3" name="모서리가 둥근 직사각형 62"/>
          <p:cNvSpPr/>
          <p:nvPr/>
        </p:nvSpPr>
        <p:spPr bwMode="auto">
          <a:xfrm>
            <a:off x="611824" y="5164777"/>
            <a:ext cx="6460780" cy="1139725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660584" y="5074778"/>
            <a:ext cx="1188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/>
                </a:solidFill>
                <a:latin typeface="+mn-ea"/>
                <a:ea typeface="+mn-ea"/>
              </a:rPr>
              <a:t>위치 수신</a:t>
            </a:r>
            <a:endParaRPr kumimoji="0" lang="ko-KR" altLang="en-US" sz="9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2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3364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1.16</a:t>
            </a:r>
            <a:r>
              <a:rPr lang="ko-KR" altLang="en-US" sz="1800">
                <a:solidFill>
                  <a:schemeClr val="tx1"/>
                </a:solidFill>
              </a:rPr>
              <a:t> 위치 요청 </a:t>
            </a:r>
            <a:r>
              <a:rPr lang="en-US" altLang="ko-KR" sz="1800">
                <a:solidFill>
                  <a:schemeClr val="tx1"/>
                </a:solidFill>
              </a:rPr>
              <a:t>Flow</a:t>
            </a:r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13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특정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Member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에게 위치 요청을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Push Msg, SNS, SMS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 등으로 보내고 수신자가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API Server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에 주기적으로 자신의 위치 정보를 전송하면 요청자의 지도에 보여줍니다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10" name="Rectangle 330"/>
          <p:cNvSpPr>
            <a:spLocks noChangeArrowheads="1"/>
          </p:cNvSpPr>
          <p:nvPr/>
        </p:nvSpPr>
        <p:spPr bwMode="auto">
          <a:xfrm>
            <a:off x="415926" y="1557338"/>
            <a:ext cx="6737350" cy="4894262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11" name="Text Box 256"/>
          <p:cNvSpPr txBox="1">
            <a:spLocks noChangeArrowheads="1"/>
          </p:cNvSpPr>
          <p:nvPr/>
        </p:nvSpPr>
        <p:spPr bwMode="auto">
          <a:xfrm>
            <a:off x="7185248" y="1557338"/>
            <a:ext cx="2315940" cy="48942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Ins="72000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단말에서 위치 요청 실행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단축 </a:t>
            </a:r>
            <a:r>
              <a:rPr lang="en-US" altLang="ko-KR" sz="1000" b="0">
                <a:solidFill>
                  <a:schemeClr val="tx1"/>
                </a:solidFill>
              </a:rPr>
              <a:t>URL </a:t>
            </a:r>
            <a:r>
              <a:rPr lang="ko-KR" altLang="en-US" sz="1000" b="0">
                <a:solidFill>
                  <a:schemeClr val="tx1"/>
                </a:solidFill>
              </a:rPr>
              <a:t>생성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URL</a:t>
            </a:r>
            <a:r>
              <a:rPr lang="ko-KR" altLang="en-US" sz="1000" b="0">
                <a:solidFill>
                  <a:schemeClr val="tx1"/>
                </a:solidFill>
              </a:rPr>
              <a:t>을 </a:t>
            </a:r>
            <a:r>
              <a:rPr lang="en-US" altLang="ko-KR" sz="1000" b="0">
                <a:solidFill>
                  <a:schemeClr val="tx1"/>
                </a:solidFill>
              </a:rPr>
              <a:t>App</a:t>
            </a:r>
            <a:r>
              <a:rPr lang="ko-KR" altLang="en-US" sz="1000" b="0">
                <a:solidFill>
                  <a:schemeClr val="tx1"/>
                </a:solidFill>
              </a:rPr>
              <a:t>에 전송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수신자 중에 </a:t>
            </a:r>
            <a:r>
              <a:rPr lang="en-US" altLang="ko-KR" sz="1000" b="0">
                <a:solidFill>
                  <a:schemeClr val="tx1"/>
                </a:solidFill>
              </a:rPr>
              <a:t>App</a:t>
            </a:r>
            <a:r>
              <a:rPr lang="ko-KR" altLang="en-US" sz="1000" b="0">
                <a:solidFill>
                  <a:schemeClr val="tx1"/>
                </a:solidFill>
              </a:rPr>
              <a:t>을 설치한 사람이 있으면 알림 요청 보냄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Push Server(</a:t>
            </a:r>
            <a:r>
              <a:rPr lang="ko-KR" altLang="en-US" sz="1000" b="0">
                <a:solidFill>
                  <a:schemeClr val="tx1"/>
                </a:solidFill>
              </a:rPr>
              <a:t>안드로이드 </a:t>
            </a:r>
            <a:r>
              <a:rPr lang="en-US" altLang="ko-KR" sz="1000" b="0">
                <a:solidFill>
                  <a:schemeClr val="tx1"/>
                </a:solidFill>
              </a:rPr>
              <a:t>:</a:t>
            </a:r>
            <a:r>
              <a:rPr lang="ko-KR" altLang="en-US" sz="1000" b="0">
                <a:solidFill>
                  <a:schemeClr val="tx1"/>
                </a:solidFill>
              </a:rPr>
              <a:t> </a:t>
            </a:r>
            <a:r>
              <a:rPr lang="en-US" altLang="ko-KR" sz="1000" b="0">
                <a:solidFill>
                  <a:schemeClr val="tx1"/>
                </a:solidFill>
              </a:rPr>
              <a:t>GCM, iOS</a:t>
            </a:r>
            <a:r>
              <a:rPr lang="ko-KR" altLang="en-US" sz="1000" b="0">
                <a:solidFill>
                  <a:schemeClr val="tx1"/>
                </a:solidFill>
              </a:rPr>
              <a:t> </a:t>
            </a:r>
            <a:r>
              <a:rPr lang="en-US" altLang="ko-KR" sz="1000" b="0">
                <a:solidFill>
                  <a:schemeClr val="tx1"/>
                </a:solidFill>
              </a:rPr>
              <a:t>:</a:t>
            </a:r>
            <a:r>
              <a:rPr lang="ko-KR" altLang="en-US" sz="1000" b="0">
                <a:solidFill>
                  <a:schemeClr val="tx1"/>
                </a:solidFill>
              </a:rPr>
              <a:t> </a:t>
            </a:r>
            <a:r>
              <a:rPr lang="en-US" altLang="ko-KR" sz="1000" b="0">
                <a:solidFill>
                  <a:schemeClr val="tx1"/>
                </a:solidFill>
              </a:rPr>
              <a:t>APNS)</a:t>
            </a:r>
            <a:r>
              <a:rPr lang="ko-KR" altLang="en-US" sz="1000" b="0">
                <a:solidFill>
                  <a:schemeClr val="tx1"/>
                </a:solidFill>
              </a:rPr>
              <a:t>에 </a:t>
            </a:r>
            <a:r>
              <a:rPr lang="en-US" altLang="ko-KR" sz="1000" b="0">
                <a:solidFill>
                  <a:schemeClr val="tx1"/>
                </a:solidFill>
              </a:rPr>
              <a:t>Push</a:t>
            </a:r>
            <a:r>
              <a:rPr lang="ko-KR" altLang="en-US" sz="1000" b="0">
                <a:solidFill>
                  <a:schemeClr val="tx1"/>
                </a:solidFill>
              </a:rPr>
              <a:t> 발송을 요청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Push Server</a:t>
            </a:r>
            <a:r>
              <a:rPr lang="ko-KR" altLang="en-US" sz="1000" b="0">
                <a:solidFill>
                  <a:schemeClr val="tx1"/>
                </a:solidFill>
              </a:rPr>
              <a:t>에서 수신 대상자</a:t>
            </a:r>
            <a:r>
              <a:rPr lang="en-US" altLang="ko-KR" sz="1000" b="0">
                <a:solidFill>
                  <a:schemeClr val="tx1"/>
                </a:solidFill>
              </a:rPr>
              <a:t>(</a:t>
            </a:r>
            <a:r>
              <a:rPr lang="ko-KR" altLang="en-US" sz="1000" b="0">
                <a:solidFill>
                  <a:schemeClr val="tx1"/>
                </a:solidFill>
              </a:rPr>
              <a:t>들</a:t>
            </a:r>
            <a:r>
              <a:rPr lang="en-US" altLang="ko-KR" sz="1000" b="0">
                <a:solidFill>
                  <a:schemeClr val="tx1"/>
                </a:solidFill>
              </a:rPr>
              <a:t>)</a:t>
            </a:r>
            <a:r>
              <a:rPr lang="ko-KR" altLang="en-US" sz="1000" b="0">
                <a:solidFill>
                  <a:schemeClr val="tx1"/>
                </a:solidFill>
              </a:rPr>
              <a:t>에게 </a:t>
            </a:r>
            <a:r>
              <a:rPr lang="en-US" altLang="ko-KR" sz="1000" b="0">
                <a:solidFill>
                  <a:schemeClr val="tx1"/>
                </a:solidFill>
              </a:rPr>
              <a:t>Msg</a:t>
            </a:r>
            <a:r>
              <a:rPr lang="ko-KR" altLang="en-US" sz="1000" b="0">
                <a:solidFill>
                  <a:schemeClr val="tx1"/>
                </a:solidFill>
              </a:rPr>
              <a:t> 발송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Push</a:t>
            </a:r>
            <a:r>
              <a:rPr lang="ko-KR" altLang="en-US" sz="1000" b="0">
                <a:solidFill>
                  <a:schemeClr val="tx1"/>
                </a:solidFill>
              </a:rPr>
              <a:t> 발송 성공 여부를 알려주며 등록된 사용자의 경우 실패 시 자동 재전송 함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수신자의 </a:t>
            </a:r>
            <a:r>
              <a:rPr lang="en-US" altLang="ko-KR" sz="1000" b="0">
                <a:solidFill>
                  <a:schemeClr val="tx1"/>
                </a:solidFill>
              </a:rPr>
              <a:t>App</a:t>
            </a:r>
            <a:r>
              <a:rPr lang="ko-KR" altLang="en-US" sz="1000" b="0">
                <a:solidFill>
                  <a:schemeClr val="tx1"/>
                </a:solidFill>
              </a:rPr>
              <a:t> 설치 여부가 확인되지 않은 경우 </a:t>
            </a:r>
            <a:r>
              <a:rPr lang="en-US" altLang="ko-KR" sz="1000" b="0">
                <a:solidFill>
                  <a:schemeClr val="tx1"/>
                </a:solidFill>
              </a:rPr>
              <a:t>SNS</a:t>
            </a:r>
            <a:r>
              <a:rPr lang="ko-KR" altLang="en-US" sz="1000" b="0">
                <a:solidFill>
                  <a:schemeClr val="tx1"/>
                </a:solidFill>
              </a:rPr>
              <a:t> 또는 </a:t>
            </a:r>
            <a:r>
              <a:rPr lang="en-US" altLang="ko-KR" sz="1000" b="0">
                <a:solidFill>
                  <a:schemeClr val="tx1"/>
                </a:solidFill>
              </a:rPr>
              <a:t>SMS</a:t>
            </a:r>
            <a:r>
              <a:rPr lang="ko-KR" altLang="en-US" sz="1000" b="0">
                <a:solidFill>
                  <a:schemeClr val="tx1"/>
                </a:solidFill>
              </a:rPr>
              <a:t>로 </a:t>
            </a:r>
            <a:r>
              <a:rPr lang="en-US" altLang="ko-KR" sz="1000" b="0">
                <a:solidFill>
                  <a:schemeClr val="tx1"/>
                </a:solidFill>
              </a:rPr>
              <a:t>URL</a:t>
            </a:r>
            <a:r>
              <a:rPr lang="ko-KR" altLang="en-US" sz="1000" b="0">
                <a:solidFill>
                  <a:schemeClr val="tx1"/>
                </a:solidFill>
              </a:rPr>
              <a:t>을 전송한다</a:t>
            </a:r>
            <a:r>
              <a:rPr lang="en-US" altLang="ko-KR" sz="1000" b="0">
                <a:solidFill>
                  <a:schemeClr val="tx1"/>
                </a:solidFill>
              </a:rPr>
              <a:t>.</a:t>
            </a: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사용자가 </a:t>
            </a:r>
            <a:r>
              <a:rPr lang="en-US" altLang="ko-KR" sz="1000" b="0">
                <a:solidFill>
                  <a:schemeClr val="tx1"/>
                </a:solidFill>
              </a:rPr>
              <a:t>URL</a:t>
            </a:r>
            <a:r>
              <a:rPr lang="ko-KR" altLang="en-US" sz="1000" b="0">
                <a:solidFill>
                  <a:schemeClr val="tx1"/>
                </a:solidFill>
              </a:rPr>
              <a:t>을 실행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위치 정보를 주기적으로 </a:t>
            </a:r>
            <a:r>
              <a:rPr lang="en-US" altLang="ko-KR" sz="1000" b="0">
                <a:solidFill>
                  <a:schemeClr val="tx1"/>
                </a:solidFill>
              </a:rPr>
              <a:t>API Server</a:t>
            </a:r>
            <a:r>
              <a:rPr lang="ko-KR" altLang="en-US" sz="1000" b="0">
                <a:solidFill>
                  <a:schemeClr val="tx1"/>
                </a:solidFill>
              </a:rPr>
              <a:t>에 전송함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등록된 사용자의 경우 </a:t>
            </a:r>
            <a:r>
              <a:rPr lang="en-US" altLang="ko-KR" sz="1000" b="0">
                <a:solidFill>
                  <a:schemeClr val="tx1"/>
                </a:solidFill>
              </a:rPr>
              <a:t>LBS Server</a:t>
            </a:r>
            <a:r>
              <a:rPr lang="ko-KR" altLang="en-US" sz="1000" b="0">
                <a:solidFill>
                  <a:schemeClr val="tx1"/>
                </a:solidFill>
              </a:rPr>
              <a:t>를 통해 위치 측위 실행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측위된 위치 정보 받음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등록된 사용자에 한해서 </a:t>
            </a:r>
            <a:r>
              <a:rPr lang="en-US" altLang="ko-KR" sz="1000" b="0">
                <a:solidFill>
                  <a:schemeClr val="tx1"/>
                </a:solidFill>
              </a:rPr>
              <a:t>DB</a:t>
            </a:r>
            <a:r>
              <a:rPr lang="ko-KR" altLang="en-US" sz="1000" b="0">
                <a:solidFill>
                  <a:schemeClr val="tx1"/>
                </a:solidFill>
              </a:rPr>
              <a:t>에 저장되며 무료 사용자는 </a:t>
            </a:r>
            <a:r>
              <a:rPr lang="en-US" altLang="ko-KR" sz="1000" b="0">
                <a:solidFill>
                  <a:schemeClr val="tx1"/>
                </a:solidFill>
              </a:rPr>
              <a:t>Cache</a:t>
            </a:r>
            <a:r>
              <a:rPr lang="ko-KR" altLang="en-US" sz="1000" b="0">
                <a:solidFill>
                  <a:schemeClr val="tx1"/>
                </a:solidFill>
              </a:rPr>
              <a:t>에 임시 저장됨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서버에 위치 정보를 요청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DB/Cache</a:t>
            </a:r>
            <a:r>
              <a:rPr lang="ko-KR" altLang="en-US" sz="1000" b="0">
                <a:solidFill>
                  <a:schemeClr val="tx1"/>
                </a:solidFill>
              </a:rPr>
              <a:t>에서 위치 정보 읽음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위치 정보 수신자에게 전송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lnSpc>
                <a:spcPct val="112000"/>
              </a:lnSpc>
              <a:buFont typeface="+mj-lt"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지도에 위치 표시</a:t>
            </a:r>
            <a:endParaRPr lang="en-US" altLang="ko-KR" sz="1000" b="0">
              <a:solidFill>
                <a:schemeClr val="tx1"/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 bwMode="auto">
          <a:xfrm>
            <a:off x="930533" y="1907554"/>
            <a:ext cx="0" cy="44401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 bwMode="auto">
          <a:xfrm>
            <a:off x="2243114" y="1907554"/>
            <a:ext cx="0" cy="44401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 bwMode="auto">
          <a:xfrm>
            <a:off x="3555695" y="1907554"/>
            <a:ext cx="0" cy="44401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 bwMode="auto">
          <a:xfrm>
            <a:off x="4868275" y="1907554"/>
            <a:ext cx="0" cy="44401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 bwMode="auto">
          <a:xfrm>
            <a:off x="6180855" y="1907554"/>
            <a:ext cx="0" cy="444010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8"/>
          <p:cNvSpPr>
            <a:spLocks noChangeArrowheads="1"/>
          </p:cNvSpPr>
          <p:nvPr/>
        </p:nvSpPr>
        <p:spPr bwMode="auto">
          <a:xfrm>
            <a:off x="1761135" y="1669947"/>
            <a:ext cx="974388" cy="236407"/>
          </a:xfrm>
          <a:prstGeom prst="rect">
            <a:avLst/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tIns="18000" rIns="36000" bIns="18000" anchor="ctr"/>
          <a:lstStyle/>
          <a:p>
            <a:pPr algn="ctr"/>
            <a:r>
              <a:rPr lang="en-US" altLang="ko-KR" sz="1000" b="1">
                <a:ea typeface="맑은 고딕" pitchFamily="50" charset="-127"/>
              </a:rPr>
              <a:t>API Server</a:t>
            </a:r>
          </a:p>
        </p:txBody>
      </p:sp>
      <p:cxnSp>
        <p:nvCxnSpPr>
          <p:cNvPr id="61" name="직선 화살표 연결선 34"/>
          <p:cNvCxnSpPr>
            <a:cxnSpLocks noChangeShapeType="1"/>
          </p:cNvCxnSpPr>
          <p:nvPr/>
        </p:nvCxnSpPr>
        <p:spPr bwMode="auto">
          <a:xfrm>
            <a:off x="941713" y="2316195"/>
            <a:ext cx="129320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62" name="Text Box 38"/>
          <p:cNvSpPr txBox="1">
            <a:spLocks noChangeArrowheads="1"/>
          </p:cNvSpPr>
          <p:nvPr/>
        </p:nvSpPr>
        <p:spPr bwMode="gray">
          <a:xfrm>
            <a:off x="948422" y="2118550"/>
            <a:ext cx="877411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1. </a:t>
            </a:r>
            <a:r>
              <a:rPr lang="ko-KR" altLang="en-US" sz="800">
                <a:ea typeface="맑은 고딕" pitchFamily="50" charset="-127"/>
              </a:rPr>
              <a:t>위치 요청 실행</a:t>
            </a:r>
          </a:p>
        </p:txBody>
      </p:sp>
      <p:cxnSp>
        <p:nvCxnSpPr>
          <p:cNvPr id="110" name="꺾인 연결선 109"/>
          <p:cNvCxnSpPr/>
          <p:nvPr/>
        </p:nvCxnSpPr>
        <p:spPr bwMode="auto">
          <a:xfrm>
            <a:off x="2243114" y="2362691"/>
            <a:ext cx="11926" cy="15240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11" name="Text Box 38"/>
          <p:cNvSpPr txBox="1">
            <a:spLocks noChangeArrowheads="1"/>
          </p:cNvSpPr>
          <p:nvPr/>
        </p:nvSpPr>
        <p:spPr bwMode="gray">
          <a:xfrm>
            <a:off x="2463502" y="2340466"/>
            <a:ext cx="577055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2. URL</a:t>
            </a:r>
            <a:r>
              <a:rPr lang="ko-KR" altLang="en-US" sz="800">
                <a:ea typeface="맑은 고딕" pitchFamily="50" charset="-127"/>
              </a:rPr>
              <a:t> 생성</a:t>
            </a:r>
          </a:p>
        </p:txBody>
      </p:sp>
      <p:cxnSp>
        <p:nvCxnSpPr>
          <p:cNvPr id="112" name="직선 화살표 연결선 34"/>
          <p:cNvCxnSpPr>
            <a:cxnSpLocks noChangeShapeType="1"/>
          </p:cNvCxnSpPr>
          <p:nvPr/>
        </p:nvCxnSpPr>
        <p:spPr bwMode="auto">
          <a:xfrm>
            <a:off x="943202" y="2628474"/>
            <a:ext cx="129320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 type="triangle"/>
            <a:tailEnd type="non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13" name="Text Box 38"/>
          <p:cNvSpPr txBox="1">
            <a:spLocks noChangeArrowheads="1"/>
          </p:cNvSpPr>
          <p:nvPr/>
        </p:nvSpPr>
        <p:spPr bwMode="gray">
          <a:xfrm>
            <a:off x="1647586" y="2429054"/>
            <a:ext cx="577055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3. URL</a:t>
            </a:r>
            <a:r>
              <a:rPr lang="ko-KR" altLang="en-US" sz="800">
                <a:ea typeface="맑은 고딕" pitchFamily="50" charset="-127"/>
              </a:rPr>
              <a:t> 전송</a:t>
            </a:r>
          </a:p>
        </p:txBody>
      </p:sp>
      <p:sp>
        <p:nvSpPr>
          <p:cNvPr id="115" name="Text Box 38"/>
          <p:cNvSpPr txBox="1">
            <a:spLocks noChangeArrowheads="1"/>
          </p:cNvSpPr>
          <p:nvPr/>
        </p:nvSpPr>
        <p:spPr bwMode="gray">
          <a:xfrm>
            <a:off x="4940821" y="4189153"/>
            <a:ext cx="1278161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10. </a:t>
            </a:r>
            <a:r>
              <a:rPr lang="ko-KR" altLang="en-US" sz="800">
                <a:ea typeface="맑은 고딕" pitchFamily="50" charset="-127"/>
              </a:rPr>
              <a:t>위치 정보 주기적 전송</a:t>
            </a:r>
          </a:p>
        </p:txBody>
      </p:sp>
      <p:cxnSp>
        <p:nvCxnSpPr>
          <p:cNvPr id="116" name="꺾인 연결선 115"/>
          <p:cNvCxnSpPr/>
          <p:nvPr/>
        </p:nvCxnSpPr>
        <p:spPr bwMode="auto">
          <a:xfrm>
            <a:off x="2234463" y="5164554"/>
            <a:ext cx="11926" cy="15240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17" name="Text Box 38"/>
          <p:cNvSpPr txBox="1">
            <a:spLocks noChangeArrowheads="1"/>
          </p:cNvSpPr>
          <p:nvPr/>
        </p:nvSpPr>
        <p:spPr bwMode="gray">
          <a:xfrm>
            <a:off x="2454852" y="5142329"/>
            <a:ext cx="933516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13. </a:t>
            </a:r>
            <a:r>
              <a:rPr lang="ko-KR" altLang="en-US" sz="800">
                <a:ea typeface="맑은 고딕" pitchFamily="50" charset="-127"/>
              </a:rPr>
              <a:t>위치 정보 저장</a:t>
            </a:r>
          </a:p>
        </p:txBody>
      </p:sp>
      <p:cxnSp>
        <p:nvCxnSpPr>
          <p:cNvPr id="118" name="직선 화살표 연결선 34"/>
          <p:cNvCxnSpPr>
            <a:cxnSpLocks noChangeShapeType="1"/>
          </p:cNvCxnSpPr>
          <p:nvPr/>
        </p:nvCxnSpPr>
        <p:spPr bwMode="auto">
          <a:xfrm>
            <a:off x="941259" y="3142968"/>
            <a:ext cx="129320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19" name="Text Box 38"/>
          <p:cNvSpPr txBox="1">
            <a:spLocks noChangeArrowheads="1"/>
          </p:cNvSpPr>
          <p:nvPr/>
        </p:nvSpPr>
        <p:spPr bwMode="gray">
          <a:xfrm>
            <a:off x="948422" y="2945323"/>
            <a:ext cx="635358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4. </a:t>
            </a:r>
            <a:r>
              <a:rPr lang="ko-KR" altLang="en-US" sz="800">
                <a:ea typeface="맑은 고딕" pitchFamily="50" charset="-127"/>
              </a:rPr>
              <a:t>알림</a:t>
            </a:r>
            <a:r>
              <a:rPr lang="en-US" altLang="ko-KR" sz="800">
                <a:ea typeface="맑은 고딕" pitchFamily="50" charset="-127"/>
              </a:rPr>
              <a:t> </a:t>
            </a:r>
            <a:r>
              <a:rPr lang="ko-KR" altLang="en-US" sz="800">
                <a:ea typeface="맑은 고딕" pitchFamily="50" charset="-127"/>
              </a:rPr>
              <a:t>요청</a:t>
            </a:r>
          </a:p>
        </p:txBody>
      </p:sp>
      <p:cxnSp>
        <p:nvCxnSpPr>
          <p:cNvPr id="120" name="직선 화살표 연결선 34"/>
          <p:cNvCxnSpPr>
            <a:cxnSpLocks noChangeShapeType="1"/>
          </p:cNvCxnSpPr>
          <p:nvPr/>
        </p:nvCxnSpPr>
        <p:spPr bwMode="auto">
          <a:xfrm>
            <a:off x="2248329" y="3284608"/>
            <a:ext cx="2610255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21" name="Text Box 38"/>
          <p:cNvSpPr txBox="1">
            <a:spLocks noChangeArrowheads="1"/>
          </p:cNvSpPr>
          <p:nvPr/>
        </p:nvSpPr>
        <p:spPr bwMode="gray">
          <a:xfrm>
            <a:off x="2255040" y="3086963"/>
            <a:ext cx="895044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5. Push</a:t>
            </a:r>
            <a:r>
              <a:rPr lang="ko-KR" altLang="en-US" sz="800">
                <a:ea typeface="맑은 고딕" pitchFamily="50" charset="-127"/>
              </a:rPr>
              <a:t> 발송 요청</a:t>
            </a:r>
          </a:p>
        </p:txBody>
      </p:sp>
      <p:cxnSp>
        <p:nvCxnSpPr>
          <p:cNvPr id="122" name="직선 화살표 연결선 34"/>
          <p:cNvCxnSpPr>
            <a:cxnSpLocks noChangeShapeType="1"/>
          </p:cNvCxnSpPr>
          <p:nvPr/>
        </p:nvCxnSpPr>
        <p:spPr bwMode="auto">
          <a:xfrm>
            <a:off x="4877965" y="3519105"/>
            <a:ext cx="129320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23" name="Text Box 38"/>
          <p:cNvSpPr txBox="1">
            <a:spLocks noChangeArrowheads="1"/>
          </p:cNvSpPr>
          <p:nvPr/>
        </p:nvSpPr>
        <p:spPr bwMode="gray">
          <a:xfrm>
            <a:off x="4880201" y="3321460"/>
            <a:ext cx="891838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6. Push Msg</a:t>
            </a:r>
            <a:r>
              <a:rPr lang="ko-KR" altLang="en-US" sz="800">
                <a:ea typeface="맑은 고딕" pitchFamily="50" charset="-127"/>
              </a:rPr>
              <a:t> 발송</a:t>
            </a:r>
          </a:p>
        </p:txBody>
      </p:sp>
      <p:cxnSp>
        <p:nvCxnSpPr>
          <p:cNvPr id="124" name="직선 화살표 연결선 34"/>
          <p:cNvCxnSpPr>
            <a:cxnSpLocks noChangeShapeType="1"/>
          </p:cNvCxnSpPr>
          <p:nvPr/>
        </p:nvCxnSpPr>
        <p:spPr bwMode="auto">
          <a:xfrm>
            <a:off x="941259" y="4050708"/>
            <a:ext cx="5229910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25" name="Text Box 38"/>
          <p:cNvSpPr txBox="1">
            <a:spLocks noChangeArrowheads="1"/>
          </p:cNvSpPr>
          <p:nvPr/>
        </p:nvSpPr>
        <p:spPr bwMode="gray">
          <a:xfrm>
            <a:off x="948422" y="3853063"/>
            <a:ext cx="867793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8. SNS/SMS</a:t>
            </a:r>
            <a:r>
              <a:rPr lang="ko-KR" altLang="en-US" sz="800">
                <a:ea typeface="맑은 고딕" pitchFamily="50" charset="-127"/>
              </a:rPr>
              <a:t> 전송</a:t>
            </a:r>
          </a:p>
        </p:txBody>
      </p:sp>
      <p:cxnSp>
        <p:nvCxnSpPr>
          <p:cNvPr id="126" name="직선 화살표 연결선 34"/>
          <p:cNvCxnSpPr>
            <a:cxnSpLocks noChangeShapeType="1"/>
          </p:cNvCxnSpPr>
          <p:nvPr/>
        </p:nvCxnSpPr>
        <p:spPr bwMode="auto">
          <a:xfrm>
            <a:off x="2248329" y="3762872"/>
            <a:ext cx="2610255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 type="triangle"/>
            <a:tailEnd type="non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27" name="Text Box 38"/>
          <p:cNvSpPr txBox="1">
            <a:spLocks noChangeArrowheads="1"/>
          </p:cNvSpPr>
          <p:nvPr/>
        </p:nvSpPr>
        <p:spPr bwMode="gray">
          <a:xfrm>
            <a:off x="3759516" y="3567818"/>
            <a:ext cx="1137097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7. Push</a:t>
            </a:r>
            <a:r>
              <a:rPr lang="ko-KR" altLang="en-US" sz="800">
                <a:ea typeface="맑은 고딕" pitchFamily="50" charset="-127"/>
              </a:rPr>
              <a:t> 발송 성공 여부</a:t>
            </a:r>
          </a:p>
        </p:txBody>
      </p:sp>
      <p:cxnSp>
        <p:nvCxnSpPr>
          <p:cNvPr id="128" name="꺾인 연결선 127"/>
          <p:cNvCxnSpPr/>
          <p:nvPr/>
        </p:nvCxnSpPr>
        <p:spPr bwMode="auto">
          <a:xfrm>
            <a:off x="6174151" y="4096442"/>
            <a:ext cx="11926" cy="15240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29" name="Text Box 38"/>
          <p:cNvSpPr txBox="1">
            <a:spLocks noChangeArrowheads="1"/>
          </p:cNvSpPr>
          <p:nvPr/>
        </p:nvSpPr>
        <p:spPr bwMode="gray">
          <a:xfrm>
            <a:off x="6394539" y="4080567"/>
            <a:ext cx="614518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9. URL</a:t>
            </a:r>
            <a:r>
              <a:rPr lang="ko-KR" altLang="en-US" sz="800">
                <a:ea typeface="맑은 고딕" pitchFamily="50" charset="-127"/>
              </a:rPr>
              <a:t> 실행</a:t>
            </a:r>
          </a:p>
        </p:txBody>
      </p:sp>
      <p:cxnSp>
        <p:nvCxnSpPr>
          <p:cNvPr id="130" name="꺾인 연결선 129"/>
          <p:cNvCxnSpPr/>
          <p:nvPr/>
        </p:nvCxnSpPr>
        <p:spPr bwMode="auto">
          <a:xfrm>
            <a:off x="2244605" y="5738373"/>
            <a:ext cx="11926" cy="15240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31" name="Text Box 38"/>
          <p:cNvSpPr txBox="1">
            <a:spLocks noChangeArrowheads="1"/>
          </p:cNvSpPr>
          <p:nvPr/>
        </p:nvSpPr>
        <p:spPr bwMode="gray">
          <a:xfrm>
            <a:off x="2464994" y="5716148"/>
            <a:ext cx="876606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15. </a:t>
            </a:r>
            <a:r>
              <a:rPr lang="ko-KR" altLang="en-US" sz="800">
                <a:ea typeface="맑은 고딕" pitchFamily="50" charset="-127"/>
              </a:rPr>
              <a:t>위치 정보 읽기</a:t>
            </a:r>
          </a:p>
        </p:txBody>
      </p:sp>
      <p:cxnSp>
        <p:nvCxnSpPr>
          <p:cNvPr id="132" name="꺾인 연결선 131"/>
          <p:cNvCxnSpPr/>
          <p:nvPr/>
        </p:nvCxnSpPr>
        <p:spPr bwMode="auto">
          <a:xfrm>
            <a:off x="930533" y="6113843"/>
            <a:ext cx="11926" cy="15240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33" name="Text Box 38"/>
          <p:cNvSpPr txBox="1">
            <a:spLocks noChangeArrowheads="1"/>
          </p:cNvSpPr>
          <p:nvPr/>
        </p:nvSpPr>
        <p:spPr bwMode="gray">
          <a:xfrm>
            <a:off x="1150921" y="6097968"/>
            <a:ext cx="649309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17. </a:t>
            </a:r>
            <a:r>
              <a:rPr lang="ko-KR" altLang="en-US" sz="800">
                <a:ea typeface="맑은 고딕" pitchFamily="50" charset="-127"/>
              </a:rPr>
              <a:t>지도 표시</a:t>
            </a:r>
          </a:p>
        </p:txBody>
      </p:sp>
      <p:sp>
        <p:nvSpPr>
          <p:cNvPr id="134" name="Rectangle 8"/>
          <p:cNvSpPr>
            <a:spLocks noChangeArrowheads="1"/>
          </p:cNvSpPr>
          <p:nvPr/>
        </p:nvSpPr>
        <p:spPr bwMode="auto">
          <a:xfrm>
            <a:off x="3089700" y="1669950"/>
            <a:ext cx="930946" cy="236407"/>
          </a:xfrm>
          <a:prstGeom prst="rect">
            <a:avLst/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tIns="18000" rIns="36000" bIns="18000" anchor="ctr"/>
          <a:lstStyle/>
          <a:p>
            <a:pPr algn="ctr"/>
            <a:r>
              <a:rPr lang="en-US" altLang="ko-KR" sz="1000" b="1">
                <a:ea typeface="맑은 고딕" pitchFamily="50" charset="-127"/>
              </a:rPr>
              <a:t>LBS Server</a:t>
            </a:r>
          </a:p>
        </p:txBody>
      </p:sp>
      <p:sp>
        <p:nvSpPr>
          <p:cNvPr id="135" name="Rectangle 8"/>
          <p:cNvSpPr>
            <a:spLocks noChangeArrowheads="1"/>
          </p:cNvSpPr>
          <p:nvPr/>
        </p:nvSpPr>
        <p:spPr bwMode="auto">
          <a:xfrm>
            <a:off x="4402528" y="1671798"/>
            <a:ext cx="930946" cy="236407"/>
          </a:xfrm>
          <a:prstGeom prst="rect">
            <a:avLst/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tIns="18000" rIns="36000" bIns="18000" anchor="ctr"/>
          <a:lstStyle/>
          <a:p>
            <a:pPr algn="ctr"/>
            <a:r>
              <a:rPr lang="en-US" altLang="ko-KR" sz="1000" b="1">
                <a:ea typeface="맑은 고딕" pitchFamily="50" charset="-127"/>
              </a:rPr>
              <a:t>Push Server</a:t>
            </a:r>
          </a:p>
        </p:txBody>
      </p:sp>
      <p:sp>
        <p:nvSpPr>
          <p:cNvPr id="136" name="Rectangle 8"/>
          <p:cNvSpPr>
            <a:spLocks noChangeArrowheads="1"/>
          </p:cNvSpPr>
          <p:nvPr/>
        </p:nvSpPr>
        <p:spPr bwMode="auto">
          <a:xfrm>
            <a:off x="5714640" y="1669949"/>
            <a:ext cx="930946" cy="236407"/>
          </a:xfrm>
          <a:prstGeom prst="rect">
            <a:avLst/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tIns="18000" rIns="36000" bIns="18000" anchor="ctr"/>
          <a:lstStyle/>
          <a:p>
            <a:pPr algn="ctr"/>
            <a:r>
              <a:rPr lang="en-US" altLang="ko-KR" sz="1000" b="1">
                <a:ea typeface="맑은 고딕" pitchFamily="50" charset="-127"/>
              </a:rPr>
              <a:t>App2</a:t>
            </a:r>
          </a:p>
        </p:txBody>
      </p:sp>
      <p:sp>
        <p:nvSpPr>
          <p:cNvPr id="137" name="Rectangle 8"/>
          <p:cNvSpPr>
            <a:spLocks noChangeArrowheads="1"/>
          </p:cNvSpPr>
          <p:nvPr/>
        </p:nvSpPr>
        <p:spPr bwMode="auto">
          <a:xfrm>
            <a:off x="465060" y="1669948"/>
            <a:ext cx="930946" cy="236407"/>
          </a:xfrm>
          <a:prstGeom prst="rect">
            <a:avLst/>
          </a:prstGeom>
          <a:solidFill>
            <a:srgbClr val="DDDDDD"/>
          </a:solidFill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wrap="none" lIns="36000" tIns="18000" rIns="36000" bIns="18000" anchor="ctr"/>
          <a:lstStyle/>
          <a:p>
            <a:pPr algn="ctr"/>
            <a:r>
              <a:rPr lang="en-US" altLang="ko-KR" sz="1000" b="1">
                <a:ea typeface="맑은 고딕" pitchFamily="50" charset="-127"/>
              </a:rPr>
              <a:t>App1</a:t>
            </a:r>
          </a:p>
        </p:txBody>
      </p:sp>
      <p:sp>
        <p:nvSpPr>
          <p:cNvPr id="138" name="Text Box 38"/>
          <p:cNvSpPr txBox="1">
            <a:spLocks noChangeArrowheads="1"/>
          </p:cNvSpPr>
          <p:nvPr/>
        </p:nvSpPr>
        <p:spPr bwMode="gray">
          <a:xfrm>
            <a:off x="1299486" y="3429550"/>
            <a:ext cx="761994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ko-KR" altLang="en-US" sz="800">
                <a:ea typeface="맑은 고딕" pitchFamily="50" charset="-127"/>
              </a:rPr>
              <a:t>실패 시 재전송</a:t>
            </a:r>
          </a:p>
        </p:txBody>
      </p:sp>
      <p:cxnSp>
        <p:nvCxnSpPr>
          <p:cNvPr id="139" name="꺾인 연결선 138"/>
          <p:cNvCxnSpPr/>
          <p:nvPr/>
        </p:nvCxnSpPr>
        <p:spPr bwMode="auto">
          <a:xfrm rot="10800000">
            <a:off x="2250568" y="3288492"/>
            <a:ext cx="12700" cy="47514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40" name="직선 화살표 연결선 34"/>
          <p:cNvCxnSpPr>
            <a:cxnSpLocks noChangeShapeType="1"/>
          </p:cNvCxnSpPr>
          <p:nvPr/>
        </p:nvCxnSpPr>
        <p:spPr bwMode="auto">
          <a:xfrm>
            <a:off x="944887" y="5684921"/>
            <a:ext cx="129320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41" name="Text Box 38"/>
          <p:cNvSpPr txBox="1">
            <a:spLocks noChangeArrowheads="1"/>
          </p:cNvSpPr>
          <p:nvPr/>
        </p:nvSpPr>
        <p:spPr bwMode="gray">
          <a:xfrm>
            <a:off x="952050" y="5487276"/>
            <a:ext cx="933516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14. </a:t>
            </a:r>
            <a:r>
              <a:rPr lang="ko-KR" altLang="en-US" sz="800">
                <a:ea typeface="맑은 고딕" pitchFamily="50" charset="-127"/>
              </a:rPr>
              <a:t>위치 정보</a:t>
            </a:r>
            <a:r>
              <a:rPr lang="en-US" altLang="ko-KR" sz="800">
                <a:ea typeface="맑은 고딕" pitchFamily="50" charset="-127"/>
              </a:rPr>
              <a:t> </a:t>
            </a:r>
            <a:r>
              <a:rPr lang="ko-KR" altLang="en-US" sz="800">
                <a:ea typeface="맑은 고딕" pitchFamily="50" charset="-127"/>
              </a:rPr>
              <a:t>요청</a:t>
            </a:r>
          </a:p>
        </p:txBody>
      </p:sp>
      <p:cxnSp>
        <p:nvCxnSpPr>
          <p:cNvPr id="142" name="직선 화살표 연결선 34"/>
          <p:cNvCxnSpPr>
            <a:cxnSpLocks noChangeShapeType="1"/>
          </p:cNvCxnSpPr>
          <p:nvPr/>
        </p:nvCxnSpPr>
        <p:spPr bwMode="auto">
          <a:xfrm>
            <a:off x="939881" y="6044027"/>
            <a:ext cx="129320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 type="triangle"/>
            <a:tailEnd type="non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43" name="Text Box 38"/>
          <p:cNvSpPr txBox="1">
            <a:spLocks noChangeArrowheads="1"/>
          </p:cNvSpPr>
          <p:nvPr/>
        </p:nvSpPr>
        <p:spPr bwMode="gray">
          <a:xfrm>
            <a:off x="1337610" y="5846382"/>
            <a:ext cx="933516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16. </a:t>
            </a:r>
            <a:r>
              <a:rPr lang="ko-KR" altLang="en-US" sz="800">
                <a:ea typeface="맑은 고딕" pitchFamily="50" charset="-127"/>
              </a:rPr>
              <a:t>위치 정보</a:t>
            </a:r>
            <a:r>
              <a:rPr lang="en-US" altLang="ko-KR" sz="800">
                <a:ea typeface="맑은 고딕" pitchFamily="50" charset="-127"/>
              </a:rPr>
              <a:t> </a:t>
            </a:r>
            <a:r>
              <a:rPr lang="ko-KR" altLang="en-US" sz="800">
                <a:ea typeface="맑은 고딕" pitchFamily="50" charset="-127"/>
              </a:rPr>
              <a:t>전송</a:t>
            </a:r>
          </a:p>
        </p:txBody>
      </p:sp>
      <p:cxnSp>
        <p:nvCxnSpPr>
          <p:cNvPr id="144" name="직선 화살표 연결선 34"/>
          <p:cNvCxnSpPr>
            <a:cxnSpLocks noChangeShapeType="1"/>
          </p:cNvCxnSpPr>
          <p:nvPr/>
        </p:nvCxnSpPr>
        <p:spPr bwMode="auto">
          <a:xfrm>
            <a:off x="2243114" y="4751026"/>
            <a:ext cx="1300654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prstDash val="dash"/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45" name="Text Box 38"/>
          <p:cNvSpPr txBox="1">
            <a:spLocks noChangeArrowheads="1"/>
          </p:cNvSpPr>
          <p:nvPr/>
        </p:nvSpPr>
        <p:spPr bwMode="gray">
          <a:xfrm>
            <a:off x="2253742" y="4555212"/>
            <a:ext cx="933516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11. </a:t>
            </a:r>
            <a:r>
              <a:rPr lang="ko-KR" altLang="en-US" sz="800">
                <a:ea typeface="맑은 고딕" pitchFamily="50" charset="-127"/>
              </a:rPr>
              <a:t>위치 측위 요청</a:t>
            </a:r>
          </a:p>
        </p:txBody>
      </p:sp>
      <p:cxnSp>
        <p:nvCxnSpPr>
          <p:cNvPr id="146" name="직선 화살표 연결선 34"/>
          <p:cNvCxnSpPr>
            <a:cxnSpLocks noChangeShapeType="1"/>
          </p:cNvCxnSpPr>
          <p:nvPr/>
        </p:nvCxnSpPr>
        <p:spPr bwMode="auto">
          <a:xfrm>
            <a:off x="2253742" y="5011377"/>
            <a:ext cx="1298970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prstDash val="dash"/>
            <a:round/>
            <a:headEnd type="triangle"/>
            <a:tailEnd type="non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47" name="Text Box 38"/>
          <p:cNvSpPr txBox="1">
            <a:spLocks noChangeArrowheads="1"/>
          </p:cNvSpPr>
          <p:nvPr/>
        </p:nvSpPr>
        <p:spPr bwMode="gray">
          <a:xfrm>
            <a:off x="2659521" y="4820613"/>
            <a:ext cx="933516" cy="1958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36000" tIns="36000" rIns="36000" bIns="36000">
            <a:spAutoFit/>
          </a:bodyPr>
          <a:lstStyle/>
          <a:p>
            <a:r>
              <a:rPr lang="en-US" altLang="ko-KR" sz="800">
                <a:ea typeface="맑은 고딕" pitchFamily="50" charset="-127"/>
              </a:rPr>
              <a:t>12. </a:t>
            </a:r>
            <a:r>
              <a:rPr lang="ko-KR" altLang="en-US" sz="800">
                <a:ea typeface="맑은 고딕" pitchFamily="50" charset="-127"/>
              </a:rPr>
              <a:t>위치 정보 응답</a:t>
            </a:r>
          </a:p>
        </p:txBody>
      </p:sp>
      <p:cxnSp>
        <p:nvCxnSpPr>
          <p:cNvPr id="148" name="직선 화살표 연결선 34"/>
          <p:cNvCxnSpPr>
            <a:cxnSpLocks noChangeShapeType="1"/>
          </p:cNvCxnSpPr>
          <p:nvPr/>
        </p:nvCxnSpPr>
        <p:spPr bwMode="auto">
          <a:xfrm>
            <a:off x="2250567" y="4386798"/>
            <a:ext cx="3922940" cy="0"/>
          </a:xfrm>
          <a:prstGeom prst="straightConnector1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 type="triangle"/>
            <a:tailEnd type="non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65" name="모서리가 둥근 직사각형 64"/>
          <p:cNvSpPr/>
          <p:nvPr/>
        </p:nvSpPr>
        <p:spPr bwMode="auto">
          <a:xfrm>
            <a:off x="611824" y="2028366"/>
            <a:ext cx="2482006" cy="726409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660583" y="1938367"/>
            <a:ext cx="1188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/>
                </a:solidFill>
                <a:latin typeface="+mn-ea"/>
                <a:ea typeface="+mn-ea"/>
              </a:rPr>
              <a:t>위치 요청 서버 전송</a:t>
            </a:r>
            <a:endParaRPr kumimoji="0" lang="ko-KR" altLang="en-US" sz="9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611239" y="2881048"/>
            <a:ext cx="6043678" cy="948865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659999" y="2791049"/>
            <a:ext cx="1188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chemeClr val="bg1"/>
                </a:solidFill>
                <a:latin typeface="+mn-ea"/>
                <a:ea typeface="+mn-ea"/>
              </a:rPr>
              <a:t>Push</a:t>
            </a:r>
            <a:r>
              <a:rPr kumimoji="0" lang="ko-KR" altLang="en-US" sz="900" b="1" kern="0">
                <a:solidFill>
                  <a:schemeClr val="bg1"/>
                </a:solidFill>
                <a:latin typeface="+mn-ea"/>
                <a:ea typeface="+mn-ea"/>
              </a:rPr>
              <a:t> 알림</a:t>
            </a:r>
            <a:endParaRPr kumimoji="0" lang="ko-KR" altLang="en-US" sz="9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611824" y="5411327"/>
            <a:ext cx="3549088" cy="896875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660584" y="5321328"/>
            <a:ext cx="1188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/>
                </a:solidFill>
                <a:latin typeface="+mn-ea"/>
                <a:ea typeface="+mn-ea"/>
              </a:rPr>
              <a:t>위치 수신</a:t>
            </a:r>
            <a:endParaRPr kumimoji="0" lang="ko-KR" altLang="en-US" sz="9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1" name="모서리가 둥근 직사각형 70"/>
          <p:cNvSpPr/>
          <p:nvPr/>
        </p:nvSpPr>
        <p:spPr bwMode="auto">
          <a:xfrm>
            <a:off x="614463" y="4529670"/>
            <a:ext cx="3546449" cy="551614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663223" y="4439670"/>
            <a:ext cx="1188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/>
                </a:solidFill>
                <a:latin typeface="+mn-ea"/>
                <a:ea typeface="+mn-ea"/>
              </a:rPr>
              <a:t>위치 측위</a:t>
            </a:r>
            <a:endParaRPr kumimoji="0" lang="ko-KR" altLang="en-US" sz="9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327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705485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1.17 </a:t>
            </a:r>
            <a:r>
              <a:rPr lang="ko-KR" altLang="en-US" sz="1800">
                <a:solidFill>
                  <a:schemeClr val="tx1"/>
                </a:solidFill>
              </a:rPr>
              <a:t>공유 </a:t>
            </a:r>
            <a:r>
              <a:rPr lang="en-US" altLang="ko-KR" sz="1800" dirty="0">
                <a:solidFill>
                  <a:schemeClr val="tx1"/>
                </a:solidFill>
              </a:rPr>
              <a:t>URL</a:t>
            </a:r>
            <a:r>
              <a:rPr lang="ko-KR" altLang="en-US" sz="1800" dirty="0">
                <a:solidFill>
                  <a:schemeClr val="tx1"/>
                </a:solidFill>
              </a:rPr>
              <a:t> 프로세스 순서도</a:t>
            </a:r>
          </a:p>
        </p:txBody>
      </p:sp>
      <p:sp>
        <p:nvSpPr>
          <p:cNvPr id="127" name="Rectangle 157"/>
          <p:cNvSpPr>
            <a:spLocks noChangeArrowheads="1"/>
          </p:cNvSpPr>
          <p:nvPr/>
        </p:nvSpPr>
        <p:spPr bwMode="auto">
          <a:xfrm>
            <a:off x="496278" y="836614"/>
            <a:ext cx="899379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Wingdings" panose="05000000000000000000" pitchFamily="2" charset="2"/>
              <a:buChar char="l"/>
              <a:defRPr kumimoji="1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맑은 고딕" panose="020B0503020000020004" pitchFamily="50" charset="-127"/>
              <a:buChar char="-"/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1600">
                <a:solidFill>
                  <a:srgbClr val="000000"/>
                </a:solidFill>
              </a:rPr>
              <a:t>접속 기기의 모바일 여부</a:t>
            </a:r>
            <a:r>
              <a:rPr kumimoji="0" lang="en-US" altLang="ko-KR" sz="1600">
                <a:solidFill>
                  <a:srgbClr val="000000"/>
                </a:solidFill>
              </a:rPr>
              <a:t>,</a:t>
            </a:r>
            <a:r>
              <a:rPr kumimoji="0" lang="ko-KR" altLang="en-US" sz="1600">
                <a:solidFill>
                  <a:srgbClr val="000000"/>
                </a:solidFill>
              </a:rPr>
              <a:t> </a:t>
            </a:r>
            <a:r>
              <a:rPr kumimoji="0" lang="en-US" altLang="ko-KR" sz="1600">
                <a:solidFill>
                  <a:srgbClr val="000000"/>
                </a:solidFill>
              </a:rPr>
              <a:t>App</a:t>
            </a:r>
            <a:r>
              <a:rPr kumimoji="0" lang="ko-KR" altLang="en-US" sz="1600">
                <a:solidFill>
                  <a:srgbClr val="000000"/>
                </a:solidFill>
              </a:rPr>
              <a:t> 설치 여부 등을 판단하여 동작하는 공유</a:t>
            </a:r>
            <a:r>
              <a:rPr lang="ko-KR" altLang="en-US" sz="1600"/>
              <a:t> </a:t>
            </a:r>
            <a:r>
              <a:rPr lang="en-US" altLang="ko-KR" sz="1600"/>
              <a:t>URL</a:t>
            </a:r>
            <a:r>
              <a:rPr kumimoji="0" lang="ko-KR" altLang="en-US" sz="1600">
                <a:solidFill>
                  <a:srgbClr val="000000"/>
                </a:solidFill>
              </a:rPr>
              <a:t>의 프로세스 순서도입니다</a:t>
            </a:r>
            <a:r>
              <a:rPr kumimoji="0" lang="en-US" altLang="ko-KR" sz="1600">
                <a:solidFill>
                  <a:srgbClr val="000000"/>
                </a:solidFill>
              </a:rPr>
              <a:t>.</a:t>
            </a:r>
            <a:r>
              <a:rPr lang="ko-KR" altLang="en-US" sz="1600"/>
              <a:t> </a:t>
            </a:r>
            <a:r>
              <a:rPr lang="en-US" altLang="ko-KR" sz="1600"/>
              <a:t>Web</a:t>
            </a:r>
            <a:r>
              <a:rPr lang="ko-KR" altLang="en-US" sz="1600"/>
              <a:t>에서 공유 </a:t>
            </a:r>
            <a:r>
              <a:rPr lang="en-US" altLang="ko-KR" sz="1600"/>
              <a:t>URL</a:t>
            </a:r>
            <a:r>
              <a:rPr lang="ko-KR" altLang="en-US" sz="1600"/>
              <a:t>로 위치를 조회하려할 때 본인 확인 절차가 포함되어 제</a:t>
            </a:r>
            <a:r>
              <a:rPr lang="en-US" altLang="ko-KR" sz="1600"/>
              <a:t>3</a:t>
            </a:r>
            <a:r>
              <a:rPr lang="ko-KR" altLang="en-US" sz="1600"/>
              <a:t>자에게 위치가 노출되는 것을 방지합니다</a:t>
            </a:r>
            <a:r>
              <a:rPr lang="en-US" altLang="ko-KR" sz="1600"/>
              <a:t>.</a:t>
            </a:r>
            <a:endParaRPr kumimoji="0" lang="ko-KR" altLang="en-US" sz="1600">
              <a:solidFill>
                <a:srgbClr val="000000"/>
              </a:solidFill>
            </a:endParaRPr>
          </a:p>
        </p:txBody>
      </p:sp>
      <p:graphicFrame>
        <p:nvGraphicFramePr>
          <p:cNvPr id="130" name="표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826197"/>
              </p:ext>
            </p:extLst>
          </p:nvPr>
        </p:nvGraphicFramePr>
        <p:xfrm>
          <a:off x="454668" y="1989138"/>
          <a:ext cx="6641367" cy="446246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00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0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       </a:t>
                      </a:r>
                      <a:r>
                        <a:rPr lang="ko-KR" altLang="en-US" sz="900" b="1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동작</a:t>
                      </a:r>
                      <a:r>
                        <a:rPr lang="ko-KR" altLang="en-US" sz="9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endParaRPr lang="en-US" altLang="ko-KR" sz="900" b="1" i="0" u="none" strike="noStrike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단계</a:t>
                      </a:r>
                    </a:p>
                  </a:txBody>
                  <a:tcPr marL="4310" marR="4310" marT="3499" marB="0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프로세스</a:t>
                      </a:r>
                    </a:p>
                  </a:txBody>
                  <a:tcPr marL="4310" marR="4310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08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ko-KR" altLang="en-US" sz="10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모바일 확인</a:t>
                      </a:r>
                    </a:p>
                  </a:txBody>
                  <a:tcPr marL="4310" marR="4310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0" i="0" u="none" strike="noStrike" baseline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300" marR="4310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41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App URL </a:t>
                      </a:r>
                      <a:r>
                        <a:rPr lang="ko-KR" altLang="en-US" sz="1000" b="1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호출</a:t>
                      </a:r>
                      <a:endParaRPr lang="en-US" altLang="ko-KR" sz="1000" b="1" i="0" u="none" strike="noStrike" baseline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310" marR="4310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0" i="0" u="none" strike="noStrike" baseline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300" marR="4310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16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App</a:t>
                      </a:r>
                      <a:r>
                        <a:rPr lang="ko-KR" altLang="en-US" sz="1000" b="1" i="0" u="none" strike="noStrike" baseline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실행 확인</a:t>
                      </a:r>
                      <a:endParaRPr lang="ko-KR" altLang="en-US" sz="1000" b="1" i="0" u="none" strike="noStrike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4310" marR="4310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Arial" pitchFamily="34" charset="0"/>
                        <a:buChar char="•"/>
                      </a:pPr>
                      <a:endParaRPr lang="en-US" altLang="ko-KR" sz="1000" b="0" i="0" u="none" strike="noStrike" baseline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300" marR="4310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08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altLang="ko-KR" sz="10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App</a:t>
                      </a:r>
                      <a:r>
                        <a:rPr lang="ko-KR" altLang="en-US" sz="10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실행</a:t>
                      </a:r>
                    </a:p>
                  </a:txBody>
                  <a:tcPr marL="4310" marR="4310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20000"/>
                        </a:lnSpc>
                        <a:buFont typeface="Wingdings" panose="05000000000000000000" pitchFamily="2" charset="2"/>
                        <a:buChar char="§"/>
                      </a:pPr>
                      <a:endParaRPr lang="en-US" altLang="ko-KR" sz="1000" b="0" i="0" u="none" strike="noStrike" baseline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29300" marR="4310" marT="3499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2" name="Text Box 256"/>
          <p:cNvSpPr txBox="1">
            <a:spLocks noChangeArrowheads="1"/>
          </p:cNvSpPr>
          <p:nvPr/>
        </p:nvSpPr>
        <p:spPr bwMode="auto">
          <a:xfrm>
            <a:off x="7153275" y="1980819"/>
            <a:ext cx="2336800" cy="44640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Ins="72000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eaLnBrk="1" hangingPunct="1">
              <a:defRPr/>
            </a:pPr>
            <a:endParaRPr lang="en-US" altLang="ko-KR" sz="1000" b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ko-KR" sz="1000" b="0">
              <a:solidFill>
                <a:schemeClr val="tx1"/>
              </a:solidFill>
            </a:endParaRPr>
          </a:p>
          <a:p>
            <a:pPr marL="180975" indent="-180975" eaLnBrk="1" hangingPunct="1">
              <a:buFontTx/>
              <a:buAutoNum type="arabicPeriod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접속한 기기의 </a:t>
            </a:r>
            <a:r>
              <a:rPr lang="en-US" altLang="ko-KR" sz="1000" u="sng">
                <a:solidFill>
                  <a:schemeClr val="tx1"/>
                </a:solidFill>
              </a:rPr>
              <a:t>User-agent</a:t>
            </a:r>
            <a:r>
              <a:rPr lang="ko-KR" altLang="en-US" sz="1000" b="0">
                <a:solidFill>
                  <a:schemeClr val="tx1"/>
                </a:solidFill>
              </a:rPr>
              <a:t> 값을 스크립트로 분석하여 모바일 기기인지 확인</a:t>
            </a:r>
            <a:endParaRPr lang="en-US" altLang="ko-KR" sz="1000" b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ko-KR" sz="1000" b="0">
              <a:solidFill>
                <a:schemeClr val="tx1"/>
              </a:solidFill>
            </a:endParaRPr>
          </a:p>
          <a:p>
            <a:pPr eaLnBrk="1" hangingPunct="1">
              <a:defRPr/>
            </a:pP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buFontTx/>
              <a:buAutoNum type="arabicPeriod" startAt="2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모바일 기기가 아닐 경우 </a:t>
            </a:r>
            <a:r>
              <a:rPr lang="ko-KR" altLang="en-US" sz="1000" u="sng">
                <a:solidFill>
                  <a:schemeClr val="tx1"/>
                </a:solidFill>
              </a:rPr>
              <a:t>본인 확인 절차</a:t>
            </a:r>
            <a:r>
              <a:rPr lang="ko-KR" altLang="en-US" sz="1000" b="0">
                <a:solidFill>
                  <a:schemeClr val="tx1"/>
                </a:solidFill>
              </a:rPr>
              <a:t> 후 </a:t>
            </a:r>
            <a:r>
              <a:rPr lang="en-US" altLang="ko-KR" sz="1000" b="0">
                <a:solidFill>
                  <a:schemeClr val="tx1"/>
                </a:solidFill>
              </a:rPr>
              <a:t>Web</a:t>
            </a:r>
            <a:r>
              <a:rPr lang="ko-KR" altLang="en-US" sz="1000" b="0">
                <a:solidFill>
                  <a:schemeClr val="tx1"/>
                </a:solidFill>
              </a:rPr>
              <a:t> 페이지에 지도 모듈을 띄워서 위치를 표시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buFontTx/>
              <a:buAutoNum type="arabicPeriod" startAt="2"/>
              <a:defRPr/>
            </a:pP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buFontTx/>
              <a:buAutoNum type="arabicPeriod" startAt="2"/>
              <a:defRPr/>
            </a:pP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buFontTx/>
              <a:buAutoNum type="arabicPeriod" startAt="2"/>
              <a:defRPr/>
            </a:pPr>
            <a:r>
              <a:rPr lang="ko-KR" altLang="en-US" sz="1000" b="0">
                <a:solidFill>
                  <a:schemeClr val="tx1"/>
                </a:solidFill>
              </a:rPr>
              <a:t>모바일 기기일 경우 </a:t>
            </a:r>
            <a:r>
              <a:rPr lang="en-US" altLang="ko-KR" sz="1000" b="0">
                <a:solidFill>
                  <a:schemeClr val="tx1"/>
                </a:solidFill>
              </a:rPr>
              <a:t>App</a:t>
            </a:r>
            <a:r>
              <a:rPr lang="ko-KR" altLang="en-US" sz="1000" b="0">
                <a:solidFill>
                  <a:schemeClr val="tx1"/>
                </a:solidFill>
              </a:rPr>
              <a:t>에 미리 설정되어 있는 </a:t>
            </a:r>
            <a:r>
              <a:rPr lang="en-US" altLang="ko-KR" sz="1000" u="sng">
                <a:solidFill>
                  <a:schemeClr val="tx1"/>
                </a:solidFill>
              </a:rPr>
              <a:t>App URL</a:t>
            </a:r>
            <a:r>
              <a:rPr lang="ko-KR" altLang="en-US" sz="1000" u="sng">
                <a:solidFill>
                  <a:schemeClr val="tx1"/>
                </a:solidFill>
              </a:rPr>
              <a:t>을 호출</a:t>
            </a:r>
            <a:r>
              <a:rPr lang="ko-KR" altLang="en-US" sz="1000" b="0">
                <a:solidFill>
                  <a:schemeClr val="tx1"/>
                </a:solidFill>
              </a:rPr>
              <a:t>하여 </a:t>
            </a:r>
            <a:r>
              <a:rPr lang="en-US" altLang="ko-KR" sz="1000" b="0">
                <a:solidFill>
                  <a:schemeClr val="tx1"/>
                </a:solidFill>
              </a:rPr>
              <a:t>App</a:t>
            </a:r>
            <a:r>
              <a:rPr lang="ko-KR" altLang="en-US" sz="1000" b="0">
                <a:solidFill>
                  <a:schemeClr val="tx1"/>
                </a:solidFill>
              </a:rPr>
              <a:t> 설치 여부</a:t>
            </a:r>
            <a:r>
              <a:rPr lang="en-US" altLang="ko-KR" sz="1000" b="0">
                <a:solidFill>
                  <a:schemeClr val="tx1"/>
                </a:solidFill>
              </a:rPr>
              <a:t>(</a:t>
            </a:r>
            <a:r>
              <a:rPr lang="ko-KR" altLang="en-US" sz="1000" b="0">
                <a:solidFill>
                  <a:schemeClr val="tx1"/>
                </a:solidFill>
              </a:rPr>
              <a:t>동작 가능 여부</a:t>
            </a:r>
            <a:r>
              <a:rPr lang="en-US" altLang="ko-KR" sz="1000" b="0">
                <a:solidFill>
                  <a:schemeClr val="tx1"/>
                </a:solidFill>
              </a:rPr>
              <a:t>)</a:t>
            </a:r>
            <a:r>
              <a:rPr lang="ko-KR" altLang="en-US" sz="1000" b="0">
                <a:solidFill>
                  <a:schemeClr val="tx1"/>
                </a:solidFill>
              </a:rPr>
              <a:t>를 확인</a:t>
            </a:r>
            <a:endParaRPr lang="en-US" altLang="ko-KR" sz="1000">
              <a:solidFill>
                <a:schemeClr val="tx1"/>
              </a:solidFill>
            </a:endParaRPr>
          </a:p>
          <a:p>
            <a:pPr marL="228600" indent="-228600" eaLnBrk="1" hangingPunct="1">
              <a:buFontTx/>
              <a:buAutoNum type="arabicPeriod" startAt="2"/>
              <a:defRPr/>
            </a:pP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buFontTx/>
              <a:buAutoNum type="arabicPeriod" startAt="2"/>
              <a:defRPr/>
            </a:pP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buFontTx/>
              <a:buAutoNum type="arabicPeriod" startAt="2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Ajax</a:t>
            </a:r>
            <a:r>
              <a:rPr lang="ko-KR" altLang="en-US" sz="1000" b="0">
                <a:solidFill>
                  <a:schemeClr val="tx1"/>
                </a:solidFill>
              </a:rPr>
              <a:t>로 </a:t>
            </a:r>
            <a:r>
              <a:rPr lang="en-US" altLang="ko-KR" sz="1000" b="0">
                <a:solidFill>
                  <a:schemeClr val="tx1"/>
                </a:solidFill>
              </a:rPr>
              <a:t>URL Scheme</a:t>
            </a:r>
            <a:r>
              <a:rPr lang="ko-KR" altLang="en-US" sz="1000" b="0">
                <a:solidFill>
                  <a:schemeClr val="tx1"/>
                </a:solidFill>
              </a:rPr>
              <a:t>가 제대로 호출되었는지 확인하고 에러가 발생했다면 </a:t>
            </a:r>
            <a:r>
              <a:rPr lang="en-US" altLang="ko-KR" sz="1000" b="0">
                <a:solidFill>
                  <a:schemeClr val="tx1"/>
                </a:solidFill>
              </a:rPr>
              <a:t>App</a:t>
            </a:r>
            <a:r>
              <a:rPr lang="ko-KR" altLang="en-US" sz="1000" b="0">
                <a:solidFill>
                  <a:schemeClr val="tx1"/>
                </a:solidFill>
              </a:rPr>
              <a:t> 설치 안내</a:t>
            </a: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buFontTx/>
              <a:buAutoNum type="arabicPeriod" startAt="2"/>
              <a:defRPr/>
            </a:pP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buFontTx/>
              <a:buAutoNum type="arabicPeriod" startAt="2"/>
              <a:defRPr/>
            </a:pPr>
            <a:endParaRPr lang="en-US" altLang="ko-KR" sz="1000" b="0">
              <a:solidFill>
                <a:schemeClr val="tx1"/>
              </a:solidFill>
            </a:endParaRPr>
          </a:p>
          <a:p>
            <a:pPr marL="228600" indent="-228600" eaLnBrk="1" hangingPunct="1">
              <a:buFontTx/>
              <a:buAutoNum type="arabicPeriod" startAt="2"/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App</a:t>
            </a:r>
            <a:r>
              <a:rPr lang="ko-KR" altLang="en-US" sz="1000" b="0">
                <a:solidFill>
                  <a:schemeClr val="tx1"/>
                </a:solidFill>
              </a:rPr>
              <a:t>이 실행되면 </a:t>
            </a:r>
            <a:r>
              <a:rPr lang="en-US" altLang="ko-KR" sz="1000" u="sng">
                <a:solidFill>
                  <a:schemeClr val="tx1"/>
                </a:solidFill>
              </a:rPr>
              <a:t>App URL Scheme</a:t>
            </a:r>
            <a:r>
              <a:rPr lang="ko-KR" altLang="en-US" sz="1000" b="0">
                <a:solidFill>
                  <a:schemeClr val="tx1"/>
                </a:solidFill>
              </a:rPr>
              <a:t>의 명령과 매개변수에 맞게 세부 기능 수행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856656" y="2547937"/>
            <a:ext cx="5080595" cy="3689575"/>
            <a:chOff x="2584940" y="2547937"/>
            <a:chExt cx="5296137" cy="3689575"/>
          </a:xfrm>
        </p:grpSpPr>
        <p:sp>
          <p:nvSpPr>
            <p:cNvPr id="131" name="순서도: 판단 130"/>
            <p:cNvSpPr/>
            <p:nvPr/>
          </p:nvSpPr>
          <p:spPr>
            <a:xfrm>
              <a:off x="4108878" y="2547937"/>
              <a:ext cx="1584570" cy="633413"/>
            </a:xfrm>
            <a:prstGeom prst="flowChartDecision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000">
                  <a:solidFill>
                    <a:schemeClr val="tx1"/>
                  </a:solidFill>
                </a:rPr>
                <a:t>모바일 기기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algn="ctr" eaLnBrk="1" latinLnBrk="1" hangingPunct="1">
                <a:defRPr/>
              </a:pPr>
              <a:r>
                <a:rPr lang="ko-KR" altLang="en-US" sz="1000">
                  <a:solidFill>
                    <a:schemeClr val="tx1"/>
                  </a:solidFill>
                </a:rPr>
                <a:t>확인</a:t>
              </a:r>
              <a:endParaRPr lang="en-US" altLang="ko-KR" sz="1000">
                <a:solidFill>
                  <a:schemeClr val="tx1"/>
                </a:solidFill>
              </a:endParaRPr>
            </a:p>
          </p:txBody>
        </p:sp>
        <p:sp>
          <p:nvSpPr>
            <p:cNvPr id="133" name="순서도: 수행의 시작/종료 132"/>
            <p:cNvSpPr/>
            <p:nvPr/>
          </p:nvSpPr>
          <p:spPr>
            <a:xfrm>
              <a:off x="2584940" y="2667000"/>
              <a:ext cx="1066800" cy="395288"/>
            </a:xfrm>
            <a:prstGeom prst="flowChartTerminator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en-US" altLang="ko-KR" sz="1000">
                  <a:solidFill>
                    <a:schemeClr val="tx1"/>
                  </a:solidFill>
                </a:rPr>
                <a:t>URL</a:t>
              </a:r>
              <a:r>
                <a:rPr lang="ko-KR" altLang="en-US" sz="1000">
                  <a:solidFill>
                    <a:schemeClr val="tx1"/>
                  </a:solidFill>
                </a:rPr>
                <a:t> 실행</a:t>
              </a: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6420583" y="2547937"/>
              <a:ext cx="1456592" cy="63341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chemeClr val="tx1"/>
                  </a:solidFill>
                </a:rPr>
                <a:t>Web</a:t>
              </a:r>
              <a:r>
                <a:rPr lang="ko-KR" altLang="en-US" sz="1000">
                  <a:solidFill>
                    <a:schemeClr val="tx1"/>
                  </a:solidFill>
                </a:rPr>
                <a:t> 지도 보여줌</a:t>
              </a: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4173661" y="3481387"/>
              <a:ext cx="1456592" cy="63341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chemeClr val="tx1"/>
                  </a:solidFill>
                </a:rPr>
                <a:t>App</a:t>
              </a:r>
              <a:r>
                <a:rPr lang="ko-KR" altLang="en-US" sz="1000">
                  <a:solidFill>
                    <a:schemeClr val="tx1"/>
                  </a:solidFill>
                </a:rPr>
                <a:t> 실행을 위한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US" altLang="ko-KR" sz="1000">
                  <a:solidFill>
                    <a:schemeClr val="tx1"/>
                  </a:solidFill>
                </a:rPr>
                <a:t>App URL </a:t>
              </a:r>
              <a:r>
                <a:rPr lang="ko-KR" altLang="en-US" sz="1000">
                  <a:solidFill>
                    <a:schemeClr val="tx1"/>
                  </a:solidFill>
                </a:rPr>
                <a:t>호출</a:t>
              </a:r>
            </a:p>
          </p:txBody>
        </p:sp>
        <p:sp>
          <p:nvSpPr>
            <p:cNvPr id="136" name="순서도: 판단 135"/>
            <p:cNvSpPr/>
            <p:nvPr/>
          </p:nvSpPr>
          <p:spPr>
            <a:xfrm>
              <a:off x="4108402" y="4510087"/>
              <a:ext cx="1584570" cy="633413"/>
            </a:xfrm>
            <a:prstGeom prst="flowChartDecision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en-US" altLang="ko-KR" sz="1000">
                  <a:solidFill>
                    <a:schemeClr val="tx1"/>
                  </a:solidFill>
                </a:rPr>
                <a:t>App</a:t>
              </a:r>
              <a:r>
                <a:rPr lang="ko-KR" altLang="en-US" sz="1000">
                  <a:solidFill>
                    <a:schemeClr val="tx1"/>
                  </a:solidFill>
                </a:rPr>
                <a:t> 실행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algn="ctr" eaLnBrk="1" latinLnBrk="1" hangingPunct="1">
                <a:defRPr/>
              </a:pPr>
              <a:r>
                <a:rPr lang="ko-KR" altLang="en-US" sz="1000">
                  <a:solidFill>
                    <a:schemeClr val="tx1"/>
                  </a:solidFill>
                </a:rPr>
                <a:t>확인</a:t>
              </a:r>
              <a:endParaRPr lang="en-US" altLang="ko-KR" sz="1000">
                <a:solidFill>
                  <a:schemeClr val="tx1"/>
                </a:solidFill>
              </a:endParaRPr>
            </a:p>
          </p:txBody>
        </p:sp>
        <p:sp>
          <p:nvSpPr>
            <p:cNvPr id="137" name="직사각형 136"/>
            <p:cNvSpPr/>
            <p:nvPr/>
          </p:nvSpPr>
          <p:spPr>
            <a:xfrm>
              <a:off x="4172391" y="5604099"/>
              <a:ext cx="1456592" cy="63341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chemeClr val="tx1"/>
                  </a:solidFill>
                </a:rPr>
                <a:t>App</a:t>
              </a:r>
              <a:r>
                <a:rPr lang="ko-KR" altLang="en-US" sz="1000">
                  <a:solidFill>
                    <a:schemeClr val="tx1"/>
                  </a:solidFill>
                </a:rPr>
                <a:t> 실행 및</a:t>
              </a:r>
              <a:endParaRPr lang="en-US" altLang="ko-KR" sz="100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</a:rPr>
                <a:t>세부 기능 수행</a:t>
              </a:r>
              <a:endParaRPr lang="en-US" altLang="ko-KR" sz="100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/>
            <p:cNvSpPr/>
            <p:nvPr/>
          </p:nvSpPr>
          <p:spPr>
            <a:xfrm>
              <a:off x="6420583" y="4510087"/>
              <a:ext cx="1456592" cy="63341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chemeClr val="tx1"/>
                  </a:solidFill>
                </a:rPr>
                <a:t>App</a:t>
              </a:r>
              <a:r>
                <a:rPr lang="ko-KR" altLang="en-US" sz="1000">
                  <a:solidFill>
                    <a:schemeClr val="tx1"/>
                  </a:solidFill>
                </a:rPr>
                <a:t> 설치 안내</a:t>
              </a:r>
            </a:p>
          </p:txBody>
        </p:sp>
        <p:cxnSp>
          <p:nvCxnSpPr>
            <p:cNvPr id="139" name="직선 화살표 연결선 34"/>
            <p:cNvCxnSpPr>
              <a:cxnSpLocks noChangeShapeType="1"/>
              <a:stCxn id="131" idx="2"/>
              <a:endCxn id="135" idx="0"/>
            </p:cNvCxnSpPr>
            <p:nvPr/>
          </p:nvCxnSpPr>
          <p:spPr bwMode="auto">
            <a:xfrm>
              <a:off x="4901163" y="3181350"/>
              <a:ext cx="794" cy="300037"/>
            </a:xfrm>
            <a:prstGeom prst="straightConnector1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  <a:effectLst>
              <a:outerShdw sx="999" sy="999" algn="ctr" rotWithShape="0">
                <a:schemeClr val="bg2"/>
              </a:outerShdw>
            </a:effectLst>
          </p:spPr>
        </p:cxnSp>
        <p:cxnSp>
          <p:nvCxnSpPr>
            <p:cNvPr id="140" name="직선 화살표 연결선 34"/>
            <p:cNvCxnSpPr>
              <a:cxnSpLocks noChangeShapeType="1"/>
              <a:endCxn id="136" idx="0"/>
            </p:cNvCxnSpPr>
            <p:nvPr/>
          </p:nvCxnSpPr>
          <p:spPr bwMode="auto">
            <a:xfrm>
              <a:off x="4898782" y="4114801"/>
              <a:ext cx="1905" cy="395286"/>
            </a:xfrm>
            <a:prstGeom prst="straightConnector1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  <a:effectLst>
              <a:outerShdw sx="999" sy="999" algn="ctr" rotWithShape="0">
                <a:schemeClr val="bg2"/>
              </a:outerShdw>
            </a:effectLst>
          </p:spPr>
        </p:cxnSp>
        <p:cxnSp>
          <p:nvCxnSpPr>
            <p:cNvPr id="141" name="직선 화살표 연결선 34"/>
            <p:cNvCxnSpPr>
              <a:cxnSpLocks noChangeShapeType="1"/>
              <a:stCxn id="136" idx="2"/>
              <a:endCxn id="137" idx="0"/>
            </p:cNvCxnSpPr>
            <p:nvPr/>
          </p:nvCxnSpPr>
          <p:spPr bwMode="auto">
            <a:xfrm>
              <a:off x="4900687" y="5143500"/>
              <a:ext cx="0" cy="460599"/>
            </a:xfrm>
            <a:prstGeom prst="straightConnector1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  <a:effectLst>
              <a:outerShdw sx="999" sy="999" algn="ctr" rotWithShape="0">
                <a:schemeClr val="bg2"/>
              </a:outerShdw>
            </a:effectLst>
          </p:spPr>
        </p:cxnSp>
        <p:cxnSp>
          <p:nvCxnSpPr>
            <p:cNvPr id="142" name="직선 화살표 연결선 34"/>
            <p:cNvCxnSpPr>
              <a:cxnSpLocks noChangeShapeType="1"/>
              <a:stCxn id="138" idx="0"/>
              <a:endCxn id="134" idx="2"/>
            </p:cNvCxnSpPr>
            <p:nvPr/>
          </p:nvCxnSpPr>
          <p:spPr bwMode="auto">
            <a:xfrm flipV="1">
              <a:off x="7148879" y="3181350"/>
              <a:ext cx="0" cy="1328737"/>
            </a:xfrm>
            <a:prstGeom prst="straightConnector1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  <a:effectLst>
              <a:outerShdw sx="999" sy="999" algn="ctr" rotWithShape="0">
                <a:schemeClr val="bg2"/>
              </a:outerShdw>
            </a:effectLst>
          </p:spPr>
        </p:cxnSp>
        <p:cxnSp>
          <p:nvCxnSpPr>
            <p:cNvPr id="143" name="직선 화살표 연결선 34"/>
            <p:cNvCxnSpPr>
              <a:cxnSpLocks noChangeShapeType="1"/>
              <a:stCxn id="136" idx="3"/>
              <a:endCxn id="138" idx="1"/>
            </p:cNvCxnSpPr>
            <p:nvPr/>
          </p:nvCxnSpPr>
          <p:spPr bwMode="auto">
            <a:xfrm>
              <a:off x="5692972" y="4826794"/>
              <a:ext cx="727611" cy="0"/>
            </a:xfrm>
            <a:prstGeom prst="straightConnector1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  <a:effectLst>
              <a:outerShdw sx="999" sy="999" algn="ctr" rotWithShape="0">
                <a:schemeClr val="bg2"/>
              </a:outerShdw>
            </a:effectLst>
          </p:spPr>
        </p:cxnSp>
        <p:cxnSp>
          <p:nvCxnSpPr>
            <p:cNvPr id="144" name="직선 화살표 연결선 34"/>
            <p:cNvCxnSpPr>
              <a:cxnSpLocks noChangeShapeType="1"/>
              <a:stCxn id="131" idx="3"/>
              <a:endCxn id="134" idx="1"/>
            </p:cNvCxnSpPr>
            <p:nvPr/>
          </p:nvCxnSpPr>
          <p:spPr bwMode="auto">
            <a:xfrm>
              <a:off x="5693448" y="2864644"/>
              <a:ext cx="727135" cy="0"/>
            </a:xfrm>
            <a:prstGeom prst="straightConnector1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  <a:effectLst>
              <a:outerShdw sx="999" sy="999" algn="ctr" rotWithShape="0">
                <a:schemeClr val="bg2"/>
              </a:outerShdw>
            </a:effectLst>
          </p:spPr>
        </p:cxnSp>
        <p:cxnSp>
          <p:nvCxnSpPr>
            <p:cNvPr id="145" name="직선 화살표 연결선 34"/>
            <p:cNvCxnSpPr>
              <a:cxnSpLocks noChangeShapeType="1"/>
              <a:stCxn id="133" idx="3"/>
              <a:endCxn id="131" idx="1"/>
            </p:cNvCxnSpPr>
            <p:nvPr/>
          </p:nvCxnSpPr>
          <p:spPr bwMode="auto">
            <a:xfrm>
              <a:off x="3651740" y="2864644"/>
              <a:ext cx="457138" cy="0"/>
            </a:xfrm>
            <a:prstGeom prst="straightConnector1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  <a:effectLst>
              <a:outerShdw sx="999" sy="999" algn="ctr" rotWithShape="0">
                <a:schemeClr val="bg2"/>
              </a:outerShdw>
            </a:effectLst>
          </p:spPr>
        </p:cxnSp>
        <p:sp>
          <p:nvSpPr>
            <p:cNvPr id="146" name="직사각형 145"/>
            <p:cNvSpPr/>
            <p:nvPr/>
          </p:nvSpPr>
          <p:spPr>
            <a:xfrm>
              <a:off x="5674502" y="2667000"/>
              <a:ext cx="732693" cy="19685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800">
                  <a:solidFill>
                    <a:schemeClr val="tx1"/>
                  </a:solidFill>
                </a:rPr>
                <a:t>No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/>
            <p:cNvSpPr/>
            <p:nvPr/>
          </p:nvSpPr>
          <p:spPr>
            <a:xfrm>
              <a:off x="4918279" y="3148124"/>
              <a:ext cx="732693" cy="19685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800">
                  <a:solidFill>
                    <a:schemeClr val="tx1"/>
                  </a:solidFill>
                </a:rPr>
                <a:t>Yes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4918279" y="5148374"/>
              <a:ext cx="732693" cy="19685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800">
                  <a:solidFill>
                    <a:schemeClr val="tx1"/>
                  </a:solidFill>
                </a:rPr>
                <a:t>Yes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5650972" y="4629943"/>
              <a:ext cx="732693" cy="196850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800">
                  <a:solidFill>
                    <a:schemeClr val="tx1"/>
                  </a:solidFill>
                </a:rPr>
                <a:t>No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6424485" y="5604099"/>
              <a:ext cx="1456592" cy="63341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000">
                  <a:solidFill>
                    <a:schemeClr val="tx1"/>
                  </a:solidFill>
                </a:rPr>
                <a:t>App</a:t>
              </a:r>
              <a:r>
                <a:rPr lang="ko-KR" altLang="en-US" sz="1000">
                  <a:solidFill>
                    <a:schemeClr val="tx1"/>
                  </a:solidFill>
                </a:rPr>
                <a:t> 설치</a:t>
              </a:r>
              <a:endParaRPr lang="en-US" altLang="ko-KR" sz="1000">
                <a:solidFill>
                  <a:schemeClr val="tx1"/>
                </a:solidFill>
              </a:endParaRPr>
            </a:p>
          </p:txBody>
        </p:sp>
        <p:cxnSp>
          <p:nvCxnSpPr>
            <p:cNvPr id="151" name="직선 화살표 연결선 34"/>
            <p:cNvCxnSpPr>
              <a:cxnSpLocks noChangeShapeType="1"/>
              <a:stCxn id="138" idx="2"/>
              <a:endCxn id="150" idx="0"/>
            </p:cNvCxnSpPr>
            <p:nvPr/>
          </p:nvCxnSpPr>
          <p:spPr bwMode="auto">
            <a:xfrm>
              <a:off x="7148879" y="5143500"/>
              <a:ext cx="3902" cy="460599"/>
            </a:xfrm>
            <a:prstGeom prst="straightConnector1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 type="triangle" w="med" len="med"/>
            </a:ln>
            <a:effectLst>
              <a:outerShdw sx="999" sy="999" algn="ctr" rotWithShape="0">
                <a:schemeClr val="bg2"/>
              </a:outerShdw>
            </a:effectLst>
          </p:spPr>
        </p:cxnSp>
      </p:grpSp>
      <p:sp>
        <p:nvSpPr>
          <p:cNvPr id="152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153" name="직사각형 40"/>
          <p:cNvSpPr>
            <a:spLocks noChangeArrowheads="1"/>
          </p:cNvSpPr>
          <p:nvPr/>
        </p:nvSpPr>
        <p:spPr bwMode="auto">
          <a:xfrm>
            <a:off x="415925" y="1544965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공유 </a:t>
            </a:r>
            <a:r>
              <a:rPr lang="en-US" altLang="ko-KR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URL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프로세스 순서도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71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0" y="1052735"/>
          <a:ext cx="9906000" cy="580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34" y="1498729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775" y="1498729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329" y="1498729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885" y="1498729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7399" y="1498729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121" y="1498729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1715" y="3370938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495" y="3370938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023" y="3370938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745" y="3370938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329" y="3370938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439" y="3370938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773" y="3370938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5626" y="5387162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34" y="5387162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4051" y="3370938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792" y="5387162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4051" y="5387162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161" y="5387162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2885" y="5387162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5439" y="5387162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349734" y="1196752"/>
            <a:ext cx="40655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+mn-ea"/>
                <a:ea typeface="+mn-ea"/>
              </a:rPr>
              <a:t>로딩 </a:t>
            </a:r>
            <a:r>
              <a:rPr lang="en-US" altLang="ko-KR" sz="1100" b="1" dirty="0">
                <a:latin typeface="+mn-ea"/>
                <a:ea typeface="+mn-ea"/>
              </a:rPr>
              <a:t>/ Sign In(Social Log-in, Instant ID Log-in)</a:t>
            </a:r>
            <a:r>
              <a:rPr lang="ko-KR" altLang="en-US" sz="1100" b="1">
                <a:latin typeface="+mn-ea"/>
                <a:ea typeface="+mn-ea"/>
              </a:rPr>
              <a:t> </a:t>
            </a:r>
            <a:r>
              <a:rPr lang="en-US" altLang="ko-KR" sz="1100" b="1" dirty="0">
                <a:latin typeface="+mn-ea"/>
                <a:ea typeface="+mn-ea"/>
              </a:rPr>
              <a:t>/</a:t>
            </a:r>
            <a:r>
              <a:rPr lang="ko-KR" altLang="en-US" sz="1100" b="1">
                <a:latin typeface="+mn-ea"/>
                <a:ea typeface="+mn-ea"/>
              </a:rPr>
              <a:t> 리스트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81904" y="1196752"/>
            <a:ext cx="1274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err="1">
                <a:latin typeface="+mn-ea"/>
                <a:ea typeface="+mn-ea"/>
              </a:rPr>
              <a:t>맵</a:t>
            </a:r>
            <a:r>
              <a:rPr lang="ko-KR" altLang="en-US" sz="1100" b="1" dirty="0">
                <a:latin typeface="+mn-ea"/>
                <a:ea typeface="+mn-ea"/>
              </a:rPr>
              <a:t> </a:t>
            </a:r>
            <a:r>
              <a:rPr lang="en-US" altLang="ko-KR" sz="1100" b="1" dirty="0">
                <a:latin typeface="+mn-ea"/>
                <a:ea typeface="+mn-ea"/>
              </a:rPr>
              <a:t>/ </a:t>
            </a:r>
            <a:r>
              <a:rPr lang="ko-KR" altLang="en-US" sz="1100" b="1">
                <a:latin typeface="+mn-ea"/>
                <a:ea typeface="+mn-ea"/>
              </a:rPr>
              <a:t>상세 카드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9734" y="3068960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+mn-ea"/>
                <a:ea typeface="+mn-ea"/>
              </a:rPr>
              <a:t>위치 공유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52043" y="3068960"/>
            <a:ext cx="13035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+mn-ea"/>
                <a:ea typeface="+mn-ea"/>
              </a:rPr>
              <a:t>그룹 위치 공유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15439" y="3068960"/>
            <a:ext cx="971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+mn-ea"/>
                <a:ea typeface="+mn-ea"/>
              </a:rPr>
              <a:t>위치 요청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9734" y="5085184"/>
            <a:ext cx="26164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+mn-ea"/>
                <a:ea typeface="+mn-ea"/>
              </a:rPr>
              <a:t>메뉴 </a:t>
            </a:r>
            <a:r>
              <a:rPr lang="en-US" altLang="ko-KR" sz="1100" b="1" dirty="0">
                <a:latin typeface="+mn-ea"/>
                <a:ea typeface="+mn-ea"/>
              </a:rPr>
              <a:t>/ </a:t>
            </a:r>
            <a:r>
              <a:rPr lang="ko-KR" altLang="en-US" sz="1100" b="1">
                <a:latin typeface="+mn-ea"/>
                <a:ea typeface="+mn-ea"/>
              </a:rPr>
              <a:t>설정 </a:t>
            </a:r>
            <a:r>
              <a:rPr lang="en-US" altLang="ko-KR" sz="1100" b="1" dirty="0">
                <a:latin typeface="+mn-ea"/>
                <a:ea typeface="+mn-ea"/>
              </a:rPr>
              <a:t>/ Nearby / Cloud </a:t>
            </a:r>
            <a:r>
              <a:rPr lang="ko-KR" altLang="en-US" sz="1100" b="1">
                <a:latin typeface="+mn-ea"/>
                <a:ea typeface="+mn-ea"/>
              </a:rPr>
              <a:t>저장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15626" y="5085184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b="1" dirty="0">
                <a:latin typeface="+mn-ea"/>
                <a:ea typeface="+mn-ea"/>
              </a:rPr>
              <a:t>SOS</a:t>
            </a:r>
            <a:endParaRPr lang="ko-KR" altLang="en-US" sz="1100" b="1">
              <a:latin typeface="+mn-ea"/>
              <a:ea typeface="+mn-ea"/>
            </a:endParaRPr>
          </a:p>
        </p:txBody>
      </p:sp>
      <p:cxnSp>
        <p:nvCxnSpPr>
          <p:cNvPr id="32" name="직선 화살표 연결선 31"/>
          <p:cNvCxnSpPr>
            <a:stCxn id="6" idx="3"/>
            <a:endCxn id="7" idx="1"/>
          </p:cNvCxnSpPr>
          <p:nvPr/>
        </p:nvCxnSpPr>
        <p:spPr>
          <a:xfrm>
            <a:off x="4259079" y="2128729"/>
            <a:ext cx="1423806" cy="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4051" y="1504429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34" name="꺾인 연결선 33"/>
          <p:cNvCxnSpPr>
            <a:stCxn id="33" idx="2"/>
            <a:endCxn id="27" idx="0"/>
          </p:cNvCxnSpPr>
          <p:nvPr/>
        </p:nvCxnSpPr>
        <p:spPr>
          <a:xfrm rot="5400000">
            <a:off x="1684751" y="1915284"/>
            <a:ext cx="304531" cy="2002821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6" idx="2"/>
            <a:endCxn id="29" idx="0"/>
          </p:cNvCxnSpPr>
          <p:nvPr/>
        </p:nvCxnSpPr>
        <p:spPr>
          <a:xfrm rot="16200000" flipH="1">
            <a:off x="5947892" y="715541"/>
            <a:ext cx="310231" cy="4396606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1" idx="3"/>
            <a:endCxn id="17" idx="1"/>
          </p:cNvCxnSpPr>
          <p:nvPr/>
        </p:nvCxnSpPr>
        <p:spPr>
          <a:xfrm>
            <a:off x="3192801" y="6017162"/>
            <a:ext cx="1422825" cy="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30" idx="3"/>
            <a:endCxn id="28" idx="1"/>
          </p:cNvCxnSpPr>
          <p:nvPr/>
        </p:nvCxnSpPr>
        <p:spPr>
          <a:xfrm flipV="1">
            <a:off x="2966156" y="3199765"/>
            <a:ext cx="2185887" cy="2016224"/>
          </a:xfrm>
          <a:prstGeom prst="bentConnector3">
            <a:avLst>
              <a:gd name="adj1" fmla="val 68442"/>
            </a:avLst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제목 1"/>
          <p:cNvSpPr>
            <a:spLocks noGrp="1"/>
          </p:cNvSpPr>
          <p:nvPr>
            <p:ph type="title" idx="4294967295"/>
          </p:nvPr>
        </p:nvSpPr>
        <p:spPr>
          <a:xfrm>
            <a:off x="344488" y="14288"/>
            <a:ext cx="4756150" cy="533400"/>
          </a:xfrm>
        </p:spPr>
        <p:txBody>
          <a:bodyPr/>
          <a:lstStyle/>
          <a:p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4. 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서비스 메뉴 맵 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- Free (1/2)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2" name="제목 1"/>
          <p:cNvSpPr txBox="1">
            <a:spLocks/>
          </p:cNvSpPr>
          <p:nvPr/>
        </p:nvSpPr>
        <p:spPr bwMode="auto">
          <a:xfrm>
            <a:off x="5318127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I. </a:t>
            </a:r>
            <a:r>
              <a:rPr lang="ko-KR" altLang="en-US" sz="1800" kern="0" dirty="0">
                <a:solidFill>
                  <a:schemeClr val="tx1"/>
                </a:solidFill>
                <a:latin typeface="+mn-ea"/>
                <a:ea typeface="+mn-ea"/>
              </a:rPr>
              <a:t>제안 개요</a:t>
            </a:r>
          </a:p>
        </p:txBody>
      </p:sp>
      <p:sp>
        <p:nvSpPr>
          <p:cNvPr id="43" name="Rectangle 157"/>
          <p:cNvSpPr>
            <a:spLocks noChangeArrowheads="1"/>
          </p:cNvSpPr>
          <p:nvPr/>
        </p:nvSpPr>
        <p:spPr bwMode="auto">
          <a:xfrm>
            <a:off x="415924" y="692696"/>
            <a:ext cx="9073580" cy="37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eaLnBrk="1" latinLnBrk="1" hangingPunct="1"/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가입이 필요 없는 가벼운 위치 공유 플랫폼으로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,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 타 서비스에서 활용이 쉽도록 구성되어있다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08655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832648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1.18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SNS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연동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(1/2)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ko-KR" altLang="en-US" sz="1600" b="1" kern="0" dirty="0">
                <a:latin typeface="+mn-ea"/>
                <a:ea typeface="+mn-ea"/>
              </a:rPr>
              <a:t>패스워드 공유 없이 사용자를 대신해서 외부 어플리케이션을 승인하도록 지원하는 표준화된 인증 프로토콜인 </a:t>
            </a:r>
            <a:r>
              <a:rPr kumimoji="0" lang="en-US" altLang="ko-KR" sz="1600" b="1" kern="0" dirty="0" err="1">
                <a:latin typeface="+mn-ea"/>
                <a:ea typeface="+mn-ea"/>
              </a:rPr>
              <a:t>OAuth</a:t>
            </a:r>
            <a:r>
              <a:rPr kumimoji="0" lang="en-US" altLang="ko-KR" sz="1600" b="1" kern="0" dirty="0">
                <a:latin typeface="+mn-ea"/>
                <a:ea typeface="+mn-ea"/>
              </a:rPr>
              <a:t> </a:t>
            </a:r>
            <a:r>
              <a:rPr kumimoji="0" lang="ko-KR" altLang="en-US" sz="1600" b="1" kern="0" dirty="0">
                <a:latin typeface="+mn-ea"/>
                <a:ea typeface="+mn-ea"/>
              </a:rPr>
              <a:t>를 사용합니다</a:t>
            </a:r>
            <a:r>
              <a:rPr kumimoji="0" lang="en-US" altLang="ko-KR" sz="1600" b="1" kern="0" dirty="0">
                <a:latin typeface="+mn-ea"/>
                <a:ea typeface="+mn-ea"/>
              </a:rPr>
              <a:t>.</a:t>
            </a:r>
          </a:p>
        </p:txBody>
      </p:sp>
      <p:sp>
        <p:nvSpPr>
          <p:cNvPr id="65" name="직사각형 52"/>
          <p:cNvSpPr>
            <a:spLocks noChangeArrowheads="1"/>
          </p:cNvSpPr>
          <p:nvPr/>
        </p:nvSpPr>
        <p:spPr bwMode="auto">
          <a:xfrm>
            <a:off x="5169023" y="1626468"/>
            <a:ext cx="4308351" cy="4682852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000" b="1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66" name="직사각형 6"/>
          <p:cNvSpPr>
            <a:spLocks noChangeArrowheads="1"/>
          </p:cNvSpPr>
          <p:nvPr/>
        </p:nvSpPr>
        <p:spPr bwMode="auto">
          <a:xfrm>
            <a:off x="5817046" y="1626467"/>
            <a:ext cx="2952378" cy="292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9388" indent="-179388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ct val="20000"/>
              </a:spcBef>
              <a:buClrTx/>
              <a:buSzPct val="70000"/>
              <a:buFontTx/>
              <a:buNone/>
            </a:pP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[ </a:t>
            </a:r>
            <a:r>
              <a:rPr lang="en-US" altLang="ko-KR" sz="1300" b="1" dirty="0" err="1">
                <a:solidFill>
                  <a:srgbClr val="000000"/>
                </a:solidFill>
                <a:latin typeface="+mn-ea"/>
                <a:ea typeface="+mn-ea"/>
              </a:rPr>
              <a:t>OAuth</a:t>
            </a: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300" b="1">
                <a:solidFill>
                  <a:srgbClr val="000000"/>
                </a:solidFill>
                <a:latin typeface="+mn-ea"/>
                <a:ea typeface="+mn-ea"/>
              </a:rPr>
              <a:t>인증방식의 </a:t>
            </a: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Workflow</a:t>
            </a:r>
            <a:r>
              <a:rPr lang="ko-KR" altLang="en-US" sz="1300" b="1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sz="1300" b="1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8" name="Rectangle 220"/>
          <p:cNvSpPr>
            <a:spLocks noChangeArrowheads="1"/>
          </p:cNvSpPr>
          <p:nvPr/>
        </p:nvSpPr>
        <p:spPr bwMode="auto">
          <a:xfrm>
            <a:off x="5276920" y="3730201"/>
            <a:ext cx="45525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solidFill>
                  <a:srgbClr val="000000"/>
                </a:solidFill>
                <a:latin typeface="+mn-ea"/>
                <a:ea typeface="+mn-ea"/>
              </a:rPr>
              <a:t>[ User</a:t>
            </a:r>
            <a:r>
              <a:rPr lang="ko-KR" altLang="en-US" sz="1000" b="1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69" name="모서리가 둥근 직사각형 24"/>
          <p:cNvSpPr>
            <a:spLocks noChangeArrowheads="1"/>
          </p:cNvSpPr>
          <p:nvPr/>
        </p:nvSpPr>
        <p:spPr bwMode="auto">
          <a:xfrm>
            <a:off x="6681192" y="3456134"/>
            <a:ext cx="936000" cy="434975"/>
          </a:xfrm>
          <a:prstGeom prst="roundRect">
            <a:avLst>
              <a:gd name="adj" fmla="val 6505"/>
            </a:avLst>
          </a:prstGeom>
          <a:solidFill>
            <a:srgbClr val="FF7A0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  <a:ea typeface="+mn-ea"/>
              </a:rPr>
              <a:t>LBS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  <a:ea typeface="+mn-ea"/>
              </a:rPr>
              <a:t>(Consumer)</a:t>
            </a:r>
          </a:p>
        </p:txBody>
      </p:sp>
      <p:sp>
        <p:nvSpPr>
          <p:cNvPr id="70" name="모서리가 둥근 직사각형 24"/>
          <p:cNvSpPr>
            <a:spLocks noChangeArrowheads="1"/>
          </p:cNvSpPr>
          <p:nvPr/>
        </p:nvSpPr>
        <p:spPr bwMode="auto">
          <a:xfrm>
            <a:off x="8193360" y="3456134"/>
            <a:ext cx="1044000" cy="434975"/>
          </a:xfrm>
          <a:prstGeom prst="roundRect">
            <a:avLst>
              <a:gd name="adj" fmla="val 6505"/>
            </a:avLst>
          </a:prstGeom>
          <a:solidFill>
            <a:srgbClr val="EAEAEA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SNS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(</a:t>
            </a:r>
            <a:r>
              <a:rPr lang="en-US" altLang="ko-KR" sz="800" b="1" dirty="0">
                <a:latin typeface="+mn-ea"/>
                <a:ea typeface="+mn-ea"/>
              </a:rPr>
              <a:t>Service Provider</a:t>
            </a:r>
            <a:r>
              <a:rPr lang="en-US" altLang="ko-KR" sz="1000" b="1" dirty="0">
                <a:latin typeface="+mn-ea"/>
                <a:ea typeface="+mn-ea"/>
              </a:rPr>
              <a:t>)</a:t>
            </a:r>
          </a:p>
        </p:txBody>
      </p:sp>
      <p:sp>
        <p:nvSpPr>
          <p:cNvPr id="71" name="Line 223"/>
          <p:cNvSpPr>
            <a:spLocks noChangeShapeType="1"/>
          </p:cNvSpPr>
          <p:nvPr/>
        </p:nvSpPr>
        <p:spPr bwMode="auto">
          <a:xfrm>
            <a:off x="5529064" y="3986797"/>
            <a:ext cx="6350" cy="2232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2" name="Line 224"/>
          <p:cNvSpPr>
            <a:spLocks noChangeShapeType="1"/>
          </p:cNvSpPr>
          <p:nvPr/>
        </p:nvSpPr>
        <p:spPr bwMode="auto">
          <a:xfrm>
            <a:off x="8841432" y="3986797"/>
            <a:ext cx="0" cy="2232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3" name="Line 225"/>
          <p:cNvSpPr>
            <a:spLocks noChangeShapeType="1"/>
          </p:cNvSpPr>
          <p:nvPr/>
        </p:nvSpPr>
        <p:spPr bwMode="auto">
          <a:xfrm>
            <a:off x="7185248" y="3986797"/>
            <a:ext cx="0" cy="2232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4" name="Line 226"/>
          <p:cNvSpPr>
            <a:spLocks noChangeShapeType="1"/>
          </p:cNvSpPr>
          <p:nvPr/>
        </p:nvSpPr>
        <p:spPr bwMode="auto">
          <a:xfrm>
            <a:off x="5555357" y="4248313"/>
            <a:ext cx="1600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5" name="Line 227"/>
          <p:cNvSpPr>
            <a:spLocks noChangeShapeType="1"/>
          </p:cNvSpPr>
          <p:nvPr/>
        </p:nvSpPr>
        <p:spPr bwMode="auto">
          <a:xfrm>
            <a:off x="7203720" y="4595950"/>
            <a:ext cx="1600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Line 228"/>
          <p:cNvSpPr>
            <a:spLocks noChangeShapeType="1"/>
          </p:cNvSpPr>
          <p:nvPr/>
        </p:nvSpPr>
        <p:spPr bwMode="auto">
          <a:xfrm rot="10800000">
            <a:off x="7203720" y="4948452"/>
            <a:ext cx="1600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7" name="Line 229"/>
          <p:cNvSpPr>
            <a:spLocks noChangeShapeType="1"/>
          </p:cNvSpPr>
          <p:nvPr/>
        </p:nvSpPr>
        <p:spPr bwMode="auto">
          <a:xfrm rot="10800000">
            <a:off x="5545832" y="5227636"/>
            <a:ext cx="1600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8" name="Line 230"/>
          <p:cNvSpPr>
            <a:spLocks noChangeShapeType="1"/>
          </p:cNvSpPr>
          <p:nvPr/>
        </p:nvSpPr>
        <p:spPr bwMode="auto">
          <a:xfrm>
            <a:off x="5555357" y="5496065"/>
            <a:ext cx="321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9" name="Line 231"/>
          <p:cNvSpPr>
            <a:spLocks noChangeShapeType="1"/>
          </p:cNvSpPr>
          <p:nvPr/>
        </p:nvSpPr>
        <p:spPr bwMode="auto">
          <a:xfrm rot="10800000">
            <a:off x="7196932" y="5825247"/>
            <a:ext cx="1600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80" name="Line 232"/>
          <p:cNvSpPr>
            <a:spLocks noChangeShapeType="1"/>
          </p:cNvSpPr>
          <p:nvPr/>
        </p:nvSpPr>
        <p:spPr bwMode="auto">
          <a:xfrm rot="10800000">
            <a:off x="5545832" y="5979728"/>
            <a:ext cx="16002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81" name="Text Box 233"/>
          <p:cNvSpPr txBox="1">
            <a:spLocks noChangeArrowheads="1"/>
          </p:cNvSpPr>
          <p:nvPr/>
        </p:nvSpPr>
        <p:spPr bwMode="auto">
          <a:xfrm>
            <a:off x="5574407" y="3986797"/>
            <a:ext cx="1524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 dirty="0">
                <a:latin typeface="+mn-ea"/>
                <a:ea typeface="+mn-ea"/>
              </a:rPr>
              <a:t>1. </a:t>
            </a:r>
            <a:r>
              <a:rPr lang="ko-KR" altLang="en-US" sz="900">
                <a:latin typeface="+mn-ea"/>
                <a:ea typeface="+mn-ea"/>
              </a:rPr>
              <a:t>인증요청</a:t>
            </a:r>
          </a:p>
        </p:txBody>
      </p:sp>
      <p:sp>
        <p:nvSpPr>
          <p:cNvPr id="82" name="Text Box 234"/>
          <p:cNvSpPr txBox="1">
            <a:spLocks noChangeArrowheads="1"/>
          </p:cNvSpPr>
          <p:nvPr/>
        </p:nvSpPr>
        <p:spPr bwMode="auto">
          <a:xfrm>
            <a:off x="5574407" y="5013323"/>
            <a:ext cx="168592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>
                <a:latin typeface="+mn-ea"/>
                <a:ea typeface="+mn-ea"/>
              </a:rPr>
              <a:t>4. </a:t>
            </a:r>
            <a:r>
              <a:rPr lang="ko-KR" altLang="en-US" sz="900">
                <a:latin typeface="+mn-ea"/>
                <a:ea typeface="+mn-ea"/>
              </a:rPr>
              <a:t>인증주소로 리다이렉트</a:t>
            </a:r>
          </a:p>
        </p:txBody>
      </p:sp>
      <p:sp>
        <p:nvSpPr>
          <p:cNvPr id="83" name="Text Box 235"/>
          <p:cNvSpPr txBox="1">
            <a:spLocks noChangeArrowheads="1"/>
          </p:cNvSpPr>
          <p:nvPr/>
        </p:nvSpPr>
        <p:spPr bwMode="auto">
          <a:xfrm>
            <a:off x="5574407" y="5288102"/>
            <a:ext cx="168592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>
                <a:latin typeface="+mn-ea"/>
                <a:ea typeface="+mn-ea"/>
              </a:rPr>
              <a:t>5. </a:t>
            </a:r>
            <a:r>
              <a:rPr lang="ko-KR" altLang="en-US" sz="900">
                <a:latin typeface="+mn-ea"/>
                <a:ea typeface="+mn-ea"/>
              </a:rPr>
              <a:t>로그인 및 접근허용</a:t>
            </a:r>
          </a:p>
        </p:txBody>
      </p:sp>
      <p:sp>
        <p:nvSpPr>
          <p:cNvPr id="84" name="Text Box 236"/>
          <p:cNvSpPr txBox="1">
            <a:spLocks noChangeArrowheads="1"/>
          </p:cNvSpPr>
          <p:nvPr/>
        </p:nvSpPr>
        <p:spPr bwMode="auto">
          <a:xfrm>
            <a:off x="5601072" y="5798877"/>
            <a:ext cx="1685925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 dirty="0">
                <a:latin typeface="+mn-ea"/>
                <a:ea typeface="+mn-ea"/>
              </a:rPr>
              <a:t>7. </a:t>
            </a:r>
            <a:r>
              <a:rPr lang="ko-KR" altLang="en-US" sz="900">
                <a:latin typeface="+mn-ea"/>
                <a:ea typeface="+mn-ea"/>
              </a:rPr>
              <a:t>어플리케이션  </a:t>
            </a:r>
            <a:endParaRPr lang="en-US" altLang="ko-KR" sz="900" dirty="0">
              <a:latin typeface="+mn-ea"/>
              <a:ea typeface="+mn-ea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ko-KR" altLang="en-US" sz="900" dirty="0">
                <a:latin typeface="+mn-ea"/>
                <a:ea typeface="+mn-ea"/>
              </a:rPr>
              <a:t>  시작페이지로 </a:t>
            </a:r>
            <a:r>
              <a:rPr lang="ko-KR" altLang="en-US" sz="900" dirty="0" err="1">
                <a:latin typeface="+mn-ea"/>
                <a:ea typeface="+mn-ea"/>
              </a:rPr>
              <a:t>리다이렉트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85" name="Text Box 237"/>
          <p:cNvSpPr txBox="1">
            <a:spLocks noChangeArrowheads="1"/>
          </p:cNvSpPr>
          <p:nvPr/>
        </p:nvSpPr>
        <p:spPr bwMode="auto">
          <a:xfrm>
            <a:off x="7155557" y="4357825"/>
            <a:ext cx="2268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 dirty="0">
                <a:latin typeface="+mn-ea"/>
                <a:ea typeface="+mn-ea"/>
              </a:rPr>
              <a:t>2. </a:t>
            </a:r>
            <a:r>
              <a:rPr lang="ko-KR" altLang="en-US" sz="900">
                <a:latin typeface="+mn-ea"/>
                <a:ea typeface="+mn-ea"/>
              </a:rPr>
              <a:t>인증토큰 요청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en-US" altLang="ko-KR" sz="900" dirty="0" err="1">
                <a:latin typeface="+mn-ea"/>
                <a:ea typeface="+mn-ea"/>
              </a:rPr>
              <a:t>AppID</a:t>
            </a:r>
            <a:r>
              <a:rPr lang="en-US" altLang="ko-KR" sz="900" dirty="0">
                <a:latin typeface="+mn-ea"/>
                <a:ea typeface="+mn-ea"/>
              </a:rPr>
              <a:t>, Secret Key)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86" name="Text Box 238"/>
          <p:cNvSpPr txBox="1">
            <a:spLocks noChangeArrowheads="1"/>
          </p:cNvSpPr>
          <p:nvPr/>
        </p:nvSpPr>
        <p:spPr bwMode="auto">
          <a:xfrm>
            <a:off x="7155557" y="4740489"/>
            <a:ext cx="1609725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 dirty="0">
                <a:latin typeface="+mn-ea"/>
                <a:ea typeface="+mn-ea"/>
              </a:rPr>
              <a:t>3. </a:t>
            </a:r>
            <a:r>
              <a:rPr lang="ko-KR" altLang="en-US" sz="900">
                <a:latin typeface="+mn-ea"/>
                <a:ea typeface="+mn-ea"/>
              </a:rPr>
              <a:t>인증주소 반환</a:t>
            </a:r>
          </a:p>
        </p:txBody>
      </p:sp>
      <p:sp>
        <p:nvSpPr>
          <p:cNvPr id="87" name="Text Box 239"/>
          <p:cNvSpPr txBox="1">
            <a:spLocks noChangeArrowheads="1"/>
          </p:cNvSpPr>
          <p:nvPr/>
        </p:nvSpPr>
        <p:spPr bwMode="auto">
          <a:xfrm>
            <a:off x="7167096" y="5604585"/>
            <a:ext cx="1728000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 dirty="0">
                <a:latin typeface="+mn-ea"/>
                <a:ea typeface="+mn-ea"/>
              </a:rPr>
              <a:t>6. Access Token </a:t>
            </a:r>
            <a:r>
              <a:rPr lang="ko-KR" altLang="en-US" sz="900">
                <a:latin typeface="+mn-ea"/>
                <a:ea typeface="+mn-ea"/>
              </a:rPr>
              <a:t>발급 및</a:t>
            </a:r>
            <a:endParaRPr lang="en-US" altLang="ko-KR" sz="900" dirty="0">
              <a:latin typeface="+mn-ea"/>
              <a:ea typeface="+mn-ea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ko-KR" altLang="en-US" sz="900" dirty="0">
                <a:latin typeface="+mn-ea"/>
                <a:ea typeface="+mn-ea"/>
              </a:rPr>
              <a:t>   회신주소로 </a:t>
            </a:r>
            <a:r>
              <a:rPr lang="ko-KR" altLang="en-US" sz="900" dirty="0" err="1">
                <a:latin typeface="+mn-ea"/>
                <a:ea typeface="+mn-ea"/>
              </a:rPr>
              <a:t>리다이렉트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98" name="직사각형 52"/>
          <p:cNvSpPr>
            <a:spLocks noChangeArrowheads="1"/>
          </p:cNvSpPr>
          <p:nvPr/>
        </p:nvSpPr>
        <p:spPr bwMode="auto">
          <a:xfrm>
            <a:off x="416496" y="1628947"/>
            <a:ext cx="4400550" cy="1152128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000" b="1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00" name="직사각형 6"/>
          <p:cNvSpPr>
            <a:spLocks noChangeArrowheads="1"/>
          </p:cNvSpPr>
          <p:nvPr/>
        </p:nvSpPr>
        <p:spPr bwMode="auto">
          <a:xfrm>
            <a:off x="1424608" y="1482451"/>
            <a:ext cx="2274713" cy="292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9388" indent="-179388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ct val="20000"/>
              </a:spcBef>
              <a:buClrTx/>
              <a:buSzPct val="70000"/>
              <a:buFontTx/>
              <a:buNone/>
            </a:pP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[ SNS </a:t>
            </a:r>
            <a:r>
              <a:rPr lang="ko-KR" altLang="en-US" sz="1300" b="1" dirty="0">
                <a:solidFill>
                  <a:srgbClr val="000000"/>
                </a:solidFill>
                <a:latin typeface="+mn-ea"/>
                <a:ea typeface="+mn-ea"/>
              </a:rPr>
              <a:t>적용 대상 </a:t>
            </a: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sz="13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3" name="직사각형 52"/>
          <p:cNvSpPr>
            <a:spLocks noChangeArrowheads="1"/>
          </p:cNvSpPr>
          <p:nvPr/>
        </p:nvSpPr>
        <p:spPr bwMode="auto">
          <a:xfrm>
            <a:off x="416496" y="3017043"/>
            <a:ext cx="4400550" cy="625648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000" b="1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04" name="모서리가 둥근 직사각형 220"/>
          <p:cNvSpPr>
            <a:spLocks noChangeArrowheads="1"/>
          </p:cNvSpPr>
          <p:nvPr/>
        </p:nvSpPr>
        <p:spPr bwMode="auto">
          <a:xfrm>
            <a:off x="666428" y="3238198"/>
            <a:ext cx="3888327" cy="216000"/>
          </a:xfrm>
          <a:prstGeom prst="roundRect">
            <a:avLst>
              <a:gd name="adj" fmla="val 7504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FontTx/>
              <a:buNone/>
            </a:pPr>
            <a:r>
              <a:rPr lang="ko-KR" altLang="en-US" b="1" dirty="0">
                <a:latin typeface="+mn-ea"/>
                <a:ea typeface="+mn-ea"/>
              </a:rPr>
              <a:t>내 위치 공유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105" name="직사각형 6"/>
          <p:cNvSpPr>
            <a:spLocks noChangeArrowheads="1"/>
          </p:cNvSpPr>
          <p:nvPr/>
        </p:nvSpPr>
        <p:spPr bwMode="auto">
          <a:xfrm>
            <a:off x="1424608" y="2873746"/>
            <a:ext cx="2274713" cy="292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9388" indent="-179388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ct val="20000"/>
              </a:spcBef>
              <a:buClrTx/>
              <a:buSzPct val="70000"/>
              <a:buFontTx/>
              <a:buNone/>
            </a:pP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[ SNS </a:t>
            </a:r>
            <a:r>
              <a:rPr lang="ko-KR" altLang="en-US" sz="1300" b="1" dirty="0">
                <a:solidFill>
                  <a:srgbClr val="000000"/>
                </a:solidFill>
                <a:latin typeface="+mn-ea"/>
                <a:ea typeface="+mn-ea"/>
              </a:rPr>
              <a:t>적용 기능 </a:t>
            </a: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sz="13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7" name="직사각형 52"/>
          <p:cNvSpPr>
            <a:spLocks noChangeArrowheads="1"/>
          </p:cNvSpPr>
          <p:nvPr/>
        </p:nvSpPr>
        <p:spPr bwMode="auto">
          <a:xfrm>
            <a:off x="408434" y="3812081"/>
            <a:ext cx="4400550" cy="2497238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000" b="1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08" name="직사각형 6"/>
          <p:cNvSpPr>
            <a:spLocks noChangeArrowheads="1"/>
          </p:cNvSpPr>
          <p:nvPr/>
        </p:nvSpPr>
        <p:spPr bwMode="auto">
          <a:xfrm>
            <a:off x="1585652" y="3645171"/>
            <a:ext cx="1952625" cy="292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9388" indent="-179388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ct val="20000"/>
              </a:spcBef>
              <a:buClrTx/>
              <a:buSzPct val="70000"/>
              <a:buFontTx/>
              <a:buNone/>
            </a:pP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[ </a:t>
            </a:r>
            <a:r>
              <a:rPr lang="en-US" altLang="ko-KR" sz="1300" b="1" dirty="0" err="1">
                <a:solidFill>
                  <a:srgbClr val="000000"/>
                </a:solidFill>
                <a:latin typeface="+mn-ea"/>
                <a:ea typeface="+mn-ea"/>
              </a:rPr>
              <a:t>OAuth</a:t>
            </a: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300" b="1" dirty="0">
                <a:solidFill>
                  <a:srgbClr val="000000"/>
                </a:solidFill>
                <a:latin typeface="+mn-ea"/>
                <a:ea typeface="+mn-ea"/>
              </a:rPr>
              <a:t>장점 </a:t>
            </a: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sz="13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9" name="모서리가 둥근 직사각형 220"/>
          <p:cNvSpPr>
            <a:spLocks noChangeArrowheads="1"/>
          </p:cNvSpPr>
          <p:nvPr/>
        </p:nvSpPr>
        <p:spPr bwMode="auto">
          <a:xfrm>
            <a:off x="666428" y="4005211"/>
            <a:ext cx="3888327" cy="562724"/>
          </a:xfrm>
          <a:prstGeom prst="roundRect">
            <a:avLst>
              <a:gd name="adj" fmla="val 7504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FontTx/>
              <a:buNone/>
            </a:pPr>
            <a:r>
              <a:rPr lang="en-US" altLang="ko-KR" b="1" dirty="0">
                <a:latin typeface="+mn-ea"/>
                <a:ea typeface="+mn-ea"/>
              </a:rPr>
              <a:t>Consumer</a:t>
            </a:r>
            <a:r>
              <a:rPr lang="ko-KR" altLang="en-US" b="1" dirty="0">
                <a:latin typeface="+mn-ea"/>
                <a:ea typeface="+mn-ea"/>
              </a:rPr>
              <a:t>가 아이디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패스워드를 가지지 않고 </a:t>
            </a:r>
            <a:r>
              <a:rPr lang="en-US" altLang="ko-KR" b="1" dirty="0">
                <a:latin typeface="+mn-ea"/>
                <a:ea typeface="+mn-ea"/>
              </a:rPr>
              <a:t>API</a:t>
            </a:r>
            <a:r>
              <a:rPr lang="ko-KR" altLang="en-US" b="1" dirty="0">
                <a:latin typeface="+mn-ea"/>
                <a:ea typeface="+mn-ea"/>
              </a:rPr>
              <a:t>를 사용할 수 있음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110" name="모서리가 둥근 직사각형 220"/>
          <p:cNvSpPr>
            <a:spLocks noChangeArrowheads="1"/>
          </p:cNvSpPr>
          <p:nvPr/>
        </p:nvSpPr>
        <p:spPr bwMode="auto">
          <a:xfrm>
            <a:off x="666428" y="4654074"/>
            <a:ext cx="3888327" cy="441920"/>
          </a:xfrm>
          <a:prstGeom prst="roundRect">
            <a:avLst>
              <a:gd name="adj" fmla="val 7504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FontTx/>
              <a:buNone/>
            </a:pPr>
            <a:r>
              <a:rPr lang="ko-KR" altLang="en-US" b="1" dirty="0">
                <a:latin typeface="+mn-ea"/>
                <a:ea typeface="+mn-ea"/>
              </a:rPr>
              <a:t>특정 </a:t>
            </a:r>
            <a:r>
              <a:rPr lang="en-US" altLang="ko-KR" b="1" dirty="0">
                <a:latin typeface="+mn-ea"/>
                <a:ea typeface="+mn-ea"/>
              </a:rPr>
              <a:t>API</a:t>
            </a:r>
            <a:r>
              <a:rPr lang="ko-KR" altLang="en-US" b="1" dirty="0">
                <a:latin typeface="+mn-ea"/>
                <a:ea typeface="+mn-ea"/>
              </a:rPr>
              <a:t>에만 제한적으로 접근할 수 있는 권한 제어 가능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111" name="모서리가 둥근 직사각형 220"/>
          <p:cNvSpPr>
            <a:spLocks noChangeArrowheads="1"/>
          </p:cNvSpPr>
          <p:nvPr/>
        </p:nvSpPr>
        <p:spPr bwMode="auto">
          <a:xfrm>
            <a:off x="666428" y="5182133"/>
            <a:ext cx="3888327" cy="441920"/>
          </a:xfrm>
          <a:prstGeom prst="roundRect">
            <a:avLst>
              <a:gd name="adj" fmla="val 7504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FontTx/>
              <a:buNone/>
            </a:pPr>
            <a:r>
              <a:rPr lang="ko-KR" altLang="en-US" dirty="0">
                <a:latin typeface="+mn-ea"/>
                <a:ea typeface="+mn-ea"/>
              </a:rPr>
              <a:t>사용자가 </a:t>
            </a:r>
            <a:r>
              <a:rPr lang="en-US" altLang="ko-KR" dirty="0">
                <a:latin typeface="+mn-ea"/>
                <a:ea typeface="+mn-ea"/>
              </a:rPr>
              <a:t>Service Provider</a:t>
            </a:r>
            <a:r>
              <a:rPr lang="ko-KR" altLang="en-US" dirty="0">
                <a:latin typeface="+mn-ea"/>
                <a:ea typeface="+mn-ea"/>
              </a:rPr>
              <a:t>의 관리 페이지에서 </a:t>
            </a:r>
            <a:r>
              <a:rPr lang="en-US" altLang="ko-KR" dirty="0">
                <a:latin typeface="+mn-ea"/>
                <a:ea typeface="+mn-ea"/>
              </a:rPr>
              <a:t>API</a:t>
            </a:r>
            <a:r>
              <a:rPr lang="ko-KR" altLang="en-US" dirty="0">
                <a:latin typeface="+mn-ea"/>
                <a:ea typeface="+mn-ea"/>
              </a:rPr>
              <a:t>의 권한 취소 가능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12" name="모서리가 둥근 직사각형 220"/>
          <p:cNvSpPr>
            <a:spLocks noChangeArrowheads="1"/>
          </p:cNvSpPr>
          <p:nvPr/>
        </p:nvSpPr>
        <p:spPr bwMode="auto">
          <a:xfrm>
            <a:off x="666428" y="5710191"/>
            <a:ext cx="3888327" cy="441920"/>
          </a:xfrm>
          <a:prstGeom prst="roundRect">
            <a:avLst>
              <a:gd name="adj" fmla="val 7504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FontTx/>
              <a:buNone/>
            </a:pPr>
            <a:r>
              <a:rPr lang="ko-KR" altLang="en-US" dirty="0">
                <a:latin typeface="+mn-ea"/>
                <a:ea typeface="+mn-ea"/>
              </a:rPr>
              <a:t>패스워드 변경 시에도 인증 토큰은 계속 유효함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15" name="Rectangle 220"/>
          <p:cNvSpPr>
            <a:spLocks noChangeArrowheads="1"/>
          </p:cNvSpPr>
          <p:nvPr/>
        </p:nvSpPr>
        <p:spPr bwMode="auto">
          <a:xfrm>
            <a:off x="5241032" y="2362049"/>
            <a:ext cx="56746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solidFill>
                  <a:srgbClr val="000000"/>
                </a:solidFill>
                <a:latin typeface="+mn-ea"/>
                <a:ea typeface="+mn-ea"/>
              </a:rPr>
              <a:t>[ </a:t>
            </a:r>
            <a:r>
              <a:rPr lang="ko-KR" altLang="en-US" sz="1000" b="1">
                <a:solidFill>
                  <a:srgbClr val="000000"/>
                </a:solidFill>
                <a:latin typeface="+mn-ea"/>
                <a:ea typeface="+mn-ea"/>
              </a:rPr>
              <a:t>관리자 </a:t>
            </a:r>
            <a:r>
              <a:rPr lang="en-US" altLang="ko-KR" sz="1000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116" name="모서리가 둥근 직사각형 24"/>
          <p:cNvSpPr>
            <a:spLocks noChangeArrowheads="1"/>
          </p:cNvSpPr>
          <p:nvPr/>
        </p:nvSpPr>
        <p:spPr bwMode="auto">
          <a:xfrm>
            <a:off x="8157472" y="2087982"/>
            <a:ext cx="1044000" cy="434975"/>
          </a:xfrm>
          <a:prstGeom prst="roundRect">
            <a:avLst>
              <a:gd name="adj" fmla="val 6505"/>
            </a:avLst>
          </a:prstGeom>
          <a:solidFill>
            <a:srgbClr val="EAEAEA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0" r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SNS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1000" b="1" dirty="0">
                <a:latin typeface="+mn-ea"/>
                <a:ea typeface="+mn-ea"/>
              </a:rPr>
              <a:t>(</a:t>
            </a:r>
            <a:r>
              <a:rPr lang="en-US" altLang="ko-KR" sz="800" b="1" dirty="0">
                <a:latin typeface="+mn-ea"/>
                <a:ea typeface="+mn-ea"/>
              </a:rPr>
              <a:t>Service Provider</a:t>
            </a:r>
            <a:r>
              <a:rPr lang="en-US" altLang="ko-KR" sz="1000" b="1" dirty="0">
                <a:latin typeface="+mn-ea"/>
                <a:ea typeface="+mn-ea"/>
              </a:rPr>
              <a:t>)</a:t>
            </a:r>
          </a:p>
        </p:txBody>
      </p:sp>
      <p:sp>
        <p:nvSpPr>
          <p:cNvPr id="118" name="Line 223"/>
          <p:cNvSpPr>
            <a:spLocks noChangeShapeType="1"/>
          </p:cNvSpPr>
          <p:nvPr/>
        </p:nvSpPr>
        <p:spPr bwMode="auto">
          <a:xfrm>
            <a:off x="5541069" y="2661714"/>
            <a:ext cx="6350" cy="432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19" name="Line 224"/>
          <p:cNvSpPr>
            <a:spLocks noChangeShapeType="1"/>
          </p:cNvSpPr>
          <p:nvPr/>
        </p:nvSpPr>
        <p:spPr bwMode="auto">
          <a:xfrm>
            <a:off x="8774807" y="2661714"/>
            <a:ext cx="0" cy="432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20" name="Line 226"/>
          <p:cNvSpPr>
            <a:spLocks noChangeShapeType="1"/>
          </p:cNvSpPr>
          <p:nvPr/>
        </p:nvSpPr>
        <p:spPr bwMode="auto">
          <a:xfrm>
            <a:off x="5585048" y="2856481"/>
            <a:ext cx="3168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21" name="Text Box 233"/>
          <p:cNvSpPr txBox="1">
            <a:spLocks noChangeArrowheads="1"/>
          </p:cNvSpPr>
          <p:nvPr/>
        </p:nvSpPr>
        <p:spPr bwMode="auto">
          <a:xfrm>
            <a:off x="5604098" y="2594965"/>
            <a:ext cx="1524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ko-KR" sz="900" dirty="0">
                <a:latin typeface="+mn-ea"/>
                <a:ea typeface="+mn-ea"/>
              </a:rPr>
              <a:t>1. </a:t>
            </a:r>
            <a:r>
              <a:rPr lang="ko-KR" altLang="en-US" sz="900">
                <a:latin typeface="+mn-ea"/>
                <a:ea typeface="+mn-ea"/>
              </a:rPr>
              <a:t>앱 등록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en-US" altLang="ko-KR" sz="900" dirty="0" err="1">
                <a:latin typeface="+mn-ea"/>
                <a:ea typeface="+mn-ea"/>
              </a:rPr>
              <a:t>AppID</a:t>
            </a:r>
            <a:r>
              <a:rPr lang="en-US" altLang="ko-KR" sz="900" dirty="0">
                <a:latin typeface="+mn-ea"/>
                <a:ea typeface="+mn-ea"/>
              </a:rPr>
              <a:t>)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122" name="Line 226"/>
          <p:cNvSpPr>
            <a:spLocks noChangeShapeType="1"/>
          </p:cNvSpPr>
          <p:nvPr/>
        </p:nvSpPr>
        <p:spPr bwMode="auto">
          <a:xfrm flipH="1">
            <a:off x="5601072" y="2955005"/>
            <a:ext cx="3168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23" name="Text Box 233"/>
          <p:cNvSpPr txBox="1">
            <a:spLocks noChangeArrowheads="1"/>
          </p:cNvSpPr>
          <p:nvPr/>
        </p:nvSpPr>
        <p:spPr bwMode="auto">
          <a:xfrm>
            <a:off x="7245424" y="2998562"/>
            <a:ext cx="15240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ko-KR" sz="900" dirty="0">
                <a:latin typeface="+mn-ea"/>
                <a:ea typeface="+mn-ea"/>
              </a:rPr>
              <a:t>2. Secret Key </a:t>
            </a:r>
            <a:r>
              <a:rPr lang="ko-KR" altLang="en-US" sz="900">
                <a:latin typeface="+mn-ea"/>
                <a:ea typeface="+mn-ea"/>
              </a:rPr>
              <a:t>발급</a:t>
            </a:r>
          </a:p>
        </p:txBody>
      </p:sp>
      <p:sp>
        <p:nvSpPr>
          <p:cNvPr id="53" name="모서리가 둥근 직사각형 220"/>
          <p:cNvSpPr>
            <a:spLocks noChangeArrowheads="1"/>
          </p:cNvSpPr>
          <p:nvPr/>
        </p:nvSpPr>
        <p:spPr bwMode="auto">
          <a:xfrm>
            <a:off x="666533" y="1842491"/>
            <a:ext cx="3888327" cy="216000"/>
          </a:xfrm>
          <a:prstGeom prst="roundRect">
            <a:avLst>
              <a:gd name="adj" fmla="val 7504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FontTx/>
              <a:buNone/>
            </a:pPr>
            <a:r>
              <a:rPr lang="en-US" altLang="ko-KR" b="1" dirty="0">
                <a:latin typeface="+mn-ea"/>
                <a:ea typeface="+mn-ea"/>
              </a:rPr>
              <a:t>Facebook</a:t>
            </a:r>
          </a:p>
        </p:txBody>
      </p:sp>
      <p:sp>
        <p:nvSpPr>
          <p:cNvPr id="54" name="모서리가 둥근 직사각형 220"/>
          <p:cNvSpPr>
            <a:spLocks noChangeArrowheads="1"/>
          </p:cNvSpPr>
          <p:nvPr/>
        </p:nvSpPr>
        <p:spPr bwMode="auto">
          <a:xfrm>
            <a:off x="666428" y="2130523"/>
            <a:ext cx="3888327" cy="216000"/>
          </a:xfrm>
          <a:prstGeom prst="roundRect">
            <a:avLst>
              <a:gd name="adj" fmla="val 7504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FontTx/>
              <a:buNone/>
            </a:pPr>
            <a:r>
              <a:rPr lang="en-US" altLang="ko-KR" b="1" dirty="0">
                <a:latin typeface="+mn-ea"/>
                <a:ea typeface="+mn-ea"/>
              </a:rPr>
              <a:t>Twitter</a:t>
            </a:r>
          </a:p>
        </p:txBody>
      </p:sp>
      <p:sp>
        <p:nvSpPr>
          <p:cNvPr id="55" name="모서리가 둥근 직사각형 220"/>
          <p:cNvSpPr>
            <a:spLocks noChangeArrowheads="1"/>
          </p:cNvSpPr>
          <p:nvPr/>
        </p:nvSpPr>
        <p:spPr bwMode="auto">
          <a:xfrm>
            <a:off x="666428" y="2418579"/>
            <a:ext cx="3888327" cy="216000"/>
          </a:xfrm>
          <a:prstGeom prst="roundRect">
            <a:avLst>
              <a:gd name="adj" fmla="val 7504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</p:spPr>
        <p:txBody>
          <a:bodyPr tIns="0" bIns="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ClrTx/>
              <a:buFontTx/>
              <a:buNone/>
            </a:pPr>
            <a:r>
              <a:rPr lang="ko-KR" altLang="en-US" b="1">
                <a:latin typeface="+mn-ea"/>
                <a:ea typeface="+mn-ea"/>
              </a:rPr>
              <a:t>카카오스토리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52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" name="Picture 14" descr="C:\Users\LG\AppData\Local\Microsoft\Windows\Temporary Internet Files\Content.IE5\YVCMNN8V\MCj04316410000[1]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8336" y="3201875"/>
            <a:ext cx="524147" cy="528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4" descr="C:\Users\LG\AppData\Local\Microsoft\Windows\Temporary Internet Files\Content.IE5\MRVIIGYH\MCj04316400000[1]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5048" y="1821996"/>
            <a:ext cx="526175" cy="5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7959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192688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1.18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SNS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연동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(2/2)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ko-KR" altLang="en-US" sz="1600" b="1" kern="0" dirty="0">
                <a:latin typeface="+mn-ea"/>
                <a:ea typeface="+mn-ea"/>
              </a:rPr>
              <a:t>패스워드 공유 없이 사용자를 대신해서 외부 어플리케이션을 승인하도록 지원하는 표준화된 인증 프로토콜인 </a:t>
            </a:r>
            <a:r>
              <a:rPr kumimoji="0" lang="en-US" altLang="ko-KR" sz="1600" b="1" kern="0" dirty="0" err="1">
                <a:latin typeface="+mn-ea"/>
                <a:ea typeface="+mn-ea"/>
              </a:rPr>
              <a:t>OAuth</a:t>
            </a:r>
            <a:r>
              <a:rPr kumimoji="0" lang="en-US" altLang="ko-KR" sz="1600" b="1" kern="0" dirty="0">
                <a:latin typeface="+mn-ea"/>
                <a:ea typeface="+mn-ea"/>
              </a:rPr>
              <a:t> </a:t>
            </a:r>
            <a:r>
              <a:rPr kumimoji="0" lang="ko-KR" altLang="en-US" sz="1600" b="1" kern="0" dirty="0">
                <a:latin typeface="+mn-ea"/>
                <a:ea typeface="+mn-ea"/>
              </a:rPr>
              <a:t>를 사용합니다</a:t>
            </a:r>
            <a:r>
              <a:rPr kumimoji="0" lang="en-US" altLang="ko-KR" sz="1600" b="1" kern="0" dirty="0">
                <a:latin typeface="+mn-ea"/>
                <a:ea typeface="+mn-ea"/>
              </a:rPr>
              <a:t>.</a:t>
            </a:r>
          </a:p>
        </p:txBody>
      </p:sp>
      <p:sp>
        <p:nvSpPr>
          <p:cNvPr id="44" name="Line 3"/>
          <p:cNvSpPr>
            <a:spLocks noChangeShapeType="1"/>
          </p:cNvSpPr>
          <p:nvPr/>
        </p:nvSpPr>
        <p:spPr bwMode="auto">
          <a:xfrm flipV="1">
            <a:off x="415925" y="1856259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45" name="Rectangle 330"/>
          <p:cNvSpPr>
            <a:spLocks noChangeArrowheads="1"/>
          </p:cNvSpPr>
          <p:nvPr/>
        </p:nvSpPr>
        <p:spPr bwMode="auto">
          <a:xfrm>
            <a:off x="415925" y="1927696"/>
            <a:ext cx="9061450" cy="4464050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48" name="직사각형 40"/>
          <p:cNvSpPr>
            <a:spLocks noChangeArrowheads="1"/>
          </p:cNvSpPr>
          <p:nvPr/>
        </p:nvSpPr>
        <p:spPr bwMode="auto">
          <a:xfrm>
            <a:off x="415925" y="1484784"/>
            <a:ext cx="6985000" cy="373062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 dirty="0" err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OAuth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예시</a:t>
            </a:r>
            <a:endParaRPr lang="ko-KR" altLang="en-US" sz="1400" b="1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113" name="Rectangle 38"/>
          <p:cNvSpPr>
            <a:spLocks noChangeArrowheads="1"/>
          </p:cNvSpPr>
          <p:nvPr/>
        </p:nvSpPr>
        <p:spPr bwMode="auto">
          <a:xfrm>
            <a:off x="632520" y="2100362"/>
            <a:ext cx="4248472" cy="465510"/>
          </a:xfrm>
          <a:prstGeom prst="rect">
            <a:avLst/>
          </a:prstGeom>
          <a:solidFill>
            <a:srgbClr val="9B9B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rIns="7200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인증 요청 및 응답</a:t>
            </a:r>
          </a:p>
        </p:txBody>
      </p:sp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5034533" y="2100362"/>
            <a:ext cx="4248000" cy="465510"/>
          </a:xfrm>
          <a:prstGeom prst="rect">
            <a:avLst/>
          </a:prstGeom>
          <a:solidFill>
            <a:srgbClr val="9B9B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rIns="72000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b="1" dirty="0" err="1">
                <a:solidFill>
                  <a:schemeClr val="bg1"/>
                </a:solidFill>
                <a:latin typeface="+mn-ea"/>
                <a:ea typeface="+mn-ea"/>
              </a:rPr>
              <a:t>게시글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</a:rPr>
              <a:t> 작성 및 응답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32520" y="2649066"/>
            <a:ext cx="4248472" cy="16389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144000">
            <a:spAutoFit/>
          </a:bodyPr>
          <a:lstStyle/>
          <a:p>
            <a:r>
              <a:rPr lang="en-US" altLang="ko-KR" sz="1050" b="1" dirty="0">
                <a:latin typeface="+mn-ea"/>
                <a:ea typeface="+mn-ea"/>
              </a:rPr>
              <a:t># </a:t>
            </a:r>
            <a:r>
              <a:rPr lang="ko-KR" altLang="en-US" sz="1050" b="1" dirty="0">
                <a:latin typeface="+mn-ea"/>
                <a:ea typeface="+mn-ea"/>
              </a:rPr>
              <a:t>인증 요청</a:t>
            </a:r>
            <a:endParaRPr lang="en-US" altLang="ko-KR" sz="1050" b="1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GET http://nid.naver.com/naver.oauth?mode=req_req_token&amp;</a:t>
            </a:r>
          </a:p>
          <a:p>
            <a:r>
              <a:rPr lang="en-US" altLang="ko-KR" sz="900" dirty="0" err="1">
                <a:latin typeface="+mn-ea"/>
                <a:ea typeface="+mn-ea"/>
              </a:rPr>
              <a:t>oauth_callback</a:t>
            </a:r>
            <a:r>
              <a:rPr lang="en-US" altLang="ko-KR" sz="900" dirty="0">
                <a:latin typeface="+mn-ea"/>
                <a:ea typeface="+mn-ea"/>
              </a:rPr>
              <a:t>=http://example.com/OAuthRequestToken.do&amp;</a:t>
            </a:r>
            <a:r>
              <a:rPr lang="en-US" altLang="ko-KR" sz="900" b="1" dirty="0">
                <a:latin typeface="+mn-ea"/>
                <a:ea typeface="+mn-ea"/>
              </a:rPr>
              <a:t>oauth_consumer_key=WEhGuJZWUasHg</a:t>
            </a:r>
            <a:r>
              <a:rPr lang="en-US" altLang="ko-KR" sz="900" dirty="0">
                <a:latin typeface="+mn-ea"/>
                <a:ea typeface="+mn-ea"/>
              </a:rPr>
              <a:t>&amp;</a:t>
            </a:r>
          </a:p>
          <a:p>
            <a:r>
              <a:rPr lang="en-US" altLang="ko-KR" sz="900" dirty="0" err="1">
                <a:latin typeface="+mn-ea"/>
                <a:ea typeface="+mn-ea"/>
              </a:rPr>
              <a:t>oauth_nonce</a:t>
            </a:r>
            <a:r>
              <a:rPr lang="en-US" altLang="ko-KR" sz="900" dirty="0">
                <a:latin typeface="+mn-ea"/>
                <a:ea typeface="+mn-ea"/>
              </a:rPr>
              <a:t>=zSs4RFI7lakpADpSsv&amp;</a:t>
            </a:r>
            <a:r>
              <a:rPr lang="en-US" altLang="ko-KR" sz="900" b="1" dirty="0">
                <a:latin typeface="+mn-ea"/>
                <a:ea typeface="+mn-ea"/>
              </a:rPr>
              <a:t>oauth_signature=wz9+ZO5OLUnTors7HlyaKat1Mo0</a:t>
            </a:r>
            <a:r>
              <a:rPr lang="en-US" altLang="ko-KR" sz="900" dirty="0">
                <a:latin typeface="+mn-ea"/>
                <a:ea typeface="+mn-ea"/>
              </a:rPr>
              <a:t>=&amp;</a:t>
            </a:r>
          </a:p>
          <a:p>
            <a:r>
              <a:rPr lang="en-US" altLang="ko-KR" sz="900" dirty="0" err="1">
                <a:latin typeface="+mn-ea"/>
                <a:ea typeface="+mn-ea"/>
              </a:rPr>
              <a:t>oauth_signature_method</a:t>
            </a:r>
            <a:r>
              <a:rPr lang="en-US" altLang="ko-KR" sz="900" dirty="0">
                <a:latin typeface="+mn-ea"/>
                <a:ea typeface="+mn-ea"/>
              </a:rPr>
              <a:t>=HMAC-SHA1&amp;oauth_timestamp=1330442419&amp;</a:t>
            </a:r>
          </a:p>
          <a:p>
            <a:r>
              <a:rPr lang="en-US" altLang="ko-KR" sz="900" dirty="0" err="1">
                <a:latin typeface="+mn-ea"/>
                <a:ea typeface="+mn-ea"/>
              </a:rPr>
              <a:t>oauth_version</a:t>
            </a:r>
            <a:r>
              <a:rPr lang="en-US" altLang="ko-KR" sz="900" dirty="0">
                <a:latin typeface="+mn-ea"/>
                <a:ea typeface="+mn-ea"/>
              </a:rPr>
              <a:t>=1.0 HTTP/1.1</a:t>
            </a:r>
          </a:p>
          <a:p>
            <a:r>
              <a:rPr lang="en-US" altLang="ko-KR" sz="900" dirty="0">
                <a:latin typeface="+mn-ea"/>
                <a:ea typeface="+mn-ea"/>
              </a:rPr>
              <a:t>Accept-Encoding: </a:t>
            </a:r>
            <a:r>
              <a:rPr lang="en-US" altLang="ko-KR" sz="900" dirty="0" err="1">
                <a:latin typeface="+mn-ea"/>
                <a:ea typeface="+mn-ea"/>
              </a:rPr>
              <a:t>gzip</a:t>
            </a:r>
            <a:r>
              <a:rPr lang="en-US" altLang="ko-KR" sz="900" dirty="0">
                <a:latin typeface="+mn-ea"/>
                <a:ea typeface="+mn-ea"/>
              </a:rPr>
              <a:t>, deflate</a:t>
            </a:r>
          </a:p>
          <a:p>
            <a:r>
              <a:rPr lang="en-US" altLang="ko-KR" sz="900" dirty="0">
                <a:latin typeface="+mn-ea"/>
                <a:ea typeface="+mn-ea"/>
              </a:rPr>
              <a:t>Connection: Keep-Alive</a:t>
            </a:r>
          </a:p>
          <a:p>
            <a:r>
              <a:rPr lang="en-US" altLang="ko-KR" sz="900" dirty="0">
                <a:latin typeface="+mn-ea"/>
                <a:ea typeface="+mn-ea"/>
              </a:rPr>
              <a:t>Host: lbs.skt.com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32520" y="4400048"/>
            <a:ext cx="4248472" cy="17774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144000">
            <a:spAutoFit/>
          </a:bodyPr>
          <a:lstStyle/>
          <a:p>
            <a:r>
              <a:rPr lang="en-US" altLang="ko-KR" sz="1050" b="1" dirty="0">
                <a:latin typeface="+mn-ea"/>
                <a:ea typeface="+mn-ea"/>
              </a:rPr>
              <a:t># </a:t>
            </a:r>
            <a:r>
              <a:rPr lang="ko-KR" altLang="en-US" sz="1050" b="1" dirty="0">
                <a:latin typeface="+mn-ea"/>
                <a:ea typeface="+mn-ea"/>
              </a:rPr>
              <a:t>인증 응답</a:t>
            </a:r>
            <a:endParaRPr lang="en-US" altLang="ko-KR" sz="1050" b="1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HTTP/1.1 200 OK</a:t>
            </a:r>
          </a:p>
          <a:p>
            <a:r>
              <a:rPr lang="en-US" altLang="ko-KR" sz="900" dirty="0">
                <a:latin typeface="+mn-ea"/>
                <a:ea typeface="+mn-ea"/>
              </a:rPr>
              <a:t>Date: Thu, 13 Oct 2011 00:57:06 GMT</a:t>
            </a:r>
          </a:p>
          <a:p>
            <a:r>
              <a:rPr lang="en-US" altLang="ko-KR" sz="900" dirty="0">
                <a:latin typeface="+mn-ea"/>
                <a:ea typeface="+mn-ea"/>
              </a:rPr>
              <a:t>Status: 200 OK</a:t>
            </a:r>
          </a:p>
          <a:p>
            <a:r>
              <a:rPr lang="en-US" altLang="ko-KR" sz="900" dirty="0">
                <a:latin typeface="+mn-ea"/>
                <a:ea typeface="+mn-ea"/>
              </a:rPr>
              <a:t>Content-Type: text/html; charset=utf-8</a:t>
            </a:r>
          </a:p>
          <a:p>
            <a:r>
              <a:rPr lang="en-US" altLang="ko-KR" sz="900" dirty="0">
                <a:latin typeface="+mn-ea"/>
                <a:ea typeface="+mn-ea"/>
              </a:rPr>
              <a:t>Content-Length: 146</a:t>
            </a:r>
          </a:p>
          <a:p>
            <a:r>
              <a:rPr lang="en-US" altLang="ko-KR" sz="900" dirty="0">
                <a:latin typeface="+mn-ea"/>
                <a:ea typeface="+mn-ea"/>
              </a:rPr>
              <a:t>Pragma: no-cache</a:t>
            </a:r>
          </a:p>
          <a:p>
            <a:r>
              <a:rPr lang="en-US" altLang="ko-KR" sz="900" dirty="0">
                <a:latin typeface="+mn-ea"/>
                <a:ea typeface="+mn-ea"/>
              </a:rPr>
              <a:t>Expires: Tue, 31 Mar 1981 05:00:00 GMT</a:t>
            </a:r>
          </a:p>
          <a:p>
            <a:r>
              <a:rPr lang="en-US" altLang="ko-KR" sz="900" dirty="0">
                <a:latin typeface="+mn-ea"/>
                <a:ea typeface="+mn-ea"/>
              </a:rPr>
              <a:t>Cache-Control: no-cache, no-store, must-revalidate, pre-check=0, post-check=0</a:t>
            </a:r>
          </a:p>
          <a:p>
            <a:r>
              <a:rPr lang="en-US" altLang="ko-KR" sz="900" dirty="0">
                <a:latin typeface="+mn-ea"/>
                <a:ea typeface="+mn-ea"/>
              </a:rPr>
              <a:t>Vary: Accept-Encoding</a:t>
            </a:r>
          </a:p>
          <a:p>
            <a:r>
              <a:rPr lang="en-US" altLang="ko-KR" sz="900" dirty="0">
                <a:latin typeface="+mn-ea"/>
                <a:ea typeface="+mn-ea"/>
              </a:rPr>
              <a:t>Server: </a:t>
            </a:r>
            <a:r>
              <a:rPr lang="en-US" altLang="ko-KR" sz="900" dirty="0" err="1">
                <a:latin typeface="+mn-ea"/>
                <a:ea typeface="+mn-ea"/>
              </a:rPr>
              <a:t>lbs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035000" y="2649066"/>
            <a:ext cx="4248000" cy="16389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144000">
            <a:noAutofit/>
          </a:bodyPr>
          <a:lstStyle/>
          <a:p>
            <a:r>
              <a:rPr lang="en-US" altLang="ko-KR" sz="1050" b="1" dirty="0">
                <a:latin typeface="+mn-ea"/>
                <a:ea typeface="+mn-ea"/>
              </a:rPr>
              <a:t># </a:t>
            </a:r>
            <a:r>
              <a:rPr lang="ko-KR" altLang="en-US" sz="1050" b="1" dirty="0" err="1">
                <a:latin typeface="+mn-ea"/>
                <a:ea typeface="+mn-ea"/>
              </a:rPr>
              <a:t>게시글</a:t>
            </a:r>
            <a:r>
              <a:rPr lang="ko-KR" altLang="en-US" sz="1050" b="1" dirty="0">
                <a:latin typeface="+mn-ea"/>
                <a:ea typeface="+mn-ea"/>
              </a:rPr>
              <a:t> 작성 요청</a:t>
            </a:r>
            <a:endParaRPr lang="en-US" altLang="ko-KR" sz="1050" b="1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POST /cafe/getMenuList.xml HTTP/1.1</a:t>
            </a:r>
          </a:p>
          <a:p>
            <a:r>
              <a:rPr lang="en-US" altLang="ko-KR" sz="900" dirty="0">
                <a:latin typeface="+mn-ea"/>
                <a:ea typeface="+mn-ea"/>
              </a:rPr>
              <a:t>Authorization: </a:t>
            </a:r>
            <a:r>
              <a:rPr lang="en-US" altLang="ko-KR" sz="900" dirty="0" err="1">
                <a:latin typeface="+mn-ea"/>
                <a:ea typeface="+mn-ea"/>
              </a:rPr>
              <a:t>OAuth</a:t>
            </a:r>
            <a:r>
              <a:rPr lang="en-US" altLang="ko-KR" sz="900" dirty="0">
                <a:latin typeface="+mn-ea"/>
                <a:ea typeface="+mn-ea"/>
              </a:rPr>
              <a:t> </a:t>
            </a:r>
            <a:r>
              <a:rPr lang="en-US" altLang="ko-KR" sz="900" dirty="0" err="1">
                <a:latin typeface="+mn-ea"/>
                <a:ea typeface="+mn-ea"/>
              </a:rPr>
              <a:t>oauth_consumer_key</a:t>
            </a:r>
            <a:r>
              <a:rPr lang="en-US" altLang="ko-KR" sz="900" dirty="0">
                <a:latin typeface="+mn-ea"/>
                <a:ea typeface="+mn-ea"/>
              </a:rPr>
              <a:t>="dpf43f3p2l4k3l03",</a:t>
            </a:r>
          </a:p>
          <a:p>
            <a:r>
              <a:rPr lang="en-US" altLang="ko-KR" sz="900" b="1" dirty="0" err="1">
                <a:latin typeface="+mn-ea"/>
                <a:ea typeface="+mn-ea"/>
              </a:rPr>
              <a:t>oauth_token</a:t>
            </a:r>
            <a:r>
              <a:rPr lang="en-US" altLang="ko-KR" sz="900" b="1" dirty="0">
                <a:latin typeface="+mn-ea"/>
                <a:ea typeface="+mn-ea"/>
              </a:rPr>
              <a:t>="nSDFh734d00sl2jdk"</a:t>
            </a:r>
            <a:r>
              <a:rPr lang="en-US" altLang="ko-KR" sz="900" dirty="0">
                <a:latin typeface="+mn-ea"/>
                <a:ea typeface="+mn-ea"/>
              </a:rPr>
              <a:t>,oauth_signature_method="HMACSHA1",</a:t>
            </a:r>
          </a:p>
          <a:p>
            <a:r>
              <a:rPr lang="en-US" altLang="ko-KR" sz="900" dirty="0" err="1">
                <a:latin typeface="+mn-ea"/>
                <a:ea typeface="+mn-ea"/>
              </a:rPr>
              <a:t>oauth_timestamp</a:t>
            </a:r>
            <a:r>
              <a:rPr lang="en-US" altLang="ko-KR" sz="900" dirty="0">
                <a:latin typeface="+mn-ea"/>
                <a:ea typeface="+mn-ea"/>
              </a:rPr>
              <a:t>="1379123202",oauth_nonce="csrrkjsd0OUhja",</a:t>
            </a:r>
          </a:p>
          <a:p>
            <a:r>
              <a:rPr lang="en-US" altLang="ko-KR" sz="900" dirty="0" err="1">
                <a:latin typeface="+mn-ea"/>
                <a:ea typeface="+mn-ea"/>
              </a:rPr>
              <a:t>oauth_signature</a:t>
            </a:r>
            <a:r>
              <a:rPr lang="en-US" altLang="ko-KR" sz="900" dirty="0">
                <a:latin typeface="+mn-ea"/>
                <a:ea typeface="+mn-ea"/>
              </a:rPr>
              <a:t>="MdpQcU8iPGGhytrSoN%2FUDMsK2sui9I%3D"</a:t>
            </a:r>
          </a:p>
          <a:p>
            <a:r>
              <a:rPr lang="en-US" altLang="ko-KR" sz="900" dirty="0">
                <a:latin typeface="+mn-ea"/>
                <a:ea typeface="+mn-ea"/>
              </a:rPr>
              <a:t>Accept-Encoding: </a:t>
            </a:r>
            <a:r>
              <a:rPr lang="en-US" altLang="ko-KR" sz="900" dirty="0" err="1">
                <a:latin typeface="+mn-ea"/>
                <a:ea typeface="+mn-ea"/>
              </a:rPr>
              <a:t>gzip</a:t>
            </a:r>
            <a:r>
              <a:rPr lang="en-US" altLang="ko-KR" sz="900" dirty="0">
                <a:latin typeface="+mn-ea"/>
                <a:ea typeface="+mn-ea"/>
              </a:rPr>
              <a:t>, deflate</a:t>
            </a:r>
          </a:p>
          <a:p>
            <a:r>
              <a:rPr lang="en-US" altLang="ko-KR" sz="900" dirty="0">
                <a:latin typeface="+mn-ea"/>
                <a:ea typeface="+mn-ea"/>
              </a:rPr>
              <a:t>Connection: Keep-Alive</a:t>
            </a:r>
          </a:p>
          <a:p>
            <a:r>
              <a:rPr lang="en-US" altLang="ko-KR" sz="900" dirty="0">
                <a:latin typeface="+mn-ea"/>
                <a:ea typeface="+mn-ea"/>
              </a:rPr>
              <a:t>Host: http://openapi.naver.com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035000" y="4393808"/>
            <a:ext cx="4248472" cy="17774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 lIns="144000">
            <a:spAutoFit/>
          </a:bodyPr>
          <a:lstStyle/>
          <a:p>
            <a:r>
              <a:rPr lang="en-US" altLang="ko-KR" sz="1050" b="1" dirty="0">
                <a:latin typeface="+mn-ea"/>
                <a:ea typeface="+mn-ea"/>
              </a:rPr>
              <a:t># </a:t>
            </a:r>
            <a:r>
              <a:rPr lang="ko-KR" altLang="en-US" sz="1050" b="1" dirty="0" err="1">
                <a:latin typeface="+mn-ea"/>
                <a:ea typeface="+mn-ea"/>
              </a:rPr>
              <a:t>게시글</a:t>
            </a:r>
            <a:r>
              <a:rPr lang="ko-KR" altLang="en-US" sz="1050" b="1" dirty="0">
                <a:latin typeface="+mn-ea"/>
                <a:ea typeface="+mn-ea"/>
              </a:rPr>
              <a:t> 작성 응답</a:t>
            </a:r>
            <a:endParaRPr lang="en-US" altLang="ko-KR" sz="1050" b="1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HTTP/1.1 200 OK</a:t>
            </a:r>
          </a:p>
          <a:p>
            <a:r>
              <a:rPr lang="en-US" altLang="ko-KR" sz="900" dirty="0">
                <a:latin typeface="+mn-ea"/>
                <a:ea typeface="+mn-ea"/>
              </a:rPr>
              <a:t>Date: Thu, 13 Oct 2011 00:57:08 GMT</a:t>
            </a:r>
          </a:p>
          <a:p>
            <a:r>
              <a:rPr lang="en-US" altLang="ko-KR" sz="900" dirty="0">
                <a:latin typeface="+mn-ea"/>
                <a:ea typeface="+mn-ea"/>
              </a:rPr>
              <a:t>Status: 200 OK</a:t>
            </a:r>
          </a:p>
          <a:p>
            <a:r>
              <a:rPr lang="en-US" altLang="ko-KR" sz="900" dirty="0">
                <a:latin typeface="+mn-ea"/>
                <a:ea typeface="+mn-ea"/>
              </a:rPr>
              <a:t>Content-Type: text/html; charset=utf-8</a:t>
            </a:r>
          </a:p>
          <a:p>
            <a:r>
              <a:rPr lang="en-US" altLang="ko-KR" sz="900" dirty="0">
                <a:latin typeface="+mn-ea"/>
                <a:ea typeface="+mn-ea"/>
              </a:rPr>
              <a:t>Content-Length: 157</a:t>
            </a:r>
          </a:p>
          <a:p>
            <a:r>
              <a:rPr lang="en-US" altLang="ko-KR" sz="900" dirty="0">
                <a:latin typeface="+mn-ea"/>
                <a:ea typeface="+mn-ea"/>
              </a:rPr>
              <a:t>Pragma: no-cache</a:t>
            </a:r>
          </a:p>
          <a:p>
            <a:r>
              <a:rPr lang="en-US" altLang="ko-KR" sz="900" dirty="0">
                <a:latin typeface="+mn-ea"/>
                <a:ea typeface="+mn-ea"/>
              </a:rPr>
              <a:t>Expires: Tue, 31 Mar 1981 05:00:00 GMT</a:t>
            </a:r>
          </a:p>
          <a:p>
            <a:r>
              <a:rPr lang="en-US" altLang="ko-KR" sz="900" dirty="0">
                <a:latin typeface="+mn-ea"/>
                <a:ea typeface="+mn-ea"/>
              </a:rPr>
              <a:t>Cache-Control: no-cache, no-store, must-revalidate, pre-check=0, post-check=0</a:t>
            </a:r>
          </a:p>
          <a:p>
            <a:r>
              <a:rPr lang="en-US" altLang="ko-KR" sz="900" dirty="0">
                <a:latin typeface="+mn-ea"/>
                <a:ea typeface="+mn-ea"/>
              </a:rPr>
              <a:t>Vary: Accept-Encoding</a:t>
            </a:r>
          </a:p>
          <a:p>
            <a:r>
              <a:rPr lang="en-US" altLang="ko-KR" sz="900" dirty="0">
                <a:latin typeface="+mn-ea"/>
                <a:ea typeface="+mn-ea"/>
              </a:rPr>
              <a:t>Server: </a:t>
            </a:r>
            <a:r>
              <a:rPr lang="en-US" altLang="ko-KR" sz="900" dirty="0" err="1">
                <a:latin typeface="+mn-ea"/>
                <a:ea typeface="+mn-ea"/>
              </a:rPr>
              <a:t>lbs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43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Application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과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Interface Server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가 통신을 할 때 사용되는 데이터 포맷인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Json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 예시입니다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11" name="직사각형 40"/>
          <p:cNvSpPr>
            <a:spLocks noChangeArrowheads="1"/>
          </p:cNvSpPr>
          <p:nvPr/>
        </p:nvSpPr>
        <p:spPr bwMode="auto">
          <a:xfrm>
            <a:off x="415925" y="1560385"/>
            <a:ext cx="6985000" cy="34156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Json 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데이터 예시</a:t>
            </a: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513298"/>
              </p:ext>
            </p:extLst>
          </p:nvPr>
        </p:nvGraphicFramePr>
        <p:xfrm>
          <a:off x="4642108" y="2119489"/>
          <a:ext cx="4621356" cy="3757780"/>
        </p:xfrm>
        <a:graphic>
          <a:graphicData uri="http://schemas.openxmlformats.org/drawingml/2006/table">
            <a:tbl>
              <a:tblPr/>
              <a:tblGrid>
                <a:gridCol w="886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62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906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 값</a:t>
                      </a: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06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mdn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발신자의 전화번호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06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auth_key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발신자의 인증키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06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carrier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통신사 구분자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06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action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액션 구분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06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message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발신자의 메시지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06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locations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time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위치가 측정된 시각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06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accuracy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위치 측정의 오차 범위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 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meter)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06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lat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측정된 위치의 위도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06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lng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측정된 위치의 경도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06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destination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lat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목적지의 위도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06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lng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목적지의 경도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06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targets</a:t>
                      </a: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수신자의 전화번호 리스트</a:t>
                      </a:r>
                      <a:endParaRPr kumimoji="1" lang="en-US" altLang="ko-KR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09" marR="91409" marT="45736" marB="45736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7" name="제목 1"/>
          <p:cNvSpPr txBox="1">
            <a:spLocks/>
          </p:cNvSpPr>
          <p:nvPr/>
        </p:nvSpPr>
        <p:spPr bwMode="auto">
          <a:xfrm>
            <a:off x="344488" y="14288"/>
            <a:ext cx="7416824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1.19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kern="0">
                <a:solidFill>
                  <a:schemeClr val="tx1"/>
                </a:solidFill>
              </a:rPr>
              <a:t>Json</a:t>
            </a:r>
            <a:r>
              <a:rPr lang="ko-KR" altLang="en-US" sz="1800" kern="0">
                <a:solidFill>
                  <a:schemeClr val="tx1"/>
                </a:solidFill>
              </a:rPr>
              <a:t> 데이터 예시</a:t>
            </a:r>
          </a:p>
        </p:txBody>
      </p:sp>
      <p:sp>
        <p:nvSpPr>
          <p:cNvPr id="29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31" name="Text Box 256"/>
          <p:cNvSpPr txBox="1">
            <a:spLocks noChangeArrowheads="1"/>
          </p:cNvSpPr>
          <p:nvPr/>
        </p:nvSpPr>
        <p:spPr bwMode="auto">
          <a:xfrm>
            <a:off x="624900" y="2117567"/>
            <a:ext cx="3690243" cy="41163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rIns="72000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{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"</a:t>
            </a:r>
            <a:r>
              <a:rPr lang="en-US" altLang="ko-KR" sz="1000">
                <a:solidFill>
                  <a:srgbClr val="C00000"/>
                </a:solidFill>
              </a:rPr>
              <a:t>mdn</a:t>
            </a:r>
            <a:r>
              <a:rPr lang="en-US" altLang="ko-KR" sz="1000" b="0">
                <a:solidFill>
                  <a:schemeClr val="tx1"/>
                </a:solidFill>
              </a:rPr>
              <a:t>" : "010-1234-5678",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"</a:t>
            </a:r>
            <a:r>
              <a:rPr lang="en-US" altLang="ko-KR" sz="1000">
                <a:solidFill>
                  <a:srgbClr val="C00000"/>
                </a:solidFill>
              </a:rPr>
              <a:t>auth_key</a:t>
            </a:r>
            <a:r>
              <a:rPr lang="en-US" altLang="ko-KR" sz="1000" b="0">
                <a:solidFill>
                  <a:schemeClr val="tx1"/>
                </a:solidFill>
              </a:rPr>
              <a:t>" : "6ed6dc45271f3c4088b24f9e7bfac7fa",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"</a:t>
            </a:r>
            <a:r>
              <a:rPr lang="en-US" altLang="ko-KR" sz="1000">
                <a:solidFill>
                  <a:srgbClr val="C00000"/>
                </a:solidFill>
              </a:rPr>
              <a:t>carrier</a:t>
            </a:r>
            <a:r>
              <a:rPr lang="en-US" altLang="ko-KR" sz="1000" b="0">
                <a:solidFill>
                  <a:schemeClr val="tx1"/>
                </a:solidFill>
              </a:rPr>
              <a:t>" : "skt",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"</a:t>
            </a:r>
            <a:r>
              <a:rPr lang="en-US" altLang="ko-KR" sz="1000">
                <a:solidFill>
                  <a:srgbClr val="C00000"/>
                </a:solidFill>
              </a:rPr>
              <a:t>action</a:t>
            </a:r>
            <a:r>
              <a:rPr lang="en-US" altLang="ko-KR" sz="1000" b="0">
                <a:solidFill>
                  <a:schemeClr val="tx1"/>
                </a:solidFill>
              </a:rPr>
              <a:t>" : "sendLocation",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"</a:t>
            </a:r>
            <a:r>
              <a:rPr lang="en-US" altLang="ko-KR" sz="1000">
                <a:solidFill>
                  <a:srgbClr val="C00000"/>
                </a:solidFill>
              </a:rPr>
              <a:t>message</a:t>
            </a:r>
            <a:r>
              <a:rPr lang="en-US" altLang="ko-KR" sz="1000" b="0">
                <a:solidFill>
                  <a:schemeClr val="tx1"/>
                </a:solidFill>
              </a:rPr>
              <a:t>" : "</a:t>
            </a:r>
            <a:r>
              <a:rPr lang="ko-KR" altLang="en-US" sz="1000" b="0">
                <a:solidFill>
                  <a:schemeClr val="tx1"/>
                </a:solidFill>
              </a:rPr>
              <a:t>집으로 가는 중</a:t>
            </a:r>
            <a:r>
              <a:rPr lang="en-US" altLang="ko-KR" sz="1000" b="0">
                <a:solidFill>
                  <a:schemeClr val="tx1"/>
                </a:solidFill>
              </a:rPr>
              <a:t>",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"</a:t>
            </a:r>
            <a:r>
              <a:rPr lang="en-US" altLang="ko-KR" sz="1000">
                <a:solidFill>
                  <a:srgbClr val="C00000"/>
                </a:solidFill>
              </a:rPr>
              <a:t>locations</a:t>
            </a:r>
            <a:r>
              <a:rPr lang="en-US" altLang="ko-KR" sz="1000" b="0">
                <a:solidFill>
                  <a:schemeClr val="tx1"/>
                </a:solidFill>
              </a:rPr>
              <a:t>" : [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    {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        "</a:t>
            </a:r>
            <a:r>
              <a:rPr lang="en-US" altLang="ko-KR" sz="1000">
                <a:solidFill>
                  <a:srgbClr val="C00000"/>
                </a:solidFill>
              </a:rPr>
              <a:t>time</a:t>
            </a:r>
            <a:r>
              <a:rPr lang="en-US" altLang="ko-KR" sz="1000" b="0">
                <a:solidFill>
                  <a:schemeClr val="tx1"/>
                </a:solidFill>
              </a:rPr>
              <a:t>" : "20140925162431",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        "</a:t>
            </a:r>
            <a:r>
              <a:rPr lang="en-US" altLang="ko-KR" sz="1000">
                <a:solidFill>
                  <a:srgbClr val="C00000"/>
                </a:solidFill>
              </a:rPr>
              <a:t>accuracy</a:t>
            </a:r>
            <a:r>
              <a:rPr lang="en-US" altLang="ko-KR" sz="1000" b="0">
                <a:solidFill>
                  <a:schemeClr val="tx1"/>
                </a:solidFill>
              </a:rPr>
              <a:t>" : 10,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        "</a:t>
            </a:r>
            <a:r>
              <a:rPr lang="en-US" altLang="ko-KR" sz="1000">
                <a:solidFill>
                  <a:srgbClr val="C00000"/>
                </a:solidFill>
              </a:rPr>
              <a:t>lat</a:t>
            </a:r>
            <a:r>
              <a:rPr lang="en-US" altLang="ko-KR" sz="1000" b="0">
                <a:solidFill>
                  <a:schemeClr val="tx1"/>
                </a:solidFill>
              </a:rPr>
              <a:t>" : 37.5697927,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        "</a:t>
            </a:r>
            <a:r>
              <a:rPr lang="en-US" altLang="ko-KR" sz="1000">
                <a:solidFill>
                  <a:srgbClr val="C00000"/>
                </a:solidFill>
              </a:rPr>
              <a:t>lng</a:t>
            </a:r>
            <a:r>
              <a:rPr lang="en-US" altLang="ko-KR" sz="1000" b="0">
                <a:solidFill>
                  <a:schemeClr val="tx1"/>
                </a:solidFill>
              </a:rPr>
              <a:t>" : 126.9886865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    }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],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"</a:t>
            </a:r>
            <a:r>
              <a:rPr lang="en-US" altLang="ko-KR" sz="1000">
                <a:solidFill>
                  <a:srgbClr val="C00000"/>
                </a:solidFill>
              </a:rPr>
              <a:t>destination</a:t>
            </a:r>
            <a:r>
              <a:rPr lang="en-US" altLang="ko-KR" sz="1000" b="0">
                <a:solidFill>
                  <a:schemeClr val="tx1"/>
                </a:solidFill>
              </a:rPr>
              <a:t>" : {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    "</a:t>
            </a:r>
            <a:r>
              <a:rPr lang="en-US" altLang="ko-KR" sz="1000">
                <a:solidFill>
                  <a:srgbClr val="C00000"/>
                </a:solidFill>
              </a:rPr>
              <a:t>lat</a:t>
            </a:r>
            <a:r>
              <a:rPr lang="en-US" altLang="ko-KR" sz="1000" b="0">
                <a:solidFill>
                  <a:schemeClr val="tx1"/>
                </a:solidFill>
              </a:rPr>
              <a:t>" : 37.5697927,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    "</a:t>
            </a:r>
            <a:r>
              <a:rPr lang="en-US" altLang="ko-KR" sz="1000">
                <a:solidFill>
                  <a:srgbClr val="C00000"/>
                </a:solidFill>
              </a:rPr>
              <a:t>lng</a:t>
            </a:r>
            <a:r>
              <a:rPr lang="en-US" altLang="ko-KR" sz="1000" b="0">
                <a:solidFill>
                  <a:schemeClr val="tx1"/>
                </a:solidFill>
              </a:rPr>
              <a:t>" : 126.9886865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},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"</a:t>
            </a:r>
            <a:r>
              <a:rPr lang="en-US" altLang="ko-KR" sz="1000">
                <a:solidFill>
                  <a:srgbClr val="C00000"/>
                </a:solidFill>
              </a:rPr>
              <a:t>targets</a:t>
            </a:r>
            <a:r>
              <a:rPr lang="en-US" altLang="ko-KR" sz="1000" b="0">
                <a:solidFill>
                  <a:schemeClr val="tx1"/>
                </a:solidFill>
              </a:rPr>
              <a:t>" : [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    "010-9876-5432",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    "010-9876-5431"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    ]</a:t>
            </a:r>
          </a:p>
          <a:p>
            <a:pPr eaLnBrk="1" hangingPunct="1">
              <a:lnSpc>
                <a:spcPct val="114000"/>
              </a:lnSpc>
              <a:defRPr/>
            </a:pPr>
            <a:r>
              <a:rPr lang="en-US" altLang="ko-KR" sz="1000" b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6" name="모서리가 둥근 직사각형 220"/>
          <p:cNvSpPr>
            <a:spLocks noChangeArrowheads="1"/>
          </p:cNvSpPr>
          <p:nvPr/>
        </p:nvSpPr>
        <p:spPr bwMode="auto">
          <a:xfrm>
            <a:off x="4634488" y="5965967"/>
            <a:ext cx="4638992" cy="252462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ko-KR" altLang="en-US" sz="1000" b="1">
                <a:latin typeface="+mj-ea"/>
                <a:ea typeface="+mj-ea"/>
              </a:rPr>
              <a:t>모든 </a:t>
            </a:r>
            <a:r>
              <a:rPr lang="en-US" altLang="ko-KR" sz="1000" b="1">
                <a:latin typeface="+mj-ea"/>
                <a:ea typeface="+mj-ea"/>
              </a:rPr>
              <a:t>json</a:t>
            </a:r>
            <a:r>
              <a:rPr lang="ko-KR" altLang="en-US" sz="1000" b="1">
                <a:latin typeface="+mj-ea"/>
                <a:ea typeface="+mj-ea"/>
              </a:rPr>
              <a:t> 데이터는 암호화 되어 전송됨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603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서비스를 수행함에 있어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Application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이 설치된 기기의 배터리 소모를 최소화하는 기능입니다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 bwMode="auto"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1.20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ko-KR" altLang="en-US" sz="1800" kern="0">
                <a:solidFill>
                  <a:schemeClr val="tx1"/>
                </a:solidFill>
              </a:rPr>
              <a:t>절전 기능 구현 방안</a:t>
            </a:r>
          </a:p>
        </p:txBody>
      </p:sp>
      <p:sp>
        <p:nvSpPr>
          <p:cNvPr id="49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절전 기능 구현 방안</a:t>
            </a:r>
          </a:p>
        </p:txBody>
      </p:sp>
      <p:sp>
        <p:nvSpPr>
          <p:cNvPr id="5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8" name="모서리가 둥근 직사각형 7"/>
          <p:cNvSpPr>
            <a:spLocks noChangeArrowheads="1"/>
          </p:cNvSpPr>
          <p:nvPr/>
        </p:nvSpPr>
        <p:spPr bwMode="gray">
          <a:xfrm>
            <a:off x="757486" y="2185814"/>
            <a:ext cx="792163" cy="792163"/>
          </a:xfrm>
          <a:prstGeom prst="ellipse">
            <a:avLst/>
          </a:prstGeom>
          <a:solidFill>
            <a:schemeClr val="bg1"/>
          </a:solidFill>
          <a:ln w="28575" algn="ctr">
            <a:solidFill>
              <a:srgbClr val="969696"/>
            </a:solidFill>
            <a:round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lIns="80962" tIns="39688" rIns="80962" bIns="39688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No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Move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itchFamily="34" charset="0"/>
            </a:endParaRPr>
          </a:p>
        </p:txBody>
      </p:sp>
      <p:sp>
        <p:nvSpPr>
          <p:cNvPr id="9" name="모서리가 둥근 직사각형 7"/>
          <p:cNvSpPr>
            <a:spLocks noChangeArrowheads="1"/>
          </p:cNvSpPr>
          <p:nvPr/>
        </p:nvSpPr>
        <p:spPr bwMode="gray">
          <a:xfrm>
            <a:off x="757486" y="3265934"/>
            <a:ext cx="792163" cy="792163"/>
          </a:xfrm>
          <a:prstGeom prst="ellipse">
            <a:avLst/>
          </a:prstGeom>
          <a:solidFill>
            <a:schemeClr val="bg1"/>
          </a:solidFill>
          <a:ln w="28575" algn="ctr">
            <a:solidFill>
              <a:srgbClr val="969696"/>
            </a:solidFill>
            <a:round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lIns="80962" tIns="39688" rIns="80962" bIns="39688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No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GPS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itchFamily="34" charset="0"/>
            </a:endParaRPr>
          </a:p>
        </p:txBody>
      </p:sp>
      <p:sp>
        <p:nvSpPr>
          <p:cNvPr id="11" name="모서리가 둥근 직사각형 7"/>
          <p:cNvSpPr>
            <a:spLocks noChangeArrowheads="1"/>
          </p:cNvSpPr>
          <p:nvPr/>
        </p:nvSpPr>
        <p:spPr bwMode="gray">
          <a:xfrm>
            <a:off x="757486" y="4346054"/>
            <a:ext cx="792163" cy="792163"/>
          </a:xfrm>
          <a:prstGeom prst="ellipse">
            <a:avLst/>
          </a:prstGeom>
          <a:solidFill>
            <a:schemeClr val="bg1"/>
          </a:solidFill>
          <a:ln w="28575" algn="ctr">
            <a:solidFill>
              <a:srgbClr val="969696"/>
            </a:solidFill>
            <a:round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lIns="80962" tIns="39688" rIns="80962" bIns="39688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No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Receiver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itchFamily="34" charset="0"/>
            </a:endParaRPr>
          </a:p>
        </p:txBody>
      </p:sp>
      <p:sp>
        <p:nvSpPr>
          <p:cNvPr id="13" name="모서리가 둥근 직사각형 7"/>
          <p:cNvSpPr>
            <a:spLocks noChangeArrowheads="1"/>
          </p:cNvSpPr>
          <p:nvPr/>
        </p:nvSpPr>
        <p:spPr bwMode="gray">
          <a:xfrm>
            <a:off x="757486" y="5373216"/>
            <a:ext cx="792163" cy="792163"/>
          </a:xfrm>
          <a:prstGeom prst="ellipse">
            <a:avLst/>
          </a:prstGeom>
          <a:solidFill>
            <a:schemeClr val="bg1"/>
          </a:solidFill>
          <a:ln w="28575" algn="ctr">
            <a:solidFill>
              <a:srgbClr val="969696"/>
            </a:solidFill>
            <a:round/>
            <a:headEnd/>
            <a:tailEnd/>
          </a:ln>
          <a:effectLst>
            <a:outerShdw sy="50000" rotWithShape="0">
              <a:srgbClr val="808080">
                <a:alpha val="50000"/>
              </a:srgbClr>
            </a:outerShdw>
          </a:effectLst>
        </p:spPr>
        <p:txBody>
          <a:bodyPr wrap="none" lIns="80962" tIns="39688" rIns="80962" bIns="39688" anchor="ctr"/>
          <a:lstStyle>
            <a:defPPr>
              <a:defRPr lang="ko-KR"/>
            </a:defPPr>
            <a:lvl1pPr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algn="ctr" rtl="0" fontAlgn="base" latinLnBrk="1">
              <a:spcBef>
                <a:spcPct val="50000"/>
              </a:spcBef>
              <a:spcAft>
                <a:spcPct val="0"/>
              </a:spcAft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1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Low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Battery</a:t>
            </a:r>
            <a:endParaRPr lang="en-US" altLang="ko-KR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pitchFamily="34" charset="0"/>
            </a:endParaRPr>
          </a:p>
        </p:txBody>
      </p:sp>
      <p:sp>
        <p:nvSpPr>
          <p:cNvPr id="14" name="Rectangle 33"/>
          <p:cNvSpPr>
            <a:spLocks noChangeArrowheads="1"/>
          </p:cNvSpPr>
          <p:nvPr/>
        </p:nvSpPr>
        <p:spPr bwMode="gray">
          <a:xfrm>
            <a:off x="1848272" y="2257897"/>
            <a:ext cx="7344816" cy="576064"/>
          </a:xfrm>
          <a:prstGeom prst="rect">
            <a:avLst/>
          </a:prstGeom>
          <a:solidFill>
            <a:schemeClr val="bg1"/>
          </a:solidFill>
          <a:ln w="3175">
            <a:solidFill>
              <a:srgbClr val="08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 anchor="ctr" anchorCtr="0"/>
          <a:lstStyle/>
          <a:p>
            <a:pPr marL="171450" lvl="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일정 시간 동안 </a:t>
            </a:r>
            <a:r>
              <a:rPr kumimoji="0" lang="ko-KR" altLang="en-US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위치 변동이 없는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 경우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위치 측정 주기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를 점차적으로 늘인다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kumimoji="0" lang="en-US" altLang="ko-KR" sz="1000" b="1" u="sng" kern="0" noProof="1">
              <a:ea typeface="맑은 고딕" panose="020B0503020000020004" pitchFamily="50" charset="-127"/>
            </a:endParaRPr>
          </a:p>
        </p:txBody>
      </p:sp>
      <p:sp>
        <p:nvSpPr>
          <p:cNvPr id="15" name="Rectangle 33"/>
          <p:cNvSpPr>
            <a:spLocks noChangeArrowheads="1"/>
          </p:cNvSpPr>
          <p:nvPr/>
        </p:nvSpPr>
        <p:spPr bwMode="gray">
          <a:xfrm>
            <a:off x="1848272" y="3355086"/>
            <a:ext cx="7344816" cy="576064"/>
          </a:xfrm>
          <a:prstGeom prst="rect">
            <a:avLst/>
          </a:prstGeom>
          <a:solidFill>
            <a:schemeClr val="bg1"/>
          </a:solidFill>
          <a:ln w="3175">
            <a:solidFill>
              <a:srgbClr val="08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 anchor="ctr" anchorCtr="0"/>
          <a:lstStyle/>
          <a:p>
            <a:pPr marL="171450" lvl="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네트워크 측위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 상태인 경우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오차값 이상의 위치 변동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이 있을 때만 서버에 데이터를 전송한다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kumimoji="0" lang="en-US" altLang="ko-KR" sz="1000" kern="0" noProof="1">
              <a:ea typeface="맑은 고딕" panose="020B0503020000020004" pitchFamily="50" charset="-127"/>
            </a:endParaRPr>
          </a:p>
        </p:txBody>
      </p:sp>
      <p:sp>
        <p:nvSpPr>
          <p:cNvPr id="16" name="Rectangle 33"/>
          <p:cNvSpPr>
            <a:spLocks noChangeArrowheads="1"/>
          </p:cNvSpPr>
          <p:nvPr/>
        </p:nvSpPr>
        <p:spPr bwMode="gray">
          <a:xfrm>
            <a:off x="1848272" y="4437494"/>
            <a:ext cx="7344816" cy="576064"/>
          </a:xfrm>
          <a:prstGeom prst="rect">
            <a:avLst/>
          </a:prstGeom>
          <a:solidFill>
            <a:schemeClr val="bg1"/>
          </a:solidFill>
          <a:ln w="3175">
            <a:solidFill>
              <a:srgbClr val="08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 anchor="ctr" anchorCtr="0"/>
          <a:lstStyle/>
          <a:p>
            <a:pPr marL="171450" lvl="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위치 수신하는 </a:t>
            </a:r>
            <a:r>
              <a:rPr kumimoji="0" lang="ko-KR" altLang="en-US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사람이 없는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 경우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kern="0">
                <a:solidFill>
                  <a:srgbClr val="000000"/>
                </a:solidFill>
                <a:ea typeface="맑은 고딕" panose="020B0503020000020004" pitchFamily="50" charset="-127"/>
              </a:rPr>
              <a:t>위치 정보를 </a:t>
            </a:r>
            <a:r>
              <a:rPr kumimoji="0" lang="ko-KR" altLang="en-US" b="1" u="sng" kern="0">
                <a:solidFill>
                  <a:srgbClr val="000000"/>
                </a:solidFill>
                <a:ea typeface="맑은 고딕" panose="020B0503020000020004" pitchFamily="50" charset="-127"/>
              </a:rPr>
              <a:t>로컬에 저장</a:t>
            </a:r>
            <a:r>
              <a:rPr kumimoji="0" lang="ko-KR" altLang="en-US" kern="0">
                <a:solidFill>
                  <a:srgbClr val="000000"/>
                </a:solidFill>
                <a:ea typeface="맑은 고딕" panose="020B0503020000020004" pitchFamily="50" charset="-127"/>
              </a:rPr>
              <a:t>하고 수신자가 생길 때 일괄 전송한다</a:t>
            </a:r>
            <a:r>
              <a:rPr kumimoji="0" lang="en-US" altLang="ko-KR" kern="0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kumimoji="0" lang="en-US" altLang="ko-KR" kern="0" noProof="1">
              <a:solidFill>
                <a:srgbClr val="00000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Rectangle 33"/>
          <p:cNvSpPr>
            <a:spLocks noChangeArrowheads="1"/>
          </p:cNvSpPr>
          <p:nvPr/>
        </p:nvSpPr>
        <p:spPr bwMode="gray">
          <a:xfrm>
            <a:off x="1848272" y="5498944"/>
            <a:ext cx="7344816" cy="576064"/>
          </a:xfrm>
          <a:prstGeom prst="rect">
            <a:avLst/>
          </a:prstGeom>
          <a:solidFill>
            <a:schemeClr val="bg1"/>
          </a:solidFill>
          <a:ln w="3175">
            <a:solidFill>
              <a:srgbClr val="08080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 anchor="ctr" anchorCtr="0"/>
          <a:lstStyle/>
          <a:p>
            <a:pPr marL="171450" lvl="0" indent="-171450" eaLnBrk="1" fontAlgn="auto" hangingPunct="1">
              <a:lnSpc>
                <a:spcPct val="95000"/>
              </a:lnSpc>
              <a:spcBef>
                <a:spcPts val="0"/>
              </a:spcBef>
              <a:spcAft>
                <a:spcPct val="40000"/>
              </a:spcAft>
              <a:buFont typeface="Wingdings" pitchFamily="2" charset="2"/>
              <a:buChar char="Ø"/>
              <a:defRPr/>
            </a:pPr>
            <a:r>
              <a:rPr kumimoji="0" lang="ko-KR" altLang="en-US" b="1" u="sng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배터리 용량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이 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10% 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미만인 경우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, </a:t>
            </a:r>
            <a:r>
              <a:rPr kumimoji="0" lang="ko-KR" altLang="en-US" kern="0">
                <a:solidFill>
                  <a:srgbClr val="000000"/>
                </a:solidFill>
                <a:ea typeface="맑은 고딕" panose="020B0503020000020004" pitchFamily="50" charset="-127"/>
              </a:rPr>
              <a:t>대부분의 기능에 대하여 </a:t>
            </a:r>
            <a:r>
              <a:rPr kumimoji="0" lang="ko-KR" altLang="en-US" b="1" u="sng" kern="0">
                <a:solidFill>
                  <a:srgbClr val="000000"/>
                </a:solidFill>
                <a:ea typeface="맑은 고딕" panose="020B0503020000020004" pitchFamily="50" charset="-127"/>
              </a:rPr>
              <a:t>실행 주기</a:t>
            </a:r>
            <a:r>
              <a:rPr kumimoji="0" lang="ko-KR" altLang="en-US" kern="0">
                <a:solidFill>
                  <a:srgbClr val="000000"/>
                </a:solidFill>
                <a:ea typeface="맑은 고딕" panose="020B0503020000020004" pitchFamily="50" charset="-127"/>
              </a:rPr>
              <a:t>를 큰 폭으로</a:t>
            </a:r>
            <a:r>
              <a:rPr kumimoji="0" lang="ko-KR" altLang="en-US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 늘인다</a:t>
            </a:r>
            <a:r>
              <a:rPr kumimoji="0" lang="en-US" altLang="ko-KR" kern="0" noProof="1">
                <a:solidFill>
                  <a:srgbClr val="000000"/>
                </a:solidFill>
                <a:ea typeface="맑은 고딕" panose="020B0503020000020004" pitchFamily="50" charset="-127"/>
              </a:rPr>
              <a:t>.</a:t>
            </a:r>
            <a:endParaRPr kumimoji="0" lang="en-US" altLang="ko-KR" sz="1000" b="1" u="sng" kern="0" noProof="1">
              <a:ea typeface="맑은 고딕" panose="020B0503020000020004" pitchFamily="50" charset="-127"/>
            </a:endParaRPr>
          </a:p>
        </p:txBody>
      </p:sp>
      <p:sp>
        <p:nvSpPr>
          <p:cNvPr id="18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9859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스마트폰에 내장되어 있는 자이로센서는 기기의 움직임을 인식할 수 있으며 이를 응용하여 위기 상황을 감지할 수 있습니다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45" name="제목 1"/>
          <p:cNvSpPr txBox="1">
            <a:spLocks/>
          </p:cNvSpPr>
          <p:nvPr/>
        </p:nvSpPr>
        <p:spPr bwMode="auto"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1.21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ko-KR" altLang="en-US" sz="1800" kern="0">
                <a:solidFill>
                  <a:schemeClr val="tx1"/>
                </a:solidFill>
              </a:rPr>
              <a:t>자이로센서 적용방안</a:t>
            </a:r>
          </a:p>
        </p:txBody>
      </p:sp>
      <p:sp>
        <p:nvSpPr>
          <p:cNvPr id="49" name="직사각형 40"/>
          <p:cNvSpPr>
            <a:spLocks noChangeArrowheads="1"/>
          </p:cNvSpPr>
          <p:nvPr/>
        </p:nvSpPr>
        <p:spPr bwMode="auto">
          <a:xfrm>
            <a:off x="415925" y="1560385"/>
            <a:ext cx="6985000" cy="34156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자이로센서 적용방안</a:t>
            </a:r>
          </a:p>
        </p:txBody>
      </p:sp>
      <p:sp>
        <p:nvSpPr>
          <p:cNvPr id="5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1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36" name="모서리가 둥근 직사각형 220"/>
          <p:cNvSpPr>
            <a:spLocks noChangeArrowheads="1"/>
          </p:cNvSpPr>
          <p:nvPr/>
        </p:nvSpPr>
        <p:spPr bwMode="auto">
          <a:xfrm>
            <a:off x="677191" y="2079588"/>
            <a:ext cx="1395489" cy="295096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>
              <a:defRPr/>
            </a:pPr>
            <a:r>
              <a:rPr lang="ko-KR" altLang="en-US" b="1">
                <a:latin typeface="+mj-ea"/>
                <a:ea typeface="+mj-ea"/>
              </a:rPr>
              <a:t>자이로센서란</a:t>
            </a:r>
            <a:r>
              <a:rPr lang="en-US" altLang="ko-KR" b="1">
                <a:latin typeface="+mj-ea"/>
                <a:ea typeface="+mj-ea"/>
              </a:rPr>
              <a:t>?</a:t>
            </a:r>
            <a:endParaRPr lang="ko-KR" altLang="en-US" b="1"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7190" y="2446691"/>
            <a:ext cx="8523959" cy="8382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08000" tIns="108000" rIns="108000" bIns="108000" rtlCol="0" anchor="t" anchorCtr="0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>
                <a:latin typeface="+mn-ea"/>
                <a:ea typeface="+mn-ea"/>
              </a:rPr>
              <a:t>센서 본체의 회전량을 전기신호로 변환하고 각속도를 검출하여 스마트폰의 움직임을 인식하는 기기입니다</a:t>
            </a:r>
            <a:r>
              <a:rPr lang="en-US" altLang="ko-KR">
                <a:latin typeface="+mn-ea"/>
                <a:ea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>
                <a:latin typeface="+mn-ea"/>
                <a:ea typeface="+mn-ea"/>
              </a:rPr>
              <a:t>지자기와 가속도 센서만으로는 센싱하기 쉽지 않았던 각도 비틀기나 회전 등의 미세한 움직임에 빠르게 반응합니다</a:t>
            </a:r>
            <a:r>
              <a:rPr lang="en-US" altLang="ko-KR">
                <a:latin typeface="+mn-ea"/>
                <a:ea typeface="+mn-ea"/>
              </a:rPr>
              <a:t>.</a:t>
            </a:r>
          </a:p>
        </p:txBody>
      </p:sp>
      <p:sp>
        <p:nvSpPr>
          <p:cNvPr id="38" name="모서리가 둥근 직사각형 220"/>
          <p:cNvSpPr>
            <a:spLocks noChangeArrowheads="1"/>
          </p:cNvSpPr>
          <p:nvPr/>
        </p:nvSpPr>
        <p:spPr bwMode="auto">
          <a:xfrm>
            <a:off x="560512" y="4455852"/>
            <a:ext cx="2583742" cy="252462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>
              <a:defRPr/>
            </a:pPr>
            <a:r>
              <a:rPr lang="ko-KR" altLang="en-US" sz="1000" b="1">
                <a:latin typeface="+mj-ea"/>
                <a:ea typeface="+mj-ea"/>
              </a:rPr>
              <a:t>안드로이드에서 자이로센서</a:t>
            </a:r>
            <a:r>
              <a:rPr lang="en-US" altLang="ko-KR" sz="1000" b="1">
                <a:latin typeface="+mj-ea"/>
                <a:ea typeface="+mj-ea"/>
              </a:rPr>
              <a:t> </a:t>
            </a:r>
            <a:r>
              <a:rPr lang="ko-KR" altLang="en-US" sz="1000" b="1">
                <a:latin typeface="+mj-ea"/>
                <a:ea typeface="+mj-ea"/>
              </a:rPr>
              <a:t>인식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60512" y="4788137"/>
            <a:ext cx="4392488" cy="1471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r>
              <a:rPr lang="en-US" altLang="ko-KR" sz="800">
                <a:latin typeface="+mn-lt"/>
              </a:rPr>
              <a:t>protected void onCreate(Bundle savedInstanceState) {</a:t>
            </a:r>
          </a:p>
          <a:p>
            <a:r>
              <a:rPr lang="en-US" altLang="ko-KR" sz="800">
                <a:latin typeface="+mn-lt"/>
              </a:rPr>
              <a:t>    super.onCreate(savedInstanceState);</a:t>
            </a:r>
          </a:p>
          <a:p>
            <a:r>
              <a:rPr lang="en-US" altLang="ko-KR" sz="800">
                <a:latin typeface="+mn-lt"/>
              </a:rPr>
              <a:t>    setContentView(R.layout.main_activity);</a:t>
            </a:r>
          </a:p>
          <a:p>
            <a:r>
              <a:rPr lang="en-US" altLang="ko-KR" sz="800" b="1">
                <a:latin typeface="+mn-lt"/>
              </a:rPr>
              <a:t>    </a:t>
            </a:r>
            <a:r>
              <a:rPr lang="en-US" altLang="ko-KR" sz="800" b="1">
                <a:solidFill>
                  <a:srgbClr val="00B050"/>
                </a:solidFill>
                <a:latin typeface="+mn-lt"/>
              </a:rPr>
              <a:t>//</a:t>
            </a:r>
            <a:r>
              <a:rPr lang="ko-KR" altLang="en-US" sz="800" b="1">
                <a:solidFill>
                  <a:srgbClr val="00B050"/>
                </a:solidFill>
                <a:latin typeface="+mn-lt"/>
              </a:rPr>
              <a:t>센서 매니저 얻기</a:t>
            </a:r>
          </a:p>
          <a:p>
            <a:r>
              <a:rPr lang="ko-KR" altLang="en-US" sz="800" b="1">
                <a:latin typeface="+mn-lt"/>
              </a:rPr>
              <a:t>    </a:t>
            </a:r>
            <a:r>
              <a:rPr lang="en-US" altLang="ko-KR" sz="800" b="1">
                <a:latin typeface="+mn-lt"/>
              </a:rPr>
              <a:t>mSensorManager = (SensorManager) getSystemService(</a:t>
            </a:r>
            <a:r>
              <a:rPr lang="en-US" altLang="ko-KR" sz="800" b="1">
                <a:solidFill>
                  <a:srgbClr val="C00000"/>
                </a:solidFill>
                <a:latin typeface="+mn-lt"/>
              </a:rPr>
              <a:t>Context.SENSOR_SERVICE</a:t>
            </a:r>
            <a:r>
              <a:rPr lang="en-US" altLang="ko-KR" sz="800" b="1">
                <a:latin typeface="+mn-lt"/>
              </a:rPr>
              <a:t>);</a:t>
            </a:r>
          </a:p>
          <a:p>
            <a:r>
              <a:rPr lang="en-US" altLang="ko-KR" sz="800" b="1">
                <a:latin typeface="+mn-lt"/>
              </a:rPr>
              <a:t>    </a:t>
            </a:r>
            <a:r>
              <a:rPr lang="en-US" altLang="ko-KR" sz="800" b="1">
                <a:solidFill>
                  <a:srgbClr val="00B050"/>
                </a:solidFill>
                <a:latin typeface="+mn-lt"/>
              </a:rPr>
              <a:t>//</a:t>
            </a:r>
            <a:r>
              <a:rPr lang="ko-KR" altLang="en-US" sz="800" b="1">
                <a:solidFill>
                  <a:srgbClr val="00B050"/>
                </a:solidFill>
                <a:latin typeface="+mn-lt"/>
              </a:rPr>
              <a:t>자이로스코프 센서</a:t>
            </a:r>
            <a:r>
              <a:rPr lang="en-US" altLang="ko-KR" sz="800" b="1">
                <a:solidFill>
                  <a:srgbClr val="00B050"/>
                </a:solidFill>
                <a:latin typeface="+mn-lt"/>
              </a:rPr>
              <a:t>(</a:t>
            </a:r>
            <a:r>
              <a:rPr lang="ko-KR" altLang="en-US" sz="800" b="1">
                <a:solidFill>
                  <a:srgbClr val="00B050"/>
                </a:solidFill>
                <a:latin typeface="+mn-lt"/>
              </a:rPr>
              <a:t>회전</a:t>
            </a:r>
            <a:r>
              <a:rPr lang="en-US" altLang="ko-KR" sz="800" b="1">
                <a:solidFill>
                  <a:srgbClr val="00B050"/>
                </a:solidFill>
                <a:latin typeface="+mn-lt"/>
              </a:rPr>
              <a:t>)</a:t>
            </a:r>
          </a:p>
          <a:p>
            <a:r>
              <a:rPr lang="en-US" altLang="ko-KR" sz="800" b="1">
                <a:latin typeface="+mn-lt"/>
              </a:rPr>
              <a:t>    mGyroscope = mSensorManager.getDefaultSensor(</a:t>
            </a:r>
            <a:r>
              <a:rPr lang="en-US" altLang="ko-KR" sz="800" b="1">
                <a:solidFill>
                  <a:srgbClr val="C00000"/>
                </a:solidFill>
                <a:latin typeface="+mn-lt"/>
              </a:rPr>
              <a:t>Sensor.TYPE_GYROSCOPE</a:t>
            </a:r>
            <a:r>
              <a:rPr lang="en-US" altLang="ko-KR" sz="800" b="1">
                <a:latin typeface="+mn-lt"/>
              </a:rPr>
              <a:t>);</a:t>
            </a:r>
          </a:p>
          <a:p>
            <a:r>
              <a:rPr lang="en-US" altLang="ko-KR" sz="800" b="1">
                <a:latin typeface="+mn-lt"/>
              </a:rPr>
              <a:t>    </a:t>
            </a:r>
            <a:r>
              <a:rPr lang="en-US" altLang="ko-KR" sz="800" b="1">
                <a:solidFill>
                  <a:srgbClr val="00B050"/>
                </a:solidFill>
                <a:latin typeface="+mn-lt"/>
              </a:rPr>
              <a:t>//</a:t>
            </a:r>
            <a:r>
              <a:rPr lang="ko-KR" altLang="en-US" sz="800" b="1">
                <a:solidFill>
                  <a:srgbClr val="00B050"/>
                </a:solidFill>
                <a:latin typeface="+mn-lt"/>
              </a:rPr>
              <a:t>엑셀러로미터 센서</a:t>
            </a:r>
            <a:r>
              <a:rPr lang="en-US" altLang="ko-KR" sz="800" b="1">
                <a:solidFill>
                  <a:srgbClr val="00B050"/>
                </a:solidFill>
                <a:latin typeface="+mn-lt"/>
              </a:rPr>
              <a:t>(</a:t>
            </a:r>
            <a:r>
              <a:rPr lang="ko-KR" altLang="en-US" sz="800" b="1">
                <a:solidFill>
                  <a:srgbClr val="00B050"/>
                </a:solidFill>
                <a:latin typeface="+mn-lt"/>
              </a:rPr>
              <a:t>가속</a:t>
            </a:r>
            <a:r>
              <a:rPr lang="en-US" altLang="ko-KR" sz="800" b="1">
                <a:solidFill>
                  <a:srgbClr val="00B050"/>
                </a:solidFill>
                <a:latin typeface="+mn-lt"/>
              </a:rPr>
              <a:t>)</a:t>
            </a:r>
          </a:p>
          <a:p>
            <a:r>
              <a:rPr lang="en-US" altLang="ko-KR" sz="800" b="1">
                <a:latin typeface="+mn-lt"/>
              </a:rPr>
              <a:t>    accSensor = mSensorManager.getDefaultSensor(</a:t>
            </a:r>
            <a:r>
              <a:rPr lang="en-US" altLang="ko-KR" sz="800" b="1">
                <a:solidFill>
                  <a:srgbClr val="C00000"/>
                </a:solidFill>
                <a:latin typeface="+mn-lt"/>
              </a:rPr>
              <a:t>Sensor.TYPE_ACCELEROMETER</a:t>
            </a:r>
            <a:r>
              <a:rPr lang="en-US" altLang="ko-KR" sz="800" b="1">
                <a:latin typeface="+mn-lt"/>
              </a:rPr>
              <a:t>);</a:t>
            </a:r>
          </a:p>
          <a:p>
            <a:r>
              <a:rPr lang="en-US" altLang="ko-KR" sz="800">
                <a:latin typeface="+mn-lt"/>
              </a:rPr>
              <a:t>}</a:t>
            </a:r>
            <a:endParaRPr lang="en-US" altLang="ko-KR" sz="800">
              <a:effectLst/>
              <a:latin typeface="+mn-lt"/>
            </a:endParaRPr>
          </a:p>
        </p:txBody>
      </p:sp>
      <p:sp>
        <p:nvSpPr>
          <p:cNvPr id="40" name="모서리가 둥근 직사각형 220"/>
          <p:cNvSpPr>
            <a:spLocks noChangeArrowheads="1"/>
          </p:cNvSpPr>
          <p:nvPr/>
        </p:nvSpPr>
        <p:spPr bwMode="auto">
          <a:xfrm>
            <a:off x="5023564" y="4455852"/>
            <a:ext cx="2583742" cy="252462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>
              <a:defRPr/>
            </a:pPr>
            <a:r>
              <a:rPr lang="en-US" altLang="ko-KR" sz="1000" b="1">
                <a:latin typeface="+mj-ea"/>
                <a:ea typeface="+mj-ea"/>
              </a:rPr>
              <a:t>iOS</a:t>
            </a:r>
            <a:r>
              <a:rPr lang="ko-KR" altLang="en-US" sz="1000" b="1">
                <a:latin typeface="+mj-ea"/>
                <a:ea typeface="+mj-ea"/>
              </a:rPr>
              <a:t>에서 자이로센서 인식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023564" y="4788137"/>
            <a:ext cx="4311934" cy="1471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7016" y="4919091"/>
            <a:ext cx="4158744" cy="1169803"/>
          </a:xfrm>
          <a:prstGeom prst="rect">
            <a:avLst/>
          </a:prstGeom>
        </p:spPr>
      </p:pic>
      <p:sp>
        <p:nvSpPr>
          <p:cNvPr id="15" name="Text Box 256"/>
          <p:cNvSpPr txBox="1">
            <a:spLocks noChangeArrowheads="1"/>
          </p:cNvSpPr>
          <p:nvPr/>
        </p:nvSpPr>
        <p:spPr bwMode="auto">
          <a:xfrm>
            <a:off x="2144688" y="3501008"/>
            <a:ext cx="7056000" cy="69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288000" anchor="ctr"/>
          <a:lstStyle>
            <a:defPPr>
              <a:defRPr lang="en-GB"/>
            </a:defPPr>
            <a:lvl1pPr latinLnBrk="0">
              <a:defRPr kumimoji="0" sz="1400" b="1">
                <a:solidFill>
                  <a:srgbClr val="080808"/>
                </a:solidFill>
                <a:latin typeface="+mn-ea"/>
                <a:ea typeface="+mn-ea"/>
              </a:defRPr>
            </a:lvl1pPr>
          </a:lstStyle>
          <a:p>
            <a:pPr eaLnBrk="1" hangingPunct="1">
              <a:defRPr/>
            </a:pPr>
            <a:r>
              <a:rPr lang="ko-KR" altLang="en-US">
                <a:solidFill>
                  <a:schemeClr val="tx1"/>
                </a:solidFill>
                <a:sym typeface="Wingdings" panose="05000000000000000000" pitchFamily="2" charset="2"/>
              </a:rPr>
              <a:t>사용자가 등</a:t>
            </a:r>
            <a:r>
              <a:rPr lang="en-US" altLang="ko-KR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ko-KR" altLang="en-US">
                <a:solidFill>
                  <a:schemeClr val="tx1"/>
                </a:solidFill>
                <a:sym typeface="Wingdings" panose="05000000000000000000" pitchFamily="2" charset="2"/>
              </a:rPr>
              <a:t>하교</a:t>
            </a:r>
            <a:r>
              <a:rPr lang="en-US" altLang="ko-KR">
                <a:solidFill>
                  <a:schemeClr val="tx1"/>
                </a:solidFill>
                <a:sym typeface="Wingdings" panose="05000000000000000000" pitchFamily="2" charset="2"/>
              </a:rPr>
              <a:t>,</a:t>
            </a:r>
            <a:r>
              <a:rPr lang="ko-KR" altLang="en-US">
                <a:solidFill>
                  <a:schemeClr val="tx1"/>
                </a:solidFill>
                <a:sym typeface="Wingdings" panose="05000000000000000000" pitchFamily="2" charset="2"/>
              </a:rPr>
              <a:t> 출</a:t>
            </a:r>
            <a:r>
              <a:rPr lang="en-US" altLang="ko-KR">
                <a:solidFill>
                  <a:schemeClr val="tx1"/>
                </a:solidFill>
                <a:sym typeface="Wingdings" panose="05000000000000000000" pitchFamily="2" charset="2"/>
              </a:rPr>
              <a:t>/</a:t>
            </a:r>
            <a:r>
              <a:rPr lang="ko-KR" altLang="en-US">
                <a:solidFill>
                  <a:schemeClr val="tx1"/>
                </a:solidFill>
                <a:sym typeface="Wingdings" panose="05000000000000000000" pitchFamily="2" charset="2"/>
              </a:rPr>
              <a:t>퇴근 중일 때 </a:t>
            </a:r>
            <a:r>
              <a:rPr lang="ko-KR" altLang="en-US"/>
              <a:t>자이로센서에 충격</a:t>
            </a:r>
            <a:r>
              <a:rPr lang="en-US" altLang="ko-KR"/>
              <a:t>(Fall down, Crash)</a:t>
            </a:r>
            <a:r>
              <a:rPr lang="ko-KR" altLang="en-US"/>
              <a:t>이 감지되면 위기 상황으로 인식하여 </a:t>
            </a:r>
            <a:r>
              <a:rPr lang="en-US" altLang="ko-KR"/>
              <a:t>SOS</a:t>
            </a:r>
            <a:r>
              <a:rPr lang="ko-KR" altLang="en-US"/>
              <a:t> 기능 활성화</a:t>
            </a:r>
            <a:endParaRPr lang="en-US" altLang="ko-KR"/>
          </a:p>
        </p:txBody>
      </p:sp>
      <p:sp>
        <p:nvSpPr>
          <p:cNvPr id="16" name="직사각형 15"/>
          <p:cNvSpPr/>
          <p:nvPr/>
        </p:nvSpPr>
        <p:spPr bwMode="auto">
          <a:xfrm>
            <a:off x="677894" y="3501008"/>
            <a:ext cx="1295822" cy="69502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 anchorCtr="0"/>
          <a:lstStyle/>
          <a:p>
            <a:pPr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1600" b="1" kern="0">
                <a:solidFill>
                  <a:srgbClr val="080808"/>
                </a:solidFill>
                <a:latin typeface="+mn-ea"/>
                <a:ea typeface="+mn-ea"/>
              </a:rPr>
              <a:t>적용방안</a:t>
            </a:r>
            <a:endParaRPr kumimoji="0" lang="ko-KR" altLang="en-US" sz="1600" b="1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52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단말에서 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Application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을 구동할 수 있는 기능입니다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.</a:t>
            </a:r>
            <a:endParaRPr kumimoji="0" lang="en-US" altLang="ko-KR" sz="100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9" name="직사각형 40"/>
          <p:cNvSpPr>
            <a:spLocks noChangeArrowheads="1"/>
          </p:cNvSpPr>
          <p:nvPr/>
        </p:nvSpPr>
        <p:spPr bwMode="auto">
          <a:xfrm>
            <a:off x="415925" y="1544965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App URL Scheme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예시 및 설정</a:t>
            </a: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14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32" name="제목 1"/>
          <p:cNvSpPr txBox="1">
            <a:spLocks/>
          </p:cNvSpPr>
          <p:nvPr/>
        </p:nvSpPr>
        <p:spPr bwMode="auto"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1.22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kern="0">
                <a:solidFill>
                  <a:schemeClr val="tx1"/>
                </a:solidFill>
              </a:rPr>
              <a:t>App URL Scheme</a:t>
            </a:r>
            <a:r>
              <a:rPr lang="ko-KR" altLang="en-US" sz="1800" kern="0">
                <a:solidFill>
                  <a:schemeClr val="tx1"/>
                </a:solidFill>
              </a:rPr>
              <a:t> 적용</a:t>
            </a:r>
          </a:p>
        </p:txBody>
      </p:sp>
      <p:sp>
        <p:nvSpPr>
          <p:cNvPr id="57" name="모서리가 둥근 직사각형 220"/>
          <p:cNvSpPr>
            <a:spLocks noChangeArrowheads="1"/>
          </p:cNvSpPr>
          <p:nvPr/>
        </p:nvSpPr>
        <p:spPr bwMode="auto">
          <a:xfrm>
            <a:off x="1064568" y="2306911"/>
            <a:ext cx="4167917" cy="1512887"/>
          </a:xfrm>
          <a:prstGeom prst="roundRect">
            <a:avLst>
              <a:gd name="adj" fmla="val 3456"/>
            </a:avLst>
          </a:prstGeom>
          <a:solidFill>
            <a:schemeClr val="bg1"/>
          </a:solidFill>
          <a:ln w="3175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ko-KR" altLang="en-US" sz="1000" b="1"/>
          </a:p>
        </p:txBody>
      </p:sp>
      <p:sp>
        <p:nvSpPr>
          <p:cNvPr id="22548" name="Rectangle 27"/>
          <p:cNvSpPr>
            <a:spLocks noChangeArrowheads="1"/>
          </p:cNvSpPr>
          <p:nvPr/>
        </p:nvSpPr>
        <p:spPr bwMode="auto">
          <a:xfrm>
            <a:off x="1356369" y="2783963"/>
            <a:ext cx="789704" cy="457585"/>
          </a:xfrm>
          <a:prstGeom prst="rect">
            <a:avLst/>
          </a:prstGeom>
          <a:noFill/>
          <a:ln w="9525" algn="ctr">
            <a:solidFill>
              <a:srgbClr val="3333CC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endParaRPr lang="ko-KR" altLang="en-US"/>
          </a:p>
        </p:txBody>
      </p:sp>
      <p:sp>
        <p:nvSpPr>
          <p:cNvPr id="22549" name="AutoShape 28"/>
          <p:cNvSpPr>
            <a:spLocks/>
          </p:cNvSpPr>
          <p:nvPr/>
        </p:nvSpPr>
        <p:spPr bwMode="auto">
          <a:xfrm>
            <a:off x="1931465" y="3401892"/>
            <a:ext cx="1085822" cy="442813"/>
          </a:xfrm>
          <a:prstGeom prst="callout2">
            <a:avLst>
              <a:gd name="adj1" fmla="val 14662"/>
              <a:gd name="adj2" fmla="val -7019"/>
              <a:gd name="adj3" fmla="val 14662"/>
              <a:gd name="adj4" fmla="val -13306"/>
              <a:gd name="adj5" fmla="val -35542"/>
              <a:gd name="adj6" fmla="val -24356"/>
            </a:avLst>
          </a:prstGeom>
          <a:noFill/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kumimoji="0" lang="en-US" altLang="ko-KR" sz="1000" b="1">
                <a:ea typeface="맑은 고딕" pitchFamily="50" charset="-127"/>
              </a:rPr>
              <a:t>App</a:t>
            </a:r>
            <a:r>
              <a:rPr kumimoji="0" lang="ko-KR" altLang="en-US" sz="1000" b="1">
                <a:ea typeface="맑은 고딕" pitchFamily="50" charset="-127"/>
              </a:rPr>
              <a:t> 코드</a:t>
            </a:r>
            <a:endParaRPr kumimoji="0" lang="en-US" altLang="ko-KR" sz="1000" b="1">
              <a:ea typeface="맑은 고딕" pitchFamily="50" charset="-127"/>
            </a:endParaRPr>
          </a:p>
        </p:txBody>
      </p:sp>
      <p:sp>
        <p:nvSpPr>
          <p:cNvPr id="22550" name="Rectangle 30"/>
          <p:cNvSpPr>
            <a:spLocks noChangeArrowheads="1"/>
          </p:cNvSpPr>
          <p:nvPr/>
        </p:nvSpPr>
        <p:spPr bwMode="auto">
          <a:xfrm>
            <a:off x="2142850" y="2783963"/>
            <a:ext cx="370967" cy="457585"/>
          </a:xfrm>
          <a:prstGeom prst="rect">
            <a:avLst/>
          </a:prstGeom>
          <a:noFill/>
          <a:ln w="9525" algn="ctr">
            <a:solidFill>
              <a:srgbClr val="3333CC"/>
            </a:solidFill>
            <a:miter lim="800000"/>
            <a:headEnd/>
            <a:tailEnd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2551" name="Rectangle 31"/>
          <p:cNvSpPr>
            <a:spLocks noChangeArrowheads="1"/>
          </p:cNvSpPr>
          <p:nvPr/>
        </p:nvSpPr>
        <p:spPr bwMode="auto">
          <a:xfrm>
            <a:off x="2568475" y="2783963"/>
            <a:ext cx="2270225" cy="457585"/>
          </a:xfrm>
          <a:prstGeom prst="rect">
            <a:avLst/>
          </a:prstGeom>
          <a:noFill/>
          <a:ln w="9525" algn="ctr">
            <a:solidFill>
              <a:srgbClr val="3333CC"/>
            </a:solidFill>
            <a:miter lim="800000"/>
            <a:headEnd/>
            <a:tailEnd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2552" name="AutoShape 32"/>
          <p:cNvSpPr>
            <a:spLocks/>
          </p:cNvSpPr>
          <p:nvPr/>
        </p:nvSpPr>
        <p:spPr bwMode="auto">
          <a:xfrm>
            <a:off x="3224653" y="2466633"/>
            <a:ext cx="2592443" cy="208137"/>
          </a:xfrm>
          <a:prstGeom prst="callout2">
            <a:avLst>
              <a:gd name="adj1" fmla="val 41144"/>
              <a:gd name="adj2" fmla="val -3611"/>
              <a:gd name="adj3" fmla="val 41144"/>
              <a:gd name="adj4" fmla="val -6546"/>
              <a:gd name="adj5" fmla="val 152569"/>
              <a:gd name="adj6" fmla="val -9630"/>
            </a:avLst>
          </a:prstGeom>
          <a:noFill/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kumimoji="0" lang="ko-KR" altLang="en-US" sz="1000" b="1"/>
              <a:t>매개변수</a:t>
            </a:r>
          </a:p>
        </p:txBody>
      </p:sp>
      <p:sp>
        <p:nvSpPr>
          <p:cNvPr id="22554" name="AutoShape 32"/>
          <p:cNvSpPr>
            <a:spLocks/>
          </p:cNvSpPr>
          <p:nvPr/>
        </p:nvSpPr>
        <p:spPr bwMode="auto">
          <a:xfrm>
            <a:off x="2566591" y="2466633"/>
            <a:ext cx="2592443" cy="208137"/>
          </a:xfrm>
          <a:prstGeom prst="callout2">
            <a:avLst>
              <a:gd name="adj1" fmla="val 41144"/>
              <a:gd name="adj2" fmla="val -3611"/>
              <a:gd name="adj3" fmla="val 41144"/>
              <a:gd name="adj4" fmla="val -6546"/>
              <a:gd name="adj5" fmla="val 152569"/>
              <a:gd name="adj6" fmla="val -9630"/>
            </a:avLst>
          </a:prstGeom>
          <a:noFill/>
          <a:ln w="9525">
            <a:solidFill>
              <a:srgbClr val="3333CC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kumimoji="0" lang="ko-KR" altLang="en-US" sz="1000" b="1"/>
              <a:t>명령</a:t>
            </a:r>
          </a:p>
        </p:txBody>
      </p:sp>
      <p:sp>
        <p:nvSpPr>
          <p:cNvPr id="22546" name="TextBox 23"/>
          <p:cNvSpPr txBox="1">
            <a:spLocks noChangeArrowheads="1"/>
          </p:cNvSpPr>
          <p:nvPr/>
        </p:nvSpPr>
        <p:spPr bwMode="auto">
          <a:xfrm>
            <a:off x="1064568" y="2060848"/>
            <a:ext cx="13933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>
                <a:ea typeface="맑은 고딕" pitchFamily="50" charset="-127"/>
              </a:rPr>
              <a:t>* URL Scheme</a:t>
            </a:r>
            <a:r>
              <a:rPr lang="ko-KR" altLang="en-US" sz="1000" b="1">
                <a:ea typeface="맑은 고딕" pitchFamily="50" charset="-127"/>
              </a:rPr>
              <a:t> 예시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3562" y="2874255"/>
            <a:ext cx="4354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sklbsapp://show?geocode=37.569801,126.988676</a:t>
            </a:r>
            <a:endParaRPr lang="ko-KR" altLang="en-US"/>
          </a:p>
        </p:txBody>
      </p:sp>
      <p:sp>
        <p:nvSpPr>
          <p:cNvPr id="35" name="TextBox 5"/>
          <p:cNvSpPr txBox="1">
            <a:spLocks noChangeArrowheads="1"/>
          </p:cNvSpPr>
          <p:nvPr/>
        </p:nvSpPr>
        <p:spPr bwMode="auto">
          <a:xfrm>
            <a:off x="6538050" y="2307069"/>
            <a:ext cx="2423154" cy="43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177800" indent="-177800" eaLnBrk="1" hangingPunct="1">
              <a:spcBef>
                <a:spcPct val="50000"/>
              </a:spcBef>
              <a:buSzPct val="120000"/>
              <a:buFont typeface="Wingdings" pitchFamily="2" charset="2"/>
              <a:buChar char="§"/>
            </a:pPr>
            <a:r>
              <a:rPr lang="ko-KR" altLang="en-US" sz="1000">
                <a:ea typeface="맑은 고딕" pitchFamily="50" charset="-127"/>
              </a:rPr>
              <a:t>다른 </a:t>
            </a:r>
            <a:r>
              <a:rPr lang="en-US" altLang="ko-KR" sz="1000">
                <a:ea typeface="맑은 고딕" pitchFamily="50" charset="-127"/>
              </a:rPr>
              <a:t>App</a:t>
            </a:r>
            <a:r>
              <a:rPr lang="ko-KR" altLang="en-US" sz="1000">
                <a:ea typeface="맑은 고딕" pitchFamily="50" charset="-127"/>
              </a:rPr>
              <a:t>과 구분 될 수 있는 코드</a:t>
            </a:r>
          </a:p>
        </p:txBody>
      </p:sp>
      <p:sp>
        <p:nvSpPr>
          <p:cNvPr id="36" name="모서리가 둥근 직사각형 220"/>
          <p:cNvSpPr>
            <a:spLocks noChangeArrowheads="1"/>
          </p:cNvSpPr>
          <p:nvPr/>
        </p:nvSpPr>
        <p:spPr bwMode="auto">
          <a:xfrm>
            <a:off x="5383003" y="2307069"/>
            <a:ext cx="1129929" cy="431800"/>
          </a:xfrm>
          <a:prstGeom prst="roundRect">
            <a:avLst>
              <a:gd name="adj" fmla="val 7565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en-US" altLang="ko-KR" sz="1000" b="1">
                <a:latin typeface="+mn-ea"/>
                <a:ea typeface="+mn-ea"/>
              </a:rPr>
              <a:t>App</a:t>
            </a:r>
            <a:r>
              <a:rPr lang="ko-KR" altLang="en-US" sz="1000" b="1">
                <a:latin typeface="+mn-ea"/>
                <a:ea typeface="+mn-ea"/>
              </a:rPr>
              <a:t> 코드</a:t>
            </a:r>
          </a:p>
        </p:txBody>
      </p:sp>
      <p:sp>
        <p:nvSpPr>
          <p:cNvPr id="37" name="TextBox 5"/>
          <p:cNvSpPr txBox="1">
            <a:spLocks noChangeArrowheads="1"/>
          </p:cNvSpPr>
          <p:nvPr/>
        </p:nvSpPr>
        <p:spPr bwMode="auto">
          <a:xfrm>
            <a:off x="6538050" y="2843745"/>
            <a:ext cx="2423154" cy="43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177800" indent="-177800" eaLnBrk="1" hangingPunct="1">
              <a:spcBef>
                <a:spcPct val="50000"/>
              </a:spcBef>
              <a:buSzPct val="120000"/>
              <a:buFont typeface="Wingdings" pitchFamily="2" charset="2"/>
              <a:buChar char="§"/>
            </a:pPr>
            <a:r>
              <a:rPr lang="en-US" altLang="ko-KR" sz="1000">
                <a:ea typeface="맑은 고딕" pitchFamily="50" charset="-127"/>
              </a:rPr>
              <a:t>App</a:t>
            </a:r>
            <a:r>
              <a:rPr lang="ko-KR" altLang="en-US" sz="1000">
                <a:ea typeface="맑은 고딕" pitchFamily="50" charset="-127"/>
              </a:rPr>
              <a:t> 내의 기능 구분자</a:t>
            </a:r>
          </a:p>
        </p:txBody>
      </p:sp>
      <p:sp>
        <p:nvSpPr>
          <p:cNvPr id="38" name="모서리가 둥근 직사각형 220"/>
          <p:cNvSpPr>
            <a:spLocks noChangeArrowheads="1"/>
          </p:cNvSpPr>
          <p:nvPr/>
        </p:nvSpPr>
        <p:spPr bwMode="auto">
          <a:xfrm>
            <a:off x="5383003" y="2842916"/>
            <a:ext cx="1129929" cy="431800"/>
          </a:xfrm>
          <a:prstGeom prst="roundRect">
            <a:avLst>
              <a:gd name="adj" fmla="val 7565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>
                <a:latin typeface="+mn-ea"/>
                <a:ea typeface="+mn-ea"/>
              </a:rPr>
              <a:t>명령</a:t>
            </a:r>
          </a:p>
        </p:txBody>
      </p:sp>
      <p:sp>
        <p:nvSpPr>
          <p:cNvPr id="39" name="TextBox 5"/>
          <p:cNvSpPr txBox="1">
            <a:spLocks noChangeArrowheads="1"/>
          </p:cNvSpPr>
          <p:nvPr/>
        </p:nvSpPr>
        <p:spPr bwMode="auto">
          <a:xfrm>
            <a:off x="6538225" y="3378764"/>
            <a:ext cx="2423154" cy="43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177800" indent="-177800" eaLnBrk="1" hangingPunct="1">
              <a:spcBef>
                <a:spcPct val="50000"/>
              </a:spcBef>
              <a:buSzPct val="120000"/>
              <a:buFont typeface="Wingdings" pitchFamily="2" charset="2"/>
              <a:buChar char="§"/>
            </a:pPr>
            <a:r>
              <a:rPr lang="ko-KR" altLang="en-US" sz="1000">
                <a:ea typeface="맑은 고딕" pitchFamily="50" charset="-127"/>
              </a:rPr>
              <a:t>기능 실행에 필요한 데이타</a:t>
            </a:r>
          </a:p>
        </p:txBody>
      </p:sp>
      <p:sp>
        <p:nvSpPr>
          <p:cNvPr id="40" name="모서리가 둥근 직사각형 220"/>
          <p:cNvSpPr>
            <a:spLocks noChangeArrowheads="1"/>
          </p:cNvSpPr>
          <p:nvPr/>
        </p:nvSpPr>
        <p:spPr bwMode="auto">
          <a:xfrm>
            <a:off x="5383003" y="3378764"/>
            <a:ext cx="1129929" cy="431800"/>
          </a:xfrm>
          <a:prstGeom prst="roundRect">
            <a:avLst>
              <a:gd name="adj" fmla="val 7565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>
                <a:latin typeface="+mn-ea"/>
                <a:ea typeface="+mn-ea"/>
              </a:rPr>
              <a:t>매개변수</a:t>
            </a:r>
          </a:p>
        </p:txBody>
      </p:sp>
      <p:sp>
        <p:nvSpPr>
          <p:cNvPr id="41" name="모서리가 둥근 직사각형 220"/>
          <p:cNvSpPr>
            <a:spLocks noChangeArrowheads="1"/>
          </p:cNvSpPr>
          <p:nvPr/>
        </p:nvSpPr>
        <p:spPr bwMode="auto">
          <a:xfrm>
            <a:off x="560512" y="4251745"/>
            <a:ext cx="2583742" cy="252462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>
              <a:defRPr/>
            </a:pPr>
            <a:r>
              <a:rPr lang="ko-KR" altLang="en-US" sz="1000" b="1">
                <a:latin typeface="+mj-ea"/>
                <a:ea typeface="+mj-ea"/>
              </a:rPr>
              <a:t>안드로이드에서 </a:t>
            </a:r>
            <a:r>
              <a:rPr lang="en-US" altLang="ko-KR" sz="1000" b="1">
                <a:latin typeface="+mj-ea"/>
                <a:ea typeface="+mj-ea"/>
              </a:rPr>
              <a:t>URL Scheme </a:t>
            </a:r>
            <a:r>
              <a:rPr lang="ko-KR" altLang="en-US" sz="1000" b="1">
                <a:latin typeface="+mj-ea"/>
                <a:ea typeface="+mj-ea"/>
              </a:rPr>
              <a:t>설정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0512" y="4584030"/>
            <a:ext cx="4311934" cy="1471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r>
              <a:rPr lang="en-US" altLang="ko-KR" sz="800">
                <a:solidFill>
                  <a:srgbClr val="0000FF"/>
                </a:solidFill>
                <a:latin typeface="+mn-lt"/>
              </a:rPr>
              <a:t>#</a:t>
            </a:r>
            <a:r>
              <a:rPr lang="ko-KR" altLang="en-US" sz="80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AndroidManifest.xml</a:t>
            </a: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r>
              <a:rPr lang="en-US" altLang="ko-KR" sz="800">
                <a:solidFill>
                  <a:srgbClr val="0000FF"/>
                </a:solidFill>
                <a:latin typeface="+mn-lt"/>
              </a:rPr>
              <a:t>&lt;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activity android:name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="</a:t>
            </a:r>
            <a:r>
              <a:rPr lang="en-US" altLang="ko-KR" sz="800" b="1">
                <a:latin typeface="+mn-lt"/>
              </a:rPr>
              <a:t>.LocationViewActivity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"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 android:label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="</a:t>
            </a:r>
            <a:r>
              <a:rPr lang="en-US" altLang="ko-KR" sz="800" b="1">
                <a:latin typeface="+mn-lt"/>
              </a:rPr>
              <a:t>@string/app_name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"&gt;</a:t>
            </a:r>
            <a:endParaRPr lang="en-US" altLang="ko-KR" sz="800">
              <a:latin typeface="+mn-lt"/>
            </a:endParaRPr>
          </a:p>
          <a:p>
            <a:r>
              <a:rPr lang="ko-KR" altLang="en-US" sz="800">
                <a:solidFill>
                  <a:srgbClr val="0000FF"/>
                </a:solidFill>
                <a:latin typeface="+mn-lt"/>
              </a:rPr>
              <a:t>      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&lt;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intent-filter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&gt;</a:t>
            </a:r>
            <a:endParaRPr lang="en-US" altLang="ko-KR" sz="800">
              <a:latin typeface="+mn-lt"/>
            </a:endParaRPr>
          </a:p>
          <a:p>
            <a:r>
              <a:rPr lang="ko-KR" altLang="en-US" sz="800">
                <a:solidFill>
                  <a:srgbClr val="0000FF"/>
                </a:solidFill>
              </a:rPr>
              <a:t>             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&lt;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action</a:t>
            </a:r>
            <a:r>
              <a:rPr lang="en-US" altLang="ko-KR" sz="800">
                <a:latin typeface="+mn-lt"/>
              </a:rPr>
              <a:t> 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android:name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="</a:t>
            </a:r>
            <a:r>
              <a:rPr lang="en-US" altLang="ko-KR" sz="800" b="1">
                <a:latin typeface="+mn-lt"/>
              </a:rPr>
              <a:t>android.intent.action.VIEW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" /&gt;</a:t>
            </a:r>
            <a:r>
              <a:rPr lang="en-US" altLang="ko-KR" sz="800">
                <a:latin typeface="+mn-lt"/>
              </a:rPr>
              <a:t> </a:t>
            </a:r>
          </a:p>
          <a:p>
            <a:r>
              <a:rPr lang="ko-KR" altLang="en-US" sz="800">
                <a:solidFill>
                  <a:srgbClr val="0000FF"/>
                </a:solidFill>
                <a:latin typeface="+mn-lt"/>
              </a:rPr>
              <a:t>             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&lt;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category</a:t>
            </a:r>
            <a:r>
              <a:rPr lang="en-US" altLang="ko-KR" sz="800">
                <a:latin typeface="+mn-lt"/>
              </a:rPr>
              <a:t> 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android:name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="</a:t>
            </a:r>
            <a:r>
              <a:rPr lang="en-US" altLang="ko-KR" sz="800" b="1">
                <a:latin typeface="+mn-lt"/>
              </a:rPr>
              <a:t>android.intent.category.DEFAULT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" /&gt;</a:t>
            </a:r>
            <a:r>
              <a:rPr lang="en-US" altLang="ko-KR" sz="800">
                <a:latin typeface="+mn-lt"/>
              </a:rPr>
              <a:t> </a:t>
            </a:r>
          </a:p>
          <a:p>
            <a:r>
              <a:rPr lang="ko-KR" altLang="en-US" sz="800">
                <a:solidFill>
                  <a:srgbClr val="0000FF"/>
                </a:solidFill>
                <a:latin typeface="+mn-lt"/>
              </a:rPr>
              <a:t>             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&lt;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category</a:t>
            </a:r>
            <a:r>
              <a:rPr lang="en-US" altLang="ko-KR" sz="800">
                <a:latin typeface="+mn-lt"/>
              </a:rPr>
              <a:t> 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android:name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="</a:t>
            </a:r>
            <a:r>
              <a:rPr lang="en-US" altLang="ko-KR" sz="800" b="1">
                <a:latin typeface="+mn-lt"/>
              </a:rPr>
              <a:t>android.intent.category.BROWSABLE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" /&gt;</a:t>
            </a:r>
            <a:r>
              <a:rPr lang="en-US" altLang="ko-KR" sz="800">
                <a:latin typeface="+mn-lt"/>
              </a:rPr>
              <a:t> </a:t>
            </a:r>
          </a:p>
          <a:p>
            <a:r>
              <a:rPr lang="ko-KR" altLang="en-US" sz="800">
                <a:solidFill>
                  <a:srgbClr val="0000FF"/>
                </a:solidFill>
                <a:latin typeface="+mn-lt"/>
              </a:rPr>
              <a:t>             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&lt;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data</a:t>
            </a:r>
            <a:r>
              <a:rPr lang="en-US" altLang="ko-KR" sz="800">
                <a:latin typeface="+mn-lt"/>
              </a:rPr>
              <a:t> 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android:host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="</a:t>
            </a:r>
            <a:r>
              <a:rPr lang="en-US" altLang="ko-KR" sz="800" b="1">
                <a:latin typeface="+mn-lt"/>
              </a:rPr>
              <a:t>show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"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 android:scheme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="</a:t>
            </a:r>
            <a:r>
              <a:rPr lang="en-US" altLang="ko-KR" sz="800" b="1">
                <a:latin typeface="+mn-lt"/>
              </a:rPr>
              <a:t>sklbsapp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" /&gt;</a:t>
            </a:r>
            <a:r>
              <a:rPr lang="en-US" altLang="ko-KR" sz="800">
                <a:latin typeface="+mn-lt"/>
              </a:rPr>
              <a:t> </a:t>
            </a:r>
          </a:p>
          <a:p>
            <a:r>
              <a:rPr lang="ko-KR" altLang="en-US" sz="800">
                <a:solidFill>
                  <a:srgbClr val="0000FF"/>
                </a:solidFill>
                <a:latin typeface="+mn-lt"/>
              </a:rPr>
              <a:t>      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&lt;/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intent-filter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&gt;</a:t>
            </a:r>
            <a:endParaRPr lang="en-US" altLang="ko-KR" sz="800">
              <a:latin typeface="+mn-lt"/>
            </a:endParaRPr>
          </a:p>
          <a:p>
            <a:r>
              <a:rPr lang="en-US" altLang="ko-KR" sz="800">
                <a:solidFill>
                  <a:srgbClr val="0000FF"/>
                </a:solidFill>
                <a:latin typeface="+mn-lt"/>
              </a:rPr>
              <a:t>&lt;/</a:t>
            </a:r>
            <a:r>
              <a:rPr lang="en-US" altLang="ko-KR" sz="800">
                <a:solidFill>
                  <a:srgbClr val="990000"/>
                </a:solidFill>
                <a:latin typeface="+mn-lt"/>
              </a:rPr>
              <a:t>activity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&gt;</a:t>
            </a:r>
            <a:endParaRPr lang="en-US" altLang="ko-KR" sz="800">
              <a:effectLst/>
              <a:latin typeface="+mn-lt"/>
            </a:endParaRPr>
          </a:p>
        </p:txBody>
      </p:sp>
      <p:sp>
        <p:nvSpPr>
          <p:cNvPr id="43" name="모서리가 둥근 직사각형 220"/>
          <p:cNvSpPr>
            <a:spLocks noChangeArrowheads="1"/>
          </p:cNvSpPr>
          <p:nvPr/>
        </p:nvSpPr>
        <p:spPr bwMode="auto">
          <a:xfrm>
            <a:off x="5023564" y="4251745"/>
            <a:ext cx="2583742" cy="252462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>
              <a:defRPr/>
            </a:pPr>
            <a:r>
              <a:rPr lang="en-US" altLang="ko-KR" sz="1000" b="1">
                <a:latin typeface="+mj-ea"/>
                <a:ea typeface="+mj-ea"/>
              </a:rPr>
              <a:t>iOS</a:t>
            </a:r>
            <a:r>
              <a:rPr lang="ko-KR" altLang="en-US" sz="1000" b="1">
                <a:latin typeface="+mj-ea"/>
                <a:ea typeface="+mj-ea"/>
              </a:rPr>
              <a:t>에서 </a:t>
            </a:r>
            <a:r>
              <a:rPr lang="en-US" altLang="ko-KR" sz="1000" b="1">
                <a:latin typeface="+mj-ea"/>
                <a:ea typeface="+mj-ea"/>
              </a:rPr>
              <a:t>URL Scheme </a:t>
            </a:r>
            <a:r>
              <a:rPr lang="ko-KR" altLang="en-US" sz="1000" b="1">
                <a:latin typeface="+mj-ea"/>
                <a:ea typeface="+mj-ea"/>
              </a:rPr>
              <a:t>설정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23564" y="4584030"/>
            <a:ext cx="4311934" cy="14712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r>
              <a:rPr lang="en-US" altLang="ko-KR" sz="800">
                <a:solidFill>
                  <a:srgbClr val="0000FF"/>
                </a:solidFill>
                <a:latin typeface="+mn-lt"/>
              </a:rPr>
              <a:t>#</a:t>
            </a:r>
            <a:r>
              <a:rPr lang="ko-KR" altLang="en-US" sz="800">
                <a:solidFill>
                  <a:srgbClr val="0000FF"/>
                </a:solidFill>
                <a:latin typeface="+mn-lt"/>
              </a:rPr>
              <a:t> </a:t>
            </a:r>
            <a:r>
              <a:rPr lang="en-US" altLang="ko-KR" sz="800">
                <a:solidFill>
                  <a:srgbClr val="0000FF"/>
                </a:solidFill>
                <a:latin typeface="+mn-lt"/>
              </a:rPr>
              <a:t>TLBS-info.plist</a:t>
            </a: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  <a:p>
            <a:endParaRPr lang="en-US" altLang="ko-KR" sz="800">
              <a:solidFill>
                <a:srgbClr val="0000FF"/>
              </a:solidFill>
              <a:latin typeface="+mn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014" y="4973252"/>
            <a:ext cx="4156104" cy="829570"/>
          </a:xfrm>
          <a:prstGeom prst="rect">
            <a:avLst/>
          </a:prstGeom>
        </p:spPr>
      </p:pic>
      <p:sp>
        <p:nvSpPr>
          <p:cNvPr id="2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175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04" y="1976802"/>
            <a:ext cx="5775344" cy="3869480"/>
          </a:xfrm>
          <a:prstGeom prst="rect">
            <a:avLst/>
          </a:prstGeom>
        </p:spPr>
      </p:pic>
      <p:sp>
        <p:nvSpPr>
          <p:cNvPr id="77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제휴한 아파트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단지 내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CCTV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의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방범</a:t>
            </a:r>
            <a:r>
              <a:rPr kumimoji="0" lang="en-US" altLang="ko-KR" sz="1600" b="1">
                <a:solidFill>
                  <a:srgbClr val="000000"/>
                </a:solidFill>
                <a:ea typeface="맑은 고딕" pitchFamily="50" charset="-127"/>
              </a:rPr>
              <a:t>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영상을 프리미엄 서비스를 통해 모니터링할 수 있는 서비스입니다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 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49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CCTV 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서비스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기능 개요 및 시나리오</a:t>
            </a:r>
          </a:p>
        </p:txBody>
      </p:sp>
      <p:sp>
        <p:nvSpPr>
          <p:cNvPr id="5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1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8046059" y="2168261"/>
            <a:ext cx="1296144" cy="2287706"/>
            <a:chOff x="7545288" y="3356993"/>
            <a:chExt cx="1061858" cy="1874189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5288" y="3356993"/>
              <a:ext cx="1061858" cy="18388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100" name="Picture 4" descr="http://www.swsj.kr/xe/files/attach/images/973/031/001/CCTV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545288" y="3601591"/>
              <a:ext cx="1061858" cy="162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직선 화살표 연결선 11"/>
          <p:cNvCxnSpPr/>
          <p:nvPr/>
        </p:nvCxnSpPr>
        <p:spPr bwMode="auto">
          <a:xfrm>
            <a:off x="6707184" y="4184744"/>
            <a:ext cx="119259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3" name="타원 12"/>
          <p:cNvSpPr/>
          <p:nvPr/>
        </p:nvSpPr>
        <p:spPr bwMode="auto">
          <a:xfrm>
            <a:off x="6346438" y="2489629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</a:rPr>
              <a:t>1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 bwMode="auto">
          <a:xfrm>
            <a:off x="6206748" y="2760785"/>
            <a:ext cx="119259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8" name="타원 17"/>
          <p:cNvSpPr/>
          <p:nvPr/>
        </p:nvSpPr>
        <p:spPr bwMode="auto">
          <a:xfrm>
            <a:off x="6346438" y="3481586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</a:rPr>
              <a:t>3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4086" y="2445934"/>
            <a:ext cx="140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서비스 단지 선택</a:t>
            </a:r>
          </a:p>
        </p:txBody>
      </p:sp>
      <p:cxnSp>
        <p:nvCxnSpPr>
          <p:cNvPr id="20" name="직선 화살표 연결선 19"/>
          <p:cNvCxnSpPr/>
          <p:nvPr/>
        </p:nvCxnSpPr>
        <p:spPr bwMode="auto">
          <a:xfrm>
            <a:off x="6707184" y="3252166"/>
            <a:ext cx="119259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22" name="타원 21"/>
          <p:cNvSpPr/>
          <p:nvPr/>
        </p:nvSpPr>
        <p:spPr bwMode="auto">
          <a:xfrm>
            <a:off x="6346992" y="3000100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2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94086" y="2950848"/>
            <a:ext cx="140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세대 거주 확인</a:t>
            </a:r>
          </a:p>
        </p:txBody>
      </p:sp>
      <p:cxnSp>
        <p:nvCxnSpPr>
          <p:cNvPr id="24" name="직선 화살표 연결선 23"/>
          <p:cNvCxnSpPr/>
          <p:nvPr/>
        </p:nvCxnSpPr>
        <p:spPr bwMode="auto">
          <a:xfrm>
            <a:off x="6206748" y="3715524"/>
            <a:ext cx="1192590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25" name="TextBox 24"/>
          <p:cNvSpPr txBox="1"/>
          <p:nvPr/>
        </p:nvSpPr>
        <p:spPr>
          <a:xfrm>
            <a:off x="6494086" y="3453094"/>
            <a:ext cx="140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PIN </a:t>
            </a:r>
            <a:r>
              <a:rPr lang="ko-KR" altLang="en-US" sz="1000" b="1">
                <a:latin typeface="+mn-ea"/>
                <a:ea typeface="+mn-ea"/>
              </a:rPr>
              <a:t> 입력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494086" y="3931548"/>
            <a:ext cx="1123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CCTV </a:t>
            </a:r>
            <a:r>
              <a:rPr lang="ko-KR" altLang="en-US" sz="1000" b="1">
                <a:latin typeface="+mn-ea"/>
                <a:ea typeface="+mn-ea"/>
              </a:rPr>
              <a:t>영상 제공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6346438" y="3963072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rgbClr val="080808"/>
                </a:solidFill>
              </a:rPr>
              <a:t>4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28" name="Rectangle 157"/>
          <p:cNvSpPr>
            <a:spLocks noChangeArrowheads="1"/>
          </p:cNvSpPr>
          <p:nvPr/>
        </p:nvSpPr>
        <p:spPr bwMode="auto">
          <a:xfrm>
            <a:off x="6346438" y="4814332"/>
            <a:ext cx="2707386" cy="85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lang="en-US" altLang="ko-KR" dirty="0">
                <a:latin typeface="+mn-ea"/>
                <a:ea typeface="+mn-ea"/>
              </a:rPr>
              <a:t>API </a:t>
            </a:r>
            <a:r>
              <a:rPr lang="ko-KR" altLang="en-US" dirty="0">
                <a:latin typeface="+mn-ea"/>
                <a:ea typeface="+mn-ea"/>
              </a:rPr>
              <a:t>제공 통해 각 </a:t>
            </a:r>
            <a:r>
              <a:rPr lang="en-US" altLang="ko-KR" dirty="0">
                <a:latin typeface="+mn-ea"/>
                <a:ea typeface="+mn-ea"/>
              </a:rPr>
              <a:t>CCTV </a:t>
            </a:r>
            <a:r>
              <a:rPr lang="ko-KR" altLang="en-US" dirty="0">
                <a:latin typeface="+mn-ea"/>
                <a:ea typeface="+mn-ea"/>
              </a:rPr>
              <a:t>설치한 곳의 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/>
            <a:endParaRPr lang="en-US" altLang="ko-KR" dirty="0">
              <a:latin typeface="+mn-ea"/>
              <a:ea typeface="+mn-ea"/>
            </a:endParaRPr>
          </a:p>
          <a:p>
            <a:pPr eaLnBrk="1" latinLnBrk="1" hangingPunct="1"/>
            <a:r>
              <a:rPr lang="ko-KR" altLang="en-US" dirty="0">
                <a:latin typeface="+mn-ea"/>
                <a:ea typeface="+mn-ea"/>
              </a:rPr>
              <a:t>조정실에서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영상 송출 지원</a:t>
            </a:r>
            <a:endParaRPr lang="en-US" altLang="ko-KR" dirty="0">
              <a:latin typeface="+mn-ea"/>
              <a:ea typeface="+mn-ea"/>
            </a:endParaRPr>
          </a:p>
          <a:p>
            <a:pPr eaLnBrk="1" latinLnBrk="1" hangingPunct="1"/>
            <a:endParaRPr lang="en-US" altLang="ko-KR" dirty="0">
              <a:latin typeface="+mn-ea"/>
              <a:ea typeface="+mn-ea"/>
            </a:endParaRPr>
          </a:p>
          <a:p>
            <a:pPr eaLnBrk="1" latinLnBrk="1" hangingPunct="1"/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 bwMode="auto">
          <a:xfrm>
            <a:off x="344488" y="14288"/>
            <a:ext cx="70548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>
                <a:solidFill>
                  <a:schemeClr val="tx1"/>
                </a:solidFill>
              </a:rPr>
              <a:t>1.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Application </a:t>
            </a:r>
            <a:r>
              <a:rPr lang="ko-KR" altLang="en-US" sz="1800">
                <a:solidFill>
                  <a:schemeClr val="tx1"/>
                </a:solidFill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</a:rPr>
              <a:t>&gt;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>
                <a:solidFill>
                  <a:schemeClr val="tx1"/>
                </a:solidFill>
              </a:rPr>
              <a:t>1.23</a:t>
            </a:r>
            <a:r>
              <a:rPr lang="ko-KR" altLang="en-US" sz="1800">
                <a:solidFill>
                  <a:schemeClr val="tx1"/>
                </a:solidFill>
              </a:rPr>
              <a:t> </a:t>
            </a:r>
            <a:r>
              <a:rPr lang="en-US" altLang="ko-KR" sz="1800" kern="0">
                <a:solidFill>
                  <a:schemeClr val="tx1"/>
                </a:solidFill>
              </a:rPr>
              <a:t>CCTV</a:t>
            </a:r>
            <a:r>
              <a:rPr lang="ko-KR" altLang="en-US" sz="1800" kern="0">
                <a:solidFill>
                  <a:schemeClr val="tx1"/>
                </a:solidFill>
              </a:rPr>
              <a:t> 모니터링 연동 방안</a:t>
            </a:r>
          </a:p>
        </p:txBody>
      </p:sp>
      <p:sp>
        <p:nvSpPr>
          <p:cNvPr id="30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80522"/>
              </p:ext>
            </p:extLst>
          </p:nvPr>
        </p:nvGraphicFramePr>
        <p:xfrm>
          <a:off x="430924" y="5805946"/>
          <a:ext cx="9059151" cy="574818"/>
        </p:xfrm>
        <a:graphic>
          <a:graphicData uri="http://schemas.openxmlformats.org/drawingml/2006/table">
            <a:tbl>
              <a:tblPr/>
              <a:tblGrid>
                <a:gridCol w="2218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4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연동을 위한 고려사항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아파트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지방자치단체 전문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CCTV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업체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가드캠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지엔티엘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등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과 구축사항 및 시스템 구성파악 중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CCTV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는 대부분 폐쇄적 환경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전용망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으로 운영되므로 통합운영센터 내 별도 인터페이스 준비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CCTV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영상분배서버와 외부 연결을 위한 인터페이스 필요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8832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IV.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시스템 구현 방안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712494"/>
              </p:ext>
            </p:extLst>
          </p:nvPr>
        </p:nvGraphicFramePr>
        <p:xfrm>
          <a:off x="5745088" y="1939925"/>
          <a:ext cx="3456062" cy="3983038"/>
        </p:xfrm>
        <a:graphic>
          <a:graphicData uri="http://schemas.openxmlformats.org/drawingml/2006/table">
            <a:tbl>
              <a:tblPr/>
              <a:tblGrid>
                <a:gridCol w="3456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Application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API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2.1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주요 기능 및 연동대상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2.2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인증 및 버전 체크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 Agent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활용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2.4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위치 저장 및 조회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2.5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공유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생성 및 서비스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2.6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Open API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2.7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Neighborhood Watch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Interface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 Web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 Admin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Migration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성능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&amp;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이중화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확장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264349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624736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2.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API 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Server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&gt; 2.1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주요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기능 및 연동대상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1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136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1600" b="1" kern="0" dirty="0">
                <a:latin typeface="+mn-ea"/>
                <a:ea typeface="+mn-ea"/>
              </a:rPr>
              <a:t>API Server</a:t>
            </a:r>
            <a:r>
              <a:rPr kumimoji="0" lang="ko-KR" altLang="en-US" sz="1600" b="1" kern="0" dirty="0">
                <a:latin typeface="+mn-ea"/>
                <a:ea typeface="+mn-ea"/>
              </a:rPr>
              <a:t>의 주요기능은 아래와 같으며 주 연동 대상은 </a:t>
            </a:r>
            <a:r>
              <a:rPr kumimoji="0" lang="ko-KR" altLang="en-US" sz="1600" b="1" kern="0">
                <a:latin typeface="+mn-ea"/>
                <a:ea typeface="+mn-ea"/>
              </a:rPr>
              <a:t>단말 </a:t>
            </a:r>
            <a:r>
              <a:rPr kumimoji="0" lang="en-US" altLang="ko-KR" sz="1600" b="1" kern="0">
                <a:latin typeface="+mn-ea"/>
                <a:ea typeface="+mn-ea"/>
              </a:rPr>
              <a:t>Application</a:t>
            </a:r>
            <a:r>
              <a:rPr kumimoji="0" lang="ko-KR" altLang="en-US" sz="1600" b="1" kern="0">
                <a:latin typeface="+mn-ea"/>
                <a:ea typeface="+mn-ea"/>
              </a:rPr>
              <a:t>입니다</a:t>
            </a:r>
            <a:r>
              <a:rPr kumimoji="0" lang="en-US" altLang="ko-KR" sz="1600" b="1" kern="0" dirty="0">
                <a:latin typeface="+mn-ea"/>
                <a:ea typeface="+mn-ea"/>
              </a:rPr>
              <a:t>.</a:t>
            </a:r>
          </a:p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600" b="1" kern="0" dirty="0">
                <a:latin typeface="+mn-ea"/>
                <a:ea typeface="+mn-ea"/>
              </a:rPr>
              <a:t>   </a:t>
            </a:r>
            <a:endParaRPr kumimoji="0" lang="en-US" altLang="ko-KR" sz="1400" b="1" kern="0" dirty="0">
              <a:latin typeface="+mn-ea"/>
              <a:ea typeface="+mn-ea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843529"/>
              </p:ext>
            </p:extLst>
          </p:nvPr>
        </p:nvGraphicFramePr>
        <p:xfrm>
          <a:off x="415925" y="1268760"/>
          <a:ext cx="9001571" cy="5040560"/>
        </p:xfrm>
        <a:graphic>
          <a:graphicData uri="http://schemas.openxmlformats.org/drawingml/2006/table">
            <a:tbl>
              <a:tblPr/>
              <a:tblGrid>
                <a:gridCol w="2304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2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52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주요 기능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APP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OPEN API</a:t>
                      </a:r>
                    </a:p>
                    <a:p>
                      <a:pPr algn="ctr" fontAlgn="ctr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공공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민간 경비 업체 연계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91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인증 및 버전</a:t>
                      </a:r>
                      <a:r>
                        <a:rPr lang="en-US" altLang="ko-KR" sz="1100" b="1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baseline="0" dirty="0">
                          <a:latin typeface="+mn-ea"/>
                          <a:ea typeface="+mn-ea"/>
                        </a:rPr>
                        <a:t>체크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180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허가된 </a:t>
                      </a: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APP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인지 인증 및 권한 체크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APP 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버전 체크 </a:t>
                      </a: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최신 버전 아닐 경우 업데이트 </a:t>
                      </a:r>
                      <a:r>
                        <a:rPr kumimoji="0" lang="ko-KR" altLang="en-US" sz="1100">
                          <a:latin typeface="+mn-ea"/>
                          <a:ea typeface="+mn-ea"/>
                        </a:rPr>
                        <a:t>인도</a:t>
                      </a:r>
                      <a:r>
                        <a:rPr kumimoji="0" lang="en-US" altLang="ko-KR" sz="1100"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108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91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사용자 정보 연동</a:t>
                      </a:r>
                    </a:p>
                  </a:txBody>
                  <a:tcPr marL="180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프리미엄 사용자 인증 및 서비스 등록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프리미엄 사용자 </a:t>
                      </a:r>
                      <a:r>
                        <a:rPr kumimoji="0" lang="ko-KR" altLang="en-US" sz="1100">
                          <a:latin typeface="+mn-ea"/>
                          <a:ea typeface="+mn-ea"/>
                        </a:rPr>
                        <a:t>구성원 조회</a:t>
                      </a:r>
                      <a:endParaRPr lang="ko-KR" altLang="en-US" sz="1100" b="1" i="0" u="sng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4916"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위치 정보 저장 및 조회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위치 정보 등록</a:t>
                      </a: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갱신</a:t>
                      </a: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조회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위치 이동 </a:t>
                      </a:r>
                      <a:r>
                        <a:rPr kumimoji="0" lang="ko-KR" altLang="en-US" sz="1100">
                          <a:latin typeface="+mn-ea"/>
                          <a:ea typeface="+mn-ea"/>
                        </a:rPr>
                        <a:t>경로 조회</a:t>
                      </a:r>
                      <a:endParaRPr lang="ko-KR" altLang="en-US" sz="1100" b="1" i="0" u="sng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274"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Zone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정보 관리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Zone 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정보 등록</a:t>
                      </a: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조회</a:t>
                      </a:r>
                      <a:r>
                        <a:rPr kumimoji="0" lang="en-US" altLang="ko-KR" sz="1100">
                          <a:latin typeface="+mn-ea"/>
                          <a:ea typeface="+mn-ea"/>
                        </a:rPr>
                        <a:t>/</a:t>
                      </a:r>
                      <a:r>
                        <a:rPr kumimoji="0" lang="ko-KR" altLang="en-US" sz="1100">
                          <a:latin typeface="+mn-ea"/>
                          <a:ea typeface="+mn-ea"/>
                        </a:rPr>
                        <a:t>삭제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4916"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Push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발송 요청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위치 공유 정보 </a:t>
                      </a: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Push</a:t>
                      </a:r>
                    </a:p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Instance </a:t>
                      </a:r>
                      <a:r>
                        <a:rPr kumimoji="0" lang="en-US" altLang="ko-KR" sz="1100">
                          <a:latin typeface="+mn-ea"/>
                          <a:ea typeface="+mn-ea"/>
                        </a:rPr>
                        <a:t>Message Push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274"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공지사항 조회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Admin </a:t>
                      </a:r>
                      <a:r>
                        <a:rPr kumimoji="0" lang="en-US" altLang="ko-KR" sz="1100" dirty="0" err="1">
                          <a:latin typeface="+mn-ea"/>
                          <a:ea typeface="+mn-ea"/>
                        </a:rPr>
                        <a:t>PoC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에서 등록한 </a:t>
                      </a:r>
                      <a:r>
                        <a:rPr kumimoji="0" lang="ko-KR" altLang="en-US" sz="1100">
                          <a:latin typeface="+mn-ea"/>
                          <a:ea typeface="+mn-ea"/>
                        </a:rPr>
                        <a:t>공지사항 조회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5124"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VOC 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 및 조회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VOC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 및 조회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Admin </a:t>
                      </a:r>
                      <a:r>
                        <a:rPr lang="en-US" altLang="ko-KR" sz="1100" b="0" i="0" u="none" strike="noStrike" baseline="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PoC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에서 작성한 </a:t>
                      </a:r>
                      <a:r>
                        <a:rPr lang="ko-KR" altLang="en-US" sz="1100" b="0" i="0" u="none" strike="noStrike" baseline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답변 조회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80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600" marR="3502" marT="3498" marB="36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954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904656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2.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API Server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2.2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인증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및 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버전 체크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5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136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1600" b="1" kern="0" dirty="0">
                <a:latin typeface="+mn-ea"/>
                <a:ea typeface="+mn-ea"/>
              </a:rPr>
              <a:t>APP</a:t>
            </a:r>
            <a:r>
              <a:rPr kumimoji="0" lang="ko-KR" altLang="en-US" sz="1600" b="1" kern="0" dirty="0">
                <a:latin typeface="+mn-ea"/>
                <a:ea typeface="+mn-ea"/>
              </a:rPr>
              <a:t>에서 </a:t>
            </a:r>
            <a:r>
              <a:rPr kumimoji="0" lang="en-US" altLang="ko-KR" sz="1600" b="1" kern="0" dirty="0">
                <a:latin typeface="+mn-ea"/>
                <a:ea typeface="+mn-ea"/>
              </a:rPr>
              <a:t>API Server </a:t>
            </a:r>
            <a:r>
              <a:rPr kumimoji="0" lang="ko-KR" altLang="en-US" sz="1600" b="1" kern="0" dirty="0">
                <a:latin typeface="+mn-ea"/>
                <a:ea typeface="+mn-ea"/>
              </a:rPr>
              <a:t>연동 시 허가된 </a:t>
            </a:r>
            <a:r>
              <a:rPr kumimoji="0" lang="en-US" altLang="ko-KR" sz="1600" b="1" kern="0" dirty="0">
                <a:latin typeface="+mn-ea"/>
                <a:ea typeface="+mn-ea"/>
              </a:rPr>
              <a:t>APP</a:t>
            </a:r>
            <a:r>
              <a:rPr kumimoji="0" lang="ko-KR" altLang="en-US" sz="1600" b="1" kern="0" dirty="0">
                <a:latin typeface="+mn-ea"/>
                <a:ea typeface="+mn-ea"/>
              </a:rPr>
              <a:t>인지 인증처리를 하고</a:t>
            </a:r>
            <a:r>
              <a:rPr kumimoji="0" lang="en-US" altLang="ko-KR" sz="1600" b="1" kern="0" dirty="0">
                <a:latin typeface="+mn-ea"/>
                <a:ea typeface="+mn-ea"/>
              </a:rPr>
              <a:t>, APP </a:t>
            </a:r>
            <a:r>
              <a:rPr kumimoji="0" lang="ko-KR" altLang="en-US" sz="1600" b="1" kern="0" dirty="0">
                <a:latin typeface="+mn-ea"/>
                <a:ea typeface="+mn-ea"/>
              </a:rPr>
              <a:t>버전을 체크하여 최신 버전이 아닐 경우 </a:t>
            </a:r>
            <a:r>
              <a:rPr kumimoji="0" lang="ko-KR" altLang="en-US" sz="1600" b="1" kern="0">
                <a:latin typeface="+mn-ea"/>
                <a:ea typeface="+mn-ea"/>
              </a:rPr>
              <a:t>업데이트 하도록합니다</a:t>
            </a:r>
            <a:r>
              <a:rPr kumimoji="0" lang="en-US" altLang="ko-KR" sz="1600" b="1" kern="0">
                <a:latin typeface="+mn-ea"/>
                <a:ea typeface="+mn-ea"/>
              </a:rPr>
              <a:t>.(</a:t>
            </a:r>
            <a:r>
              <a:rPr kumimoji="0" lang="en-US" altLang="ko-KR" sz="1600" b="1" kern="0" dirty="0">
                <a:latin typeface="+mn-ea"/>
                <a:ea typeface="+mn-ea"/>
              </a:rPr>
              <a:t>Admin </a:t>
            </a:r>
            <a:r>
              <a:rPr kumimoji="0" lang="en-US" altLang="ko-KR" sz="1600" b="1" kern="0" dirty="0" err="1">
                <a:latin typeface="+mn-ea"/>
                <a:ea typeface="+mn-ea"/>
              </a:rPr>
              <a:t>PoC</a:t>
            </a:r>
            <a:r>
              <a:rPr kumimoji="0" lang="ko-KR" altLang="en-US" sz="1600" b="1" kern="0" dirty="0">
                <a:latin typeface="+mn-ea"/>
                <a:ea typeface="+mn-ea"/>
              </a:rPr>
              <a:t>에서 </a:t>
            </a:r>
            <a:r>
              <a:rPr kumimoji="0" lang="en-US" altLang="ko-KR" sz="1600" b="1" kern="0" dirty="0">
                <a:latin typeface="+mn-ea"/>
                <a:ea typeface="+mn-ea"/>
              </a:rPr>
              <a:t>APP </a:t>
            </a:r>
            <a:r>
              <a:rPr kumimoji="0" lang="ko-KR" altLang="en-US" sz="1600" b="1" kern="0" dirty="0">
                <a:latin typeface="+mn-ea"/>
                <a:ea typeface="+mn-ea"/>
              </a:rPr>
              <a:t>키 및 버전을 </a:t>
            </a:r>
            <a:r>
              <a:rPr kumimoji="0" lang="ko-KR" altLang="en-US" sz="1600" b="1" kern="0">
                <a:latin typeface="+mn-ea"/>
                <a:ea typeface="+mn-ea"/>
              </a:rPr>
              <a:t>관리</a:t>
            </a:r>
            <a:r>
              <a:rPr kumimoji="0" lang="en-US" altLang="ko-KR" sz="1600" b="1" kern="0">
                <a:latin typeface="+mn-ea"/>
                <a:ea typeface="+mn-ea"/>
              </a:rPr>
              <a:t>)</a:t>
            </a:r>
            <a:endParaRPr kumimoji="0" lang="en-US" altLang="ko-KR" sz="1600" b="1" kern="0" dirty="0">
              <a:latin typeface="+mn-ea"/>
              <a:ea typeface="+mn-ea"/>
            </a:endParaRPr>
          </a:p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600" b="1" kern="0" dirty="0">
                <a:latin typeface="+mn-ea"/>
                <a:ea typeface="+mn-ea"/>
              </a:rPr>
              <a:t>   </a:t>
            </a:r>
            <a:endParaRPr kumimoji="0" lang="en-US" altLang="ko-KR" sz="1400" b="1" kern="0" dirty="0">
              <a:latin typeface="+mn-ea"/>
              <a:ea typeface="+mn-ea"/>
            </a:endParaRPr>
          </a:p>
        </p:txBody>
      </p:sp>
      <p:sp>
        <p:nvSpPr>
          <p:cNvPr id="46" name="직사각형 40"/>
          <p:cNvSpPr>
            <a:spLocks noChangeArrowheads="1"/>
          </p:cNvSpPr>
          <p:nvPr/>
        </p:nvSpPr>
        <p:spPr bwMode="auto">
          <a:xfrm>
            <a:off x="415925" y="148478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인증 및 버전 관리</a:t>
            </a:r>
          </a:p>
        </p:txBody>
      </p:sp>
      <p:sp>
        <p:nvSpPr>
          <p:cNvPr id="47" name="Line 3"/>
          <p:cNvSpPr>
            <a:spLocks noChangeShapeType="1"/>
          </p:cNvSpPr>
          <p:nvPr/>
        </p:nvSpPr>
        <p:spPr bwMode="auto">
          <a:xfrm flipV="1">
            <a:off x="415925" y="185593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24511" y="2132856"/>
            <a:ext cx="957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API Server</a:t>
            </a:r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92547" y="2143247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Cache </a:t>
            </a:r>
            <a:endParaRPr lang="ko-KR" altLang="en-US" b="1">
              <a:latin typeface="+mn-ea"/>
              <a:ea typeface="+mn-ea"/>
            </a:endParaRPr>
          </a:p>
        </p:txBody>
      </p:sp>
      <p:cxnSp>
        <p:nvCxnSpPr>
          <p:cNvPr id="50" name="직선 화살표 연결선 49"/>
          <p:cNvCxnSpPr/>
          <p:nvPr/>
        </p:nvCxnSpPr>
        <p:spPr bwMode="auto">
          <a:xfrm>
            <a:off x="2749905" y="2742729"/>
            <a:ext cx="0" cy="3600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2" name="직선 화살표 연결선 51"/>
          <p:cNvCxnSpPr/>
          <p:nvPr/>
        </p:nvCxnSpPr>
        <p:spPr bwMode="auto">
          <a:xfrm>
            <a:off x="4343899" y="2724160"/>
            <a:ext cx="0" cy="3600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3" name="직선 화살표 연결선 52"/>
          <p:cNvCxnSpPr/>
          <p:nvPr/>
        </p:nvCxnSpPr>
        <p:spPr bwMode="auto">
          <a:xfrm>
            <a:off x="1093721" y="2750808"/>
            <a:ext cx="0" cy="3600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54" name="Line 226"/>
          <p:cNvSpPr>
            <a:spLocks noChangeShapeType="1"/>
          </p:cNvSpPr>
          <p:nvPr/>
        </p:nvSpPr>
        <p:spPr bwMode="auto">
          <a:xfrm>
            <a:off x="1102344" y="3311272"/>
            <a:ext cx="1647561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cxnSp>
        <p:nvCxnSpPr>
          <p:cNvPr id="55" name="꺾인 연결선 54"/>
          <p:cNvCxnSpPr/>
          <p:nvPr/>
        </p:nvCxnSpPr>
        <p:spPr bwMode="auto">
          <a:xfrm>
            <a:off x="2760343" y="3755132"/>
            <a:ext cx="133200" cy="152400"/>
          </a:xfrm>
          <a:prstGeom prst="bentConnector3">
            <a:avLst>
              <a:gd name="adj1" fmla="val 1239369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231207"/>
              </p:ext>
            </p:extLst>
          </p:nvPr>
        </p:nvGraphicFramePr>
        <p:xfrm>
          <a:off x="5457056" y="2060848"/>
          <a:ext cx="3804296" cy="2317129"/>
        </p:xfrm>
        <a:graphic>
          <a:graphicData uri="http://schemas.openxmlformats.org/drawingml/2006/table">
            <a:tbl>
              <a:tblPr/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인증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DDOS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1" baseline="0">
                          <a:solidFill>
                            <a:schemeClr val="tx1"/>
                          </a:solidFill>
                        </a:rPr>
                        <a:t>공격 방어를 위한 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</a:rPr>
                        <a:t>기본 인증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2880">
                <a:tc gridSpan="2"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요청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헤더로부터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키 및 세션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를 추출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Cache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로부터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키를 가져와 추출한 값과 비교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유효한 값이면 요청 수행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아닐 경우 접속 불가 처리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키는 암호화 되어 있음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(APP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에서 요청 시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키는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Admin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err="1">
                          <a:solidFill>
                            <a:schemeClr val="tx1"/>
                          </a:solidFill>
                        </a:rPr>
                        <a:t>PoC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를 통해 사전 발급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인증 후 세션 만료 시까지 재 인증 하지 않음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(Time out 30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69744"/>
              </p:ext>
            </p:extLst>
          </p:nvPr>
        </p:nvGraphicFramePr>
        <p:xfrm>
          <a:off x="5457056" y="4478855"/>
          <a:ext cx="3804296" cy="1859929"/>
        </p:xfrm>
        <a:graphic>
          <a:graphicData uri="http://schemas.openxmlformats.org/drawingml/2006/table">
            <a:tbl>
              <a:tblPr/>
              <a:tblGrid>
                <a:gridCol w="1152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APP 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버전 체크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>
                          <a:solidFill>
                            <a:schemeClr val="tx1"/>
                          </a:solidFill>
                        </a:rPr>
                        <a:t>Backward</a:t>
                      </a:r>
                      <a:r>
                        <a:rPr lang="en-US" altLang="ko-KR" sz="1000" b="1" baseline="0">
                          <a:solidFill>
                            <a:schemeClr val="tx1"/>
                          </a:solidFill>
                        </a:rPr>
                        <a:t> Compatibility &amp; App Update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957">
                <a:tc gridSpan="2"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요청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헤더로부터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APP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버전 추출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Cache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로부터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APP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버전을 가져와 추출한 값과 비교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최신 버전이면 요청 수행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아닐 경우 업데이트 하도록 처리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   (APP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에서 업데이트 안내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출력하여 인도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버전은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Admin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err="1">
                          <a:solidFill>
                            <a:schemeClr val="tx1"/>
                          </a:solidFill>
                        </a:rPr>
                        <a:t>PoC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를 통해 사전 등록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8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1087" y="2368065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2547" y="2378456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그룹 59"/>
          <p:cNvGrpSpPr/>
          <p:nvPr/>
        </p:nvGrpSpPr>
        <p:grpSpPr>
          <a:xfrm>
            <a:off x="4345460" y="2657733"/>
            <a:ext cx="396000" cy="252000"/>
            <a:chOff x="7796983" y="2636912"/>
            <a:chExt cx="604837" cy="288024"/>
          </a:xfrm>
        </p:grpSpPr>
        <p:sp>
          <p:nvSpPr>
            <p:cNvPr id="61" name="AutoShape 305"/>
            <p:cNvSpPr>
              <a:spLocks noChangeArrowheads="1"/>
            </p:cNvSpPr>
            <p:nvPr/>
          </p:nvSpPr>
          <p:spPr bwMode="gray">
            <a:xfrm>
              <a:off x="7796983" y="2636912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62" name="AutoShape 305"/>
            <p:cNvSpPr>
              <a:spLocks noChangeArrowheads="1"/>
            </p:cNvSpPr>
            <p:nvPr/>
          </p:nvSpPr>
          <p:spPr bwMode="gray">
            <a:xfrm>
              <a:off x="7796983" y="2708920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63" name="AutoShape 305"/>
            <p:cNvSpPr>
              <a:spLocks noChangeArrowheads="1"/>
            </p:cNvSpPr>
            <p:nvPr/>
          </p:nvSpPr>
          <p:spPr bwMode="gray">
            <a:xfrm>
              <a:off x="7796983" y="2780928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64" name="AutoShape 305"/>
            <p:cNvSpPr>
              <a:spLocks noChangeArrowheads="1"/>
            </p:cNvSpPr>
            <p:nvPr/>
          </p:nvSpPr>
          <p:spPr bwMode="gray">
            <a:xfrm>
              <a:off x="7796983" y="2852936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48544" y="2132856"/>
            <a:ext cx="505501" cy="9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꺾인 연결선 65"/>
          <p:cNvCxnSpPr/>
          <p:nvPr/>
        </p:nvCxnSpPr>
        <p:spPr bwMode="auto">
          <a:xfrm>
            <a:off x="2737205" y="3383474"/>
            <a:ext cx="12700" cy="26155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67" name="TextBox 66"/>
          <p:cNvSpPr txBox="1"/>
          <p:nvPr/>
        </p:nvSpPr>
        <p:spPr>
          <a:xfrm>
            <a:off x="1083606" y="3068960"/>
            <a:ext cx="162576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+mn-ea"/>
              </a:rPr>
              <a:t>API (</a:t>
            </a:r>
            <a:r>
              <a:rPr lang="ko-KR" altLang="en-US" sz="900" dirty="0">
                <a:latin typeface="+mn-ea"/>
              </a:rPr>
              <a:t>위치정보 조회 등</a:t>
            </a:r>
            <a:r>
              <a:rPr lang="en-US" altLang="ko-KR" sz="900" dirty="0">
                <a:latin typeface="+mn-ea"/>
              </a:rPr>
              <a:t>)</a:t>
            </a:r>
            <a:r>
              <a:rPr lang="ko-KR" altLang="en-US" sz="900" dirty="0">
                <a:latin typeface="+mn-ea"/>
              </a:rPr>
              <a:t> 요청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- App Key</a:t>
            </a:r>
          </a:p>
          <a:p>
            <a:r>
              <a:rPr lang="en-US" altLang="ko-KR" sz="900" dirty="0">
                <a:latin typeface="+mn-ea"/>
                <a:ea typeface="+mn-ea"/>
              </a:rPr>
              <a:t>- Session ID</a:t>
            </a:r>
          </a:p>
          <a:p>
            <a:r>
              <a:rPr lang="en-US" altLang="ko-KR" sz="900" dirty="0">
                <a:latin typeface="+mn-ea"/>
              </a:rPr>
              <a:t>- App Version</a:t>
            </a:r>
            <a:r>
              <a:rPr lang="en-US" altLang="ko-KR" sz="900" dirty="0">
                <a:latin typeface="+mn-ea"/>
                <a:ea typeface="+mn-ea"/>
              </a:rPr>
              <a:t>  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87193" y="331718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인증정보 추출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en-US" altLang="ko-KR" sz="900" dirty="0">
                <a:latin typeface="+mn-ea"/>
              </a:rPr>
              <a:t>App Key/Version)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24954" y="3539108"/>
            <a:ext cx="91723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인증정보 조회</a:t>
            </a:r>
          </a:p>
          <a:p>
            <a:r>
              <a:rPr lang="en-US" altLang="ko-KR" sz="900" dirty="0">
                <a:latin typeface="+mn-ea"/>
                <a:ea typeface="+mn-ea"/>
              </a:rPr>
              <a:t>- App Key</a:t>
            </a:r>
          </a:p>
          <a:p>
            <a:r>
              <a:rPr lang="en-US" altLang="ko-KR" sz="900" dirty="0">
                <a:latin typeface="+mn-ea"/>
              </a:rPr>
              <a:t>- App Version</a:t>
            </a:r>
            <a:endParaRPr lang="ko-KR" altLang="en-US" sz="900" dirty="0">
              <a:latin typeface="+mn-ea"/>
              <a:ea typeface="+mn-ea"/>
            </a:endParaRPr>
          </a:p>
        </p:txBody>
      </p:sp>
      <p:cxnSp>
        <p:nvCxnSpPr>
          <p:cNvPr id="71" name="꺾인 연결선 70"/>
          <p:cNvCxnSpPr/>
          <p:nvPr/>
        </p:nvCxnSpPr>
        <p:spPr bwMode="auto">
          <a:xfrm>
            <a:off x="2760219" y="4017114"/>
            <a:ext cx="12700" cy="26155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2" name="TextBox 71"/>
          <p:cNvSpPr txBox="1"/>
          <p:nvPr/>
        </p:nvSpPr>
        <p:spPr>
          <a:xfrm>
            <a:off x="3007389" y="4005064"/>
            <a:ext cx="13340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+mn-ea"/>
                <a:ea typeface="+mn-ea"/>
              </a:rPr>
              <a:t>App Key/Version </a:t>
            </a:r>
            <a:r>
              <a:rPr lang="ko-KR" altLang="en-US" sz="900" dirty="0">
                <a:latin typeface="+mn-ea"/>
                <a:ea typeface="+mn-ea"/>
              </a:rPr>
              <a:t>체크</a:t>
            </a:r>
          </a:p>
        </p:txBody>
      </p:sp>
      <p:cxnSp>
        <p:nvCxnSpPr>
          <p:cNvPr id="73" name="꺾인 연결선 72"/>
          <p:cNvCxnSpPr/>
          <p:nvPr/>
        </p:nvCxnSpPr>
        <p:spPr bwMode="auto">
          <a:xfrm>
            <a:off x="2749905" y="4514220"/>
            <a:ext cx="12700" cy="26155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4" name="Line 226"/>
          <p:cNvSpPr>
            <a:spLocks noChangeShapeType="1"/>
          </p:cNvSpPr>
          <p:nvPr/>
        </p:nvSpPr>
        <p:spPr bwMode="auto">
          <a:xfrm flipH="1">
            <a:off x="1112459" y="4881477"/>
            <a:ext cx="1647561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52140" y="4622616"/>
            <a:ext cx="9573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수행 결과 전달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037937" y="4478600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API </a:t>
            </a:r>
            <a:r>
              <a:rPr lang="ko-KR" altLang="en-US" sz="900" dirty="0">
                <a:latin typeface="+mn-ea"/>
                <a:ea typeface="+mn-ea"/>
              </a:rPr>
              <a:t>요청 수행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ko-KR" altLang="en-US" sz="900" dirty="0">
                <a:latin typeface="+mn-ea"/>
                <a:ea typeface="+mn-ea"/>
              </a:rPr>
              <a:t>위치정보 조회 등</a:t>
            </a:r>
            <a:r>
              <a:rPr lang="en-US" altLang="ko-KR" sz="900" dirty="0">
                <a:latin typeface="+mn-ea"/>
                <a:ea typeface="+mn-ea"/>
              </a:rPr>
              <a:t>)</a:t>
            </a:r>
          </a:p>
        </p:txBody>
      </p:sp>
      <p:sp>
        <p:nvSpPr>
          <p:cNvPr id="82" name="모서리가 둥근 직사각형 81"/>
          <p:cNvSpPr/>
          <p:nvPr/>
        </p:nvSpPr>
        <p:spPr bwMode="auto">
          <a:xfrm>
            <a:off x="848866" y="4401088"/>
            <a:ext cx="4176142" cy="612088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560512" y="4370608"/>
            <a:ext cx="1260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 dirty="0">
                <a:solidFill>
                  <a:schemeClr val="bg1"/>
                </a:solidFill>
              </a:rPr>
              <a:t>성공</a:t>
            </a:r>
          </a:p>
        </p:txBody>
      </p:sp>
      <p:sp>
        <p:nvSpPr>
          <p:cNvPr id="89" name="Line 226"/>
          <p:cNvSpPr>
            <a:spLocks noChangeShapeType="1"/>
          </p:cNvSpPr>
          <p:nvPr/>
        </p:nvSpPr>
        <p:spPr bwMode="auto">
          <a:xfrm flipH="1">
            <a:off x="1112459" y="5472781"/>
            <a:ext cx="1647561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152140" y="5213920"/>
            <a:ext cx="12282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접속 불가 코드 전달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99" name="모서리가 둥근 직사각형 98"/>
          <p:cNvSpPr/>
          <p:nvPr/>
        </p:nvSpPr>
        <p:spPr bwMode="auto">
          <a:xfrm>
            <a:off x="848866" y="5155076"/>
            <a:ext cx="4176142" cy="468072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560512" y="5090688"/>
            <a:ext cx="1260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 dirty="0">
                <a:solidFill>
                  <a:schemeClr val="bg1"/>
                </a:solidFill>
              </a:rPr>
              <a:t>인증 실패</a:t>
            </a:r>
          </a:p>
        </p:txBody>
      </p:sp>
      <p:sp>
        <p:nvSpPr>
          <p:cNvPr id="101" name="Line 226"/>
          <p:cNvSpPr>
            <a:spLocks noChangeShapeType="1"/>
          </p:cNvSpPr>
          <p:nvPr/>
        </p:nvSpPr>
        <p:spPr bwMode="auto">
          <a:xfrm flipH="1">
            <a:off x="1112459" y="6124043"/>
            <a:ext cx="1647561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152140" y="5865182"/>
            <a:ext cx="145905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업데이트 필요 코드 전달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103" name="모서리가 둥근 직사각형 102"/>
          <p:cNvSpPr/>
          <p:nvPr/>
        </p:nvSpPr>
        <p:spPr bwMode="auto">
          <a:xfrm>
            <a:off x="848866" y="5769240"/>
            <a:ext cx="4176142" cy="468072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560512" y="5738760"/>
            <a:ext cx="1260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 dirty="0">
                <a:solidFill>
                  <a:schemeClr val="bg1"/>
                </a:solidFill>
              </a:rPr>
              <a:t>버전체크 실패</a:t>
            </a: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777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표 45"/>
          <p:cNvGraphicFramePr>
            <a:graphicFrameLocks noGrp="1"/>
          </p:cNvGraphicFramePr>
          <p:nvPr/>
        </p:nvGraphicFramePr>
        <p:xfrm>
          <a:off x="0" y="1052735"/>
          <a:ext cx="9906000" cy="5805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508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34" y="1482235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792" y="1482235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904" y="1482235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020" y="1482235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810" y="5389696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962" y="3353804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020" y="3353804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962" y="1482235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2974" y="5389696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904" y="5389696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3078" y="3353804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904" y="3353804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810" y="3353804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792" y="3353804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6020" y="5389696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962" y="5389696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3078" y="5389696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850" y="1482235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908" y="1482235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9958" y="1482235"/>
            <a:ext cx="708750" cy="126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49734" y="1196752"/>
            <a:ext cx="22829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+mn-ea"/>
                <a:ea typeface="+mn-ea"/>
              </a:rPr>
              <a:t>로딩 </a:t>
            </a:r>
            <a:r>
              <a:rPr lang="en-US" altLang="ko-KR" sz="1100" b="1" dirty="0">
                <a:latin typeface="+mn-ea"/>
                <a:ea typeface="+mn-ea"/>
              </a:rPr>
              <a:t>/ </a:t>
            </a:r>
            <a:r>
              <a:rPr lang="ko-KR" altLang="en-US" sz="1100" b="1">
                <a:latin typeface="+mn-ea"/>
                <a:ea typeface="+mn-ea"/>
              </a:rPr>
              <a:t>리스트 </a:t>
            </a:r>
            <a:r>
              <a:rPr lang="en-US" altLang="ko-KR" sz="1100" b="1" dirty="0">
                <a:latin typeface="+mn-ea"/>
                <a:ea typeface="+mn-ea"/>
              </a:rPr>
              <a:t>/ </a:t>
            </a:r>
            <a:r>
              <a:rPr lang="ko-KR" altLang="en-US" sz="1100" b="1">
                <a:latin typeface="+mn-ea"/>
                <a:ea typeface="+mn-ea"/>
              </a:rPr>
              <a:t>프리미엄</a:t>
            </a:r>
            <a:r>
              <a:rPr lang="en-US" altLang="ko-KR" sz="1100" b="1" dirty="0">
                <a:latin typeface="+mn-ea"/>
                <a:ea typeface="+mn-ea"/>
              </a:rPr>
              <a:t> </a:t>
            </a:r>
            <a:r>
              <a:rPr lang="ko-KR" altLang="en-US" sz="1100" b="1">
                <a:latin typeface="+mn-ea"/>
                <a:ea typeface="+mn-ea"/>
              </a:rPr>
              <a:t>인증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81904" y="1196752"/>
            <a:ext cx="3299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 err="1">
                <a:latin typeface="+mn-ea"/>
                <a:ea typeface="+mn-ea"/>
              </a:rPr>
              <a:t>맵</a:t>
            </a:r>
            <a:r>
              <a:rPr lang="ko-KR" altLang="en-US" sz="1100" b="1" dirty="0">
                <a:latin typeface="+mn-ea"/>
                <a:ea typeface="+mn-ea"/>
              </a:rPr>
              <a:t> </a:t>
            </a:r>
            <a:r>
              <a:rPr lang="en-US" altLang="ko-KR" sz="1100" b="1" dirty="0">
                <a:latin typeface="+mn-ea"/>
                <a:ea typeface="+mn-ea"/>
              </a:rPr>
              <a:t>/ </a:t>
            </a:r>
            <a:r>
              <a:rPr lang="ko-KR" altLang="en-US" sz="1100" b="1">
                <a:latin typeface="+mn-ea"/>
                <a:ea typeface="+mn-ea"/>
              </a:rPr>
              <a:t>상세 카드 </a:t>
            </a:r>
            <a:r>
              <a:rPr lang="en-US" altLang="ko-KR" sz="1100" b="1" dirty="0">
                <a:latin typeface="+mn-ea"/>
                <a:ea typeface="+mn-ea"/>
              </a:rPr>
              <a:t>/ </a:t>
            </a:r>
            <a:r>
              <a:rPr lang="ko-KR" altLang="en-US" sz="1100" b="1">
                <a:latin typeface="+mn-ea"/>
                <a:ea typeface="+mn-ea"/>
              </a:rPr>
              <a:t>경로안내</a:t>
            </a:r>
            <a:r>
              <a:rPr lang="en-US" altLang="ko-KR" sz="1100" b="1" dirty="0">
                <a:latin typeface="+mn-ea"/>
                <a:ea typeface="+mn-ea"/>
              </a:rPr>
              <a:t> / </a:t>
            </a:r>
            <a:r>
              <a:rPr lang="ko-KR" altLang="en-US" sz="1100" b="1">
                <a:latin typeface="+mn-ea"/>
                <a:ea typeface="+mn-ea"/>
              </a:rPr>
              <a:t>단계별 위험</a:t>
            </a:r>
            <a:r>
              <a:rPr lang="en-US" altLang="ko-KR" sz="1100" b="1" dirty="0">
                <a:latin typeface="+mn-ea"/>
                <a:ea typeface="+mn-ea"/>
              </a:rPr>
              <a:t> </a:t>
            </a:r>
            <a:r>
              <a:rPr lang="ko-KR" altLang="en-US" sz="1100" b="1">
                <a:latin typeface="+mn-ea"/>
                <a:ea typeface="+mn-ea"/>
              </a:rPr>
              <a:t>감지</a:t>
            </a:r>
            <a:r>
              <a:rPr lang="en-US" altLang="ko-KR" sz="1100" b="1" dirty="0">
                <a:latin typeface="+mn-ea"/>
                <a:ea typeface="+mn-ea"/>
              </a:rPr>
              <a:t> </a:t>
            </a:r>
            <a:endParaRPr lang="ko-KR" altLang="en-US" sz="1100" b="1"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49734" y="3085142"/>
            <a:ext cx="10839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+mn-ea"/>
                <a:ea typeface="+mn-ea"/>
              </a:rPr>
              <a:t>메뉴 </a:t>
            </a:r>
            <a:r>
              <a:rPr lang="en-US" altLang="ko-KR" sz="1100" b="1" dirty="0">
                <a:latin typeface="+mn-ea"/>
                <a:ea typeface="+mn-ea"/>
              </a:rPr>
              <a:t>/ </a:t>
            </a:r>
            <a:r>
              <a:rPr lang="ko-KR" altLang="en-US" sz="1100" b="1">
                <a:latin typeface="+mn-ea"/>
                <a:ea typeface="+mn-ea"/>
              </a:rPr>
              <a:t>설정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81904" y="3085142"/>
            <a:ext cx="4302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b="1" dirty="0">
                <a:latin typeface="+mn-ea"/>
                <a:ea typeface="+mn-ea"/>
              </a:rPr>
              <a:t>Zone + (Geo Fencing) / </a:t>
            </a:r>
            <a:r>
              <a:rPr lang="ko-KR" altLang="en-US" sz="1100" b="1">
                <a:latin typeface="+mn-ea"/>
                <a:ea typeface="+mn-ea"/>
              </a:rPr>
              <a:t>공공 </a:t>
            </a:r>
            <a:r>
              <a:rPr lang="en-US" altLang="ko-KR" sz="1100" b="1" dirty="0">
                <a:latin typeface="+mn-ea"/>
                <a:ea typeface="+mn-ea"/>
              </a:rPr>
              <a:t>API + Neighbor</a:t>
            </a:r>
            <a:r>
              <a:rPr lang="en-US" altLang="ko-KR" sz="1100" b="1" dirty="0">
                <a:latin typeface="+mn-ea"/>
              </a:rPr>
              <a:t>hood Watch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9734" y="5128086"/>
            <a:ext cx="9220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+mn-ea"/>
                <a:ea typeface="+mn-ea"/>
              </a:rPr>
              <a:t>이동경로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81904" y="5128086"/>
            <a:ext cx="17347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b="1" dirty="0">
                <a:latin typeface="+mn-ea"/>
                <a:ea typeface="+mn-ea"/>
              </a:rPr>
              <a:t>SOS / </a:t>
            </a:r>
            <a:r>
              <a:rPr lang="ko-KR" altLang="en-US" sz="1100" b="1">
                <a:latin typeface="+mn-ea"/>
                <a:ea typeface="+mn-ea"/>
              </a:rPr>
              <a:t>긴급 출동 연계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19599" y="5128086"/>
            <a:ext cx="8306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100" b="1" dirty="0">
                <a:latin typeface="+mn-ea"/>
                <a:ea typeface="+mn-ea"/>
              </a:rPr>
              <a:t>메시지</a:t>
            </a:r>
            <a:r>
              <a:rPr lang="en-US" altLang="ko-KR" sz="1100" b="1" dirty="0">
                <a:latin typeface="+mn-ea"/>
                <a:ea typeface="+mn-ea"/>
              </a:rPr>
              <a:t> </a:t>
            </a:r>
            <a:endParaRPr lang="ko-KR" altLang="en-US" sz="1100" b="1">
              <a:latin typeface="+mn-ea"/>
              <a:ea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19599" y="3085142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b="1" dirty="0">
                <a:latin typeface="+mn-ea"/>
              </a:rPr>
              <a:t>CCTV</a:t>
            </a:r>
            <a:endParaRPr lang="ko-KR" altLang="en-US" sz="1100" b="1">
              <a:latin typeface="+mn-ea"/>
              <a:ea typeface="+mn-ea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259079" y="2128729"/>
            <a:ext cx="1423806" cy="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9" idx="0"/>
            <a:endCxn id="30" idx="0"/>
          </p:cNvCxnSpPr>
          <p:nvPr/>
        </p:nvCxnSpPr>
        <p:spPr>
          <a:xfrm rot="5400000" flipH="1" flipV="1">
            <a:off x="4362502" y="-385650"/>
            <a:ext cx="12700" cy="6941585"/>
          </a:xfrm>
          <a:prstGeom prst="bentConnector3">
            <a:avLst>
              <a:gd name="adj1" fmla="val 1800000"/>
            </a:avLst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9" idx="1"/>
            <a:endCxn id="31" idx="1"/>
          </p:cNvCxnSpPr>
          <p:nvPr/>
        </p:nvCxnSpPr>
        <p:spPr>
          <a:xfrm rot="10800000" flipV="1">
            <a:off x="349734" y="3215947"/>
            <a:ext cx="12700" cy="2042944"/>
          </a:xfrm>
          <a:prstGeom prst="bentConnector3">
            <a:avLst>
              <a:gd name="adj1" fmla="val 1800000"/>
            </a:avLst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9" idx="3"/>
            <a:endCxn id="34" idx="1"/>
          </p:cNvCxnSpPr>
          <p:nvPr/>
        </p:nvCxnSpPr>
        <p:spPr>
          <a:xfrm>
            <a:off x="1433685" y="3215947"/>
            <a:ext cx="1885914" cy="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 bwMode="auto">
          <a:xfrm>
            <a:off x="1926863" y="5743231"/>
            <a:ext cx="559279" cy="552086"/>
          </a:xfrm>
          <a:prstGeom prst="ellipse">
            <a:avLst/>
          </a:prstGeom>
          <a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85738" indent="-185738" algn="ctr">
              <a:spcBef>
                <a:spcPct val="50000"/>
              </a:spcBef>
              <a:defRPr/>
            </a:pPr>
            <a:endParaRPr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80730" y="5481621"/>
            <a:ext cx="8130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100" b="1" dirty="0" err="1">
                <a:latin typeface="+mn-ea"/>
              </a:rPr>
              <a:t>Zigbee</a:t>
            </a:r>
            <a:endParaRPr lang="ko-KR" altLang="en-US" sz="1100" b="1">
              <a:latin typeface="+mn-ea"/>
              <a:ea typeface="+mn-ea"/>
            </a:endParaRPr>
          </a:p>
        </p:txBody>
      </p:sp>
      <p:cxnSp>
        <p:nvCxnSpPr>
          <p:cNvPr id="41" name="직선 화살표 연결선 40"/>
          <p:cNvCxnSpPr>
            <a:stCxn id="39" idx="6"/>
            <a:endCxn id="12" idx="1"/>
          </p:cNvCxnSpPr>
          <p:nvPr/>
        </p:nvCxnSpPr>
        <p:spPr>
          <a:xfrm>
            <a:off x="2486142" y="6019274"/>
            <a:ext cx="836832" cy="422"/>
          </a:xfrm>
          <a:prstGeom prst="straightConnector1">
            <a:avLst/>
          </a:prstGeom>
          <a:ln w="9525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9" idx="2"/>
            <a:endCxn id="8" idx="3"/>
          </p:cNvCxnSpPr>
          <p:nvPr/>
        </p:nvCxnSpPr>
        <p:spPr>
          <a:xfrm flipH="1">
            <a:off x="1056560" y="6019274"/>
            <a:ext cx="870303" cy="422"/>
          </a:xfrm>
          <a:prstGeom prst="straightConnector1">
            <a:avLst/>
          </a:prstGeom>
          <a:ln w="9525">
            <a:solidFill>
              <a:schemeClr val="accent6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9" idx="0"/>
            <a:endCxn id="32" idx="1"/>
          </p:cNvCxnSpPr>
          <p:nvPr/>
        </p:nvCxnSpPr>
        <p:spPr>
          <a:xfrm rot="16200000" flipH="1">
            <a:off x="2199932" y="1776919"/>
            <a:ext cx="2173749" cy="4790194"/>
          </a:xfrm>
          <a:prstGeom prst="bentConnector4">
            <a:avLst>
              <a:gd name="adj1" fmla="val -10516"/>
              <a:gd name="adj2" fmla="val 78115"/>
            </a:avLst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17" idx="3"/>
            <a:endCxn id="40" idx="3"/>
          </p:cNvCxnSpPr>
          <p:nvPr/>
        </p:nvCxnSpPr>
        <p:spPr>
          <a:xfrm>
            <a:off x="2125542" y="3983804"/>
            <a:ext cx="468231" cy="1628622"/>
          </a:xfrm>
          <a:prstGeom prst="bentConnector3">
            <a:avLst>
              <a:gd name="adj1" fmla="val 148822"/>
            </a:avLst>
          </a:prstGeom>
          <a:ln w="9525"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제목 1"/>
          <p:cNvSpPr txBox="1">
            <a:spLocks/>
          </p:cNvSpPr>
          <p:nvPr/>
        </p:nvSpPr>
        <p:spPr bwMode="auto">
          <a:xfrm>
            <a:off x="5318127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>
              <a:defRPr/>
            </a:pP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I. </a:t>
            </a:r>
            <a:r>
              <a:rPr lang="ko-KR" altLang="en-US" sz="1800" kern="0" dirty="0">
                <a:solidFill>
                  <a:schemeClr val="tx1"/>
                </a:solidFill>
                <a:latin typeface="+mn-ea"/>
                <a:ea typeface="+mn-ea"/>
              </a:rPr>
              <a:t>제안 개요</a:t>
            </a:r>
          </a:p>
        </p:txBody>
      </p:sp>
      <p:sp>
        <p:nvSpPr>
          <p:cNvPr id="47" name="제목 1"/>
          <p:cNvSpPr txBox="1">
            <a:spLocks/>
          </p:cNvSpPr>
          <p:nvPr/>
        </p:nvSpPr>
        <p:spPr bwMode="auto">
          <a:xfrm>
            <a:off x="344488" y="14288"/>
            <a:ext cx="4756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r" rtl="0" fontAlgn="base" latinLnBrk="1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4. 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서비스 메뉴 맵 </a:t>
            </a: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– Premium</a:t>
            </a:r>
            <a:r>
              <a:rPr lang="ko-KR" altLang="en-US" sz="1800" ker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kern="0" dirty="0">
                <a:solidFill>
                  <a:schemeClr val="tx1"/>
                </a:solidFill>
                <a:latin typeface="+mn-ea"/>
                <a:ea typeface="+mn-ea"/>
              </a:rPr>
              <a:t>(2/2)</a:t>
            </a:r>
            <a:endParaRPr lang="ko-KR" altLang="en-US" sz="1800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319599" y="3353804"/>
            <a:ext cx="712157" cy="1260000"/>
            <a:chOff x="4171880" y="3211912"/>
            <a:chExt cx="712157" cy="126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75286" y="3211912"/>
              <a:ext cx="708750" cy="1260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6" name="Picture 4" descr="http://www.swsj.kr/xe/files/attach/images/973/031/001/CCTV.jpg"/>
            <p:cNvPicPr>
              <a:picLocks noChangeAspect="1" noChangeArrowheads="1"/>
            </p:cNvPicPr>
            <p:nvPr/>
          </p:nvPicPr>
          <p:blipFill rotWithShape="1">
            <a:blip r:embed="rId24" cstate="screen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71880" y="3348038"/>
              <a:ext cx="712157" cy="112157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Rectangle 157"/>
          <p:cNvSpPr>
            <a:spLocks noChangeArrowheads="1"/>
          </p:cNvSpPr>
          <p:nvPr/>
        </p:nvSpPr>
        <p:spPr bwMode="auto">
          <a:xfrm>
            <a:off x="415924" y="692696"/>
            <a:ext cx="9073580" cy="373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eaLnBrk="1" latinLnBrk="1" hangingPunct="1"/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기존 안심서비스의 통합플랫폼으로 다양한 공공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, 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민간 </a:t>
            </a:r>
            <a:r>
              <a:rPr kumimoji="0" lang="en-US" altLang="ko-KR" sz="1477" b="1" dirty="0">
                <a:solidFill>
                  <a:srgbClr val="000000"/>
                </a:solidFill>
                <a:ea typeface="맑은 고딕" pitchFamily="50" charset="-127"/>
              </a:rPr>
              <a:t>API</a:t>
            </a:r>
            <a:r>
              <a:rPr kumimoji="0" lang="ko-KR" altLang="en-US" sz="1477" b="1" dirty="0">
                <a:solidFill>
                  <a:srgbClr val="000000"/>
                </a:solidFill>
                <a:ea typeface="맑은 고딕" pitchFamily="50" charset="-127"/>
              </a:rPr>
              <a:t>연계와 기능의 연계가 유연하도록 구성 </a:t>
            </a:r>
            <a:endParaRPr kumimoji="0" lang="en-US" altLang="ko-KR" sz="1477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000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120578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2.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API Server 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&gt; 2.3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User Agent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활용 방안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5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648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ko-KR" altLang="en-US" sz="1600" b="1" kern="0">
                <a:latin typeface="+mn-ea"/>
                <a:ea typeface="+mn-ea"/>
              </a:rPr>
              <a:t>다양한 </a:t>
            </a:r>
            <a:r>
              <a:rPr kumimoji="0" lang="en-US" altLang="ko-KR" sz="1600" b="1" kern="0">
                <a:latin typeface="+mn-ea"/>
                <a:ea typeface="+mn-ea"/>
              </a:rPr>
              <a:t>User Agent</a:t>
            </a:r>
            <a:r>
              <a:rPr kumimoji="0" lang="ko-KR" altLang="en-US" sz="1600" b="1" kern="0">
                <a:latin typeface="+mn-ea"/>
                <a:ea typeface="+mn-ea"/>
              </a:rPr>
              <a:t>의 분석을 통해 버전 및 정책을 관리하고 내부</a:t>
            </a:r>
            <a:r>
              <a:rPr kumimoji="0" lang="en-US" altLang="ko-KR" sz="1600" b="1" kern="0">
                <a:latin typeface="+mn-ea"/>
                <a:ea typeface="+mn-ea"/>
              </a:rPr>
              <a:t>/</a:t>
            </a:r>
            <a:r>
              <a:rPr kumimoji="0" lang="ko-KR" altLang="en-US" sz="1600" b="1" kern="0">
                <a:latin typeface="+mn-ea"/>
                <a:ea typeface="+mn-ea"/>
              </a:rPr>
              <a:t>외부 서비스의 파악 및 </a:t>
            </a:r>
            <a:r>
              <a:rPr kumimoji="0" lang="en-US" altLang="ko-KR" sz="1600" b="1" kern="0">
                <a:latin typeface="+mn-ea"/>
                <a:ea typeface="+mn-ea"/>
              </a:rPr>
              <a:t>PoC</a:t>
            </a:r>
            <a:r>
              <a:rPr kumimoji="0" lang="ko-KR" altLang="en-US" sz="1600" b="1" kern="0">
                <a:latin typeface="+mn-ea"/>
                <a:ea typeface="+mn-ea"/>
              </a:rPr>
              <a:t>별 </a:t>
            </a:r>
            <a:r>
              <a:rPr kumimoji="0" lang="en-US" altLang="ko-KR" sz="1600" b="1" kern="0">
                <a:latin typeface="+mn-ea"/>
                <a:ea typeface="+mn-ea"/>
              </a:rPr>
              <a:t>API</a:t>
            </a:r>
            <a:r>
              <a:rPr kumimoji="0" lang="ko-KR" altLang="en-US" sz="1600" b="1" kern="0">
                <a:latin typeface="+mn-ea"/>
                <a:ea typeface="+mn-ea"/>
              </a:rPr>
              <a:t>의 접근 권한을 제어합니다</a:t>
            </a:r>
            <a:r>
              <a:rPr kumimoji="0" lang="en-US" altLang="ko-KR" sz="1600" b="1" kern="0">
                <a:latin typeface="+mn-ea"/>
                <a:ea typeface="+mn-ea"/>
              </a:rPr>
              <a:t>.</a:t>
            </a:r>
            <a:endParaRPr kumimoji="0" lang="en-US" altLang="ko-KR" sz="1600" b="1" kern="0" dirty="0">
              <a:latin typeface="+mn-ea"/>
              <a:ea typeface="+mn-ea"/>
            </a:endParaRPr>
          </a:p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endParaRPr kumimoji="0" lang="en-US" altLang="ko-KR" sz="1400" b="1" kern="0" dirty="0">
              <a:latin typeface="+mn-ea"/>
              <a:ea typeface="+mn-ea"/>
            </a:endParaRPr>
          </a:p>
        </p:txBody>
      </p:sp>
      <p:sp>
        <p:nvSpPr>
          <p:cNvPr id="46" name="직사각형 40"/>
          <p:cNvSpPr>
            <a:spLocks noChangeArrowheads="1"/>
          </p:cNvSpPr>
          <p:nvPr/>
        </p:nvSpPr>
        <p:spPr bwMode="auto">
          <a:xfrm>
            <a:off x="415925" y="148478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User Agent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예시</a:t>
            </a:r>
            <a:endParaRPr lang="ko-KR" altLang="en-US" sz="1400" b="1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47" name="Line 3"/>
          <p:cNvSpPr>
            <a:spLocks noChangeShapeType="1"/>
          </p:cNvSpPr>
          <p:nvPr/>
        </p:nvSpPr>
        <p:spPr bwMode="auto">
          <a:xfrm flipV="1">
            <a:off x="415925" y="185593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44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  <a:latin typeface="+mn-ea"/>
                <a:ea typeface="+mn-ea"/>
              </a:rPr>
              <a:t>IV. </a:t>
            </a:r>
            <a:r>
              <a:rPr lang="ko-KR" altLang="en-US">
                <a:solidFill>
                  <a:schemeClr val="tx1"/>
                </a:solidFill>
                <a:latin typeface="+mn-ea"/>
                <a:ea typeface="+mn-ea"/>
              </a:rPr>
              <a:t>시스템 구현 방안</a:t>
            </a:r>
            <a:endParaRPr lang="ko-KR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1" name="모서리가 둥근 직사각형 220"/>
          <p:cNvSpPr>
            <a:spLocks noChangeArrowheads="1"/>
          </p:cNvSpPr>
          <p:nvPr/>
        </p:nvSpPr>
        <p:spPr bwMode="auto">
          <a:xfrm>
            <a:off x="2576513" y="2306911"/>
            <a:ext cx="4321175" cy="1512887"/>
          </a:xfrm>
          <a:prstGeom prst="roundRect">
            <a:avLst>
              <a:gd name="adj" fmla="val 3456"/>
            </a:avLst>
          </a:prstGeom>
          <a:solidFill>
            <a:schemeClr val="bg1"/>
          </a:solidFill>
          <a:ln w="3175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 algn="ctr">
              <a:defRPr/>
            </a:pP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75" name="Rectangle 330"/>
          <p:cNvSpPr>
            <a:spLocks noChangeArrowheads="1"/>
          </p:cNvSpPr>
          <p:nvPr/>
        </p:nvSpPr>
        <p:spPr bwMode="auto">
          <a:xfrm>
            <a:off x="415925" y="1916113"/>
            <a:ext cx="9072563" cy="4537075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grpSp>
        <p:nvGrpSpPr>
          <p:cNvPr id="77" name="그룹 1"/>
          <p:cNvGrpSpPr>
            <a:grpSpLocks/>
          </p:cNvGrpSpPr>
          <p:nvPr/>
        </p:nvGrpSpPr>
        <p:grpSpPr bwMode="auto">
          <a:xfrm>
            <a:off x="3092450" y="2433911"/>
            <a:ext cx="4668838" cy="1385887"/>
            <a:chOff x="2660304" y="2404319"/>
            <a:chExt cx="4668960" cy="1384721"/>
          </a:xfrm>
        </p:grpSpPr>
        <p:sp>
          <p:nvSpPr>
            <p:cNvPr id="78" name="Rectangle 26"/>
            <p:cNvSpPr>
              <a:spLocks noChangeArrowheads="1"/>
            </p:cNvSpPr>
            <p:nvPr/>
          </p:nvSpPr>
          <p:spPr bwMode="auto">
            <a:xfrm>
              <a:off x="5181254" y="2736999"/>
              <a:ext cx="972000" cy="457200"/>
            </a:xfrm>
            <a:prstGeom prst="rect">
              <a:avLst/>
            </a:prstGeom>
            <a:noFill/>
            <a:ln w="9525" algn="ctr">
              <a:solidFill>
                <a:srgbClr val="3333CC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ko-KR">
                  <a:latin typeface="+mn-ea"/>
                  <a:ea typeface="+mn-ea"/>
                </a:rPr>
                <a:t>1280x720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0" name="Rectangle 27"/>
            <p:cNvSpPr>
              <a:spLocks noChangeArrowheads="1"/>
            </p:cNvSpPr>
            <p:nvPr/>
          </p:nvSpPr>
          <p:spPr bwMode="auto">
            <a:xfrm>
              <a:off x="2660304" y="2736999"/>
              <a:ext cx="350838" cy="457200"/>
            </a:xfrm>
            <a:prstGeom prst="rect">
              <a:avLst/>
            </a:prstGeom>
            <a:noFill/>
            <a:ln w="9525" algn="ctr">
              <a:solidFill>
                <a:srgbClr val="3333CC"/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r>
                <a:rPr lang="en-US" altLang="ko-KR">
                  <a:latin typeface="+mn-ea"/>
                  <a:ea typeface="+mn-ea"/>
                </a:rPr>
                <a:t>SKT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1" name="AutoShape 28"/>
            <p:cNvSpPr>
              <a:spLocks/>
            </p:cNvSpPr>
            <p:nvPr/>
          </p:nvSpPr>
          <p:spPr bwMode="auto">
            <a:xfrm>
              <a:off x="3054004" y="3346600"/>
              <a:ext cx="1085850" cy="442440"/>
            </a:xfrm>
            <a:prstGeom prst="callout2">
              <a:avLst>
                <a:gd name="adj1" fmla="val 14662"/>
                <a:gd name="adj2" fmla="val -7019"/>
                <a:gd name="adj3" fmla="val 14662"/>
                <a:gd name="adj4" fmla="val -13306"/>
                <a:gd name="adj5" fmla="val -35542"/>
                <a:gd name="adj6" fmla="val -24356"/>
              </a:avLst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kumimoji="0" lang="ko-KR" altLang="en-US" sz="1000" b="1" dirty="0">
                  <a:latin typeface="+mn-ea"/>
                  <a:ea typeface="+mn-ea"/>
                </a:rPr>
                <a:t>무선사업자</a:t>
              </a:r>
              <a:endParaRPr kumimoji="0" lang="en-US" altLang="ko-KR" sz="1000" b="1" dirty="0">
                <a:latin typeface="+mn-ea"/>
                <a:ea typeface="+mn-ea"/>
              </a:endParaRPr>
            </a:p>
            <a:p>
              <a:r>
                <a:rPr kumimoji="0" lang="en-US" altLang="ko-KR" sz="1000" dirty="0">
                  <a:latin typeface="+mn-ea"/>
                  <a:ea typeface="+mn-ea"/>
                </a:rPr>
                <a:t>(SKT, KT, LGU)</a:t>
              </a:r>
            </a:p>
          </p:txBody>
        </p:sp>
        <p:sp>
          <p:nvSpPr>
            <p:cNvPr id="83" name="Rectangle 30"/>
            <p:cNvSpPr>
              <a:spLocks noChangeArrowheads="1"/>
            </p:cNvSpPr>
            <p:nvPr/>
          </p:nvSpPr>
          <p:spPr bwMode="auto">
            <a:xfrm>
              <a:off x="3224660" y="2736999"/>
              <a:ext cx="504205" cy="457200"/>
            </a:xfrm>
            <a:prstGeom prst="rect">
              <a:avLst/>
            </a:prstGeom>
            <a:noFill/>
            <a:ln w="9525" algn="ctr">
              <a:solidFill>
                <a:srgbClr val="3333CC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altLang="ko-KR">
                  <a:latin typeface="+mn-ea"/>
                  <a:ea typeface="+mn-ea"/>
                </a:rPr>
                <a:t>2.5.6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4" name="Rectangle 31"/>
            <p:cNvSpPr>
              <a:spLocks noChangeArrowheads="1"/>
            </p:cNvSpPr>
            <p:nvPr/>
          </p:nvSpPr>
          <p:spPr bwMode="auto">
            <a:xfrm>
              <a:off x="3905449" y="2736999"/>
              <a:ext cx="1119559" cy="457200"/>
            </a:xfrm>
            <a:prstGeom prst="rect">
              <a:avLst/>
            </a:prstGeom>
            <a:noFill/>
            <a:ln w="9525" algn="ctr">
              <a:solidFill>
                <a:srgbClr val="3333CC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r>
                <a:rPr lang="en-US" altLang="ko-KR" dirty="0">
                  <a:latin typeface="+mn-ea"/>
                  <a:ea typeface="+mn-ea"/>
                </a:rPr>
                <a:t>01012345678</a:t>
              </a:r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85" name="AutoShape 32"/>
            <p:cNvSpPr>
              <a:spLocks/>
            </p:cNvSpPr>
            <p:nvPr/>
          </p:nvSpPr>
          <p:spPr bwMode="auto">
            <a:xfrm>
              <a:off x="4736753" y="2412381"/>
              <a:ext cx="2592511" cy="207962"/>
            </a:xfrm>
            <a:prstGeom prst="callout2">
              <a:avLst>
                <a:gd name="adj1" fmla="val 41144"/>
                <a:gd name="adj2" fmla="val -3611"/>
                <a:gd name="adj3" fmla="val 41144"/>
                <a:gd name="adj4" fmla="val -6546"/>
                <a:gd name="adj5" fmla="val 152569"/>
                <a:gd name="adj6" fmla="val -9630"/>
              </a:avLst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kumimoji="0" lang="en-US" altLang="ko-KR" sz="1000" b="1">
                  <a:latin typeface="+mn-ea"/>
                  <a:ea typeface="+mn-ea"/>
                </a:rPr>
                <a:t>MDN</a:t>
              </a:r>
              <a:endParaRPr kumimoji="0" lang="ko-KR" altLang="en-US" sz="1000" b="1">
                <a:latin typeface="+mn-ea"/>
                <a:ea typeface="+mn-ea"/>
              </a:endParaRPr>
            </a:p>
          </p:txBody>
        </p:sp>
        <p:sp>
          <p:nvSpPr>
            <p:cNvPr id="87" name="AutoShape 28"/>
            <p:cNvSpPr>
              <a:spLocks/>
            </p:cNvSpPr>
            <p:nvPr/>
          </p:nvSpPr>
          <p:spPr bwMode="auto">
            <a:xfrm>
              <a:off x="5900664" y="3346600"/>
              <a:ext cx="1085850" cy="442440"/>
            </a:xfrm>
            <a:prstGeom prst="callout2">
              <a:avLst>
                <a:gd name="adj1" fmla="val 14662"/>
                <a:gd name="adj2" fmla="val -7019"/>
                <a:gd name="adj3" fmla="val 14662"/>
                <a:gd name="adj4" fmla="val -13306"/>
                <a:gd name="adj5" fmla="val -35542"/>
                <a:gd name="adj6" fmla="val -24356"/>
              </a:avLst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kumimoji="0" lang="ko-KR" altLang="en-US" sz="1000" b="1">
                  <a:latin typeface="+mn-ea"/>
                  <a:ea typeface="+mn-ea"/>
                </a:rPr>
                <a:t>해상도</a:t>
              </a:r>
              <a:endParaRPr kumimoji="0" lang="en-US" altLang="ko-KR" sz="1000">
                <a:latin typeface="+mn-ea"/>
                <a:ea typeface="+mn-ea"/>
              </a:endParaRPr>
            </a:p>
          </p:txBody>
        </p:sp>
        <p:sp>
          <p:nvSpPr>
            <p:cNvPr id="88" name="AutoShape 32"/>
            <p:cNvSpPr>
              <a:spLocks/>
            </p:cNvSpPr>
            <p:nvPr/>
          </p:nvSpPr>
          <p:spPr bwMode="auto">
            <a:xfrm>
              <a:off x="3740424" y="2404319"/>
              <a:ext cx="2592511" cy="207962"/>
            </a:xfrm>
            <a:prstGeom prst="callout2">
              <a:avLst>
                <a:gd name="adj1" fmla="val 41144"/>
                <a:gd name="adj2" fmla="val -3611"/>
                <a:gd name="adj3" fmla="val 41144"/>
                <a:gd name="adj4" fmla="val -6546"/>
                <a:gd name="adj5" fmla="val 152569"/>
                <a:gd name="adj6" fmla="val -9630"/>
              </a:avLst>
            </a:prstGeom>
            <a:noFill/>
            <a:ln w="9525">
              <a:solidFill>
                <a:srgbClr val="3333CC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kumimoji="0" lang="ko-KR" altLang="en-US" sz="1000" b="1">
                  <a:latin typeface="+mn-ea"/>
                  <a:ea typeface="+mn-ea"/>
                </a:rPr>
                <a:t>버전</a:t>
              </a:r>
            </a:p>
          </p:txBody>
        </p:sp>
      </p:grpSp>
      <p:sp>
        <p:nvSpPr>
          <p:cNvPr id="90" name="TextBox 5"/>
          <p:cNvSpPr txBox="1">
            <a:spLocks noChangeArrowheads="1"/>
          </p:cNvSpPr>
          <p:nvPr/>
        </p:nvSpPr>
        <p:spPr bwMode="auto">
          <a:xfrm>
            <a:off x="2698750" y="4005064"/>
            <a:ext cx="5999163" cy="43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177800" indent="-177800" eaLnBrk="1" hangingPunct="1">
              <a:spcBef>
                <a:spcPct val="50000"/>
              </a:spcBef>
              <a:buSzPct val="120000"/>
              <a:buFont typeface="Wingdings" pitchFamily="2" charset="2"/>
              <a:buChar char="§"/>
            </a:pPr>
            <a:r>
              <a:rPr lang="ko-KR" altLang="en-US" sz="1000" dirty="0">
                <a:latin typeface="+mn-ea"/>
                <a:ea typeface="+mn-ea"/>
              </a:rPr>
              <a:t>내부</a:t>
            </a:r>
            <a:r>
              <a:rPr lang="ko-KR" altLang="en-US" sz="1000" dirty="0">
                <a:latin typeface="+mn-ea"/>
                <a:ea typeface="+mn-ea"/>
                <a:sym typeface="Wingdings 2" pitchFamily="18" charset="2"/>
              </a:rPr>
              <a:t>외부 서비스의 파악 및 </a:t>
            </a:r>
            <a:r>
              <a:rPr lang="en-US" altLang="ko-KR" sz="1000" dirty="0" err="1">
                <a:latin typeface="+mn-ea"/>
                <a:ea typeface="+mn-ea"/>
                <a:sym typeface="Wingdings 2" pitchFamily="18" charset="2"/>
              </a:rPr>
              <a:t>PoC</a:t>
            </a:r>
            <a:r>
              <a:rPr lang="ko-KR" altLang="en-US" sz="1000">
                <a:latin typeface="+mn-ea"/>
                <a:ea typeface="+mn-ea"/>
                <a:sym typeface="Wingdings 2" pitchFamily="18" charset="2"/>
              </a:rPr>
              <a:t>별 </a:t>
            </a:r>
            <a:r>
              <a:rPr lang="en-US" altLang="ko-KR" sz="1000" dirty="0">
                <a:latin typeface="+mn-ea"/>
                <a:ea typeface="+mn-ea"/>
                <a:sym typeface="Wingdings 2" pitchFamily="18" charset="2"/>
              </a:rPr>
              <a:t>API</a:t>
            </a:r>
            <a:r>
              <a:rPr lang="ko-KR" altLang="en-US" sz="1000">
                <a:latin typeface="+mn-ea"/>
                <a:ea typeface="+mn-ea"/>
                <a:sym typeface="Wingdings 2" pitchFamily="18" charset="2"/>
              </a:rPr>
              <a:t>의 접근 권한 제어 필요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91" name="모서리가 둥근 직사각형 220"/>
          <p:cNvSpPr>
            <a:spLocks noChangeArrowheads="1"/>
          </p:cNvSpPr>
          <p:nvPr/>
        </p:nvSpPr>
        <p:spPr bwMode="auto">
          <a:xfrm>
            <a:off x="920750" y="4005064"/>
            <a:ext cx="1584325" cy="431800"/>
          </a:xfrm>
          <a:prstGeom prst="roundRect">
            <a:avLst>
              <a:gd name="adj" fmla="val 7565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tIns="0" bIns="0" anchor="ctr"/>
          <a:lstStyle/>
          <a:p>
            <a:pPr algn="ctr">
              <a:defRPr/>
            </a:pPr>
            <a:r>
              <a:rPr lang="ko-KR" altLang="en-US" sz="1000" b="1" dirty="0">
                <a:latin typeface="+mn-ea"/>
                <a:ea typeface="+mn-ea"/>
              </a:rPr>
              <a:t>무선 사업자</a:t>
            </a:r>
          </a:p>
        </p:txBody>
      </p:sp>
      <p:sp>
        <p:nvSpPr>
          <p:cNvPr id="93" name="TextBox 5"/>
          <p:cNvSpPr txBox="1">
            <a:spLocks noChangeArrowheads="1"/>
          </p:cNvSpPr>
          <p:nvPr/>
        </p:nvSpPr>
        <p:spPr bwMode="auto">
          <a:xfrm>
            <a:off x="2698750" y="4617393"/>
            <a:ext cx="5999163" cy="43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177800" indent="-177800" eaLnBrk="1" hangingPunct="1">
              <a:spcBef>
                <a:spcPct val="50000"/>
              </a:spcBef>
              <a:buSzPct val="120000"/>
              <a:buFont typeface="Wingdings" pitchFamily="2" charset="2"/>
              <a:buChar char="§"/>
            </a:pPr>
            <a:r>
              <a:rPr lang="en-US" altLang="ko-KR" sz="1000">
                <a:latin typeface="+mn-ea"/>
                <a:ea typeface="+mn-ea"/>
              </a:rPr>
              <a:t>PoC</a:t>
            </a:r>
            <a:r>
              <a:rPr lang="ko-KR" altLang="en-US" sz="1000">
                <a:latin typeface="+mn-ea"/>
                <a:ea typeface="+mn-ea"/>
              </a:rPr>
              <a:t>의 버전별 표준 </a:t>
            </a:r>
            <a:r>
              <a:rPr lang="en-US" altLang="ko-KR" sz="1000">
                <a:latin typeface="+mn-ea"/>
                <a:ea typeface="+mn-ea"/>
              </a:rPr>
              <a:t>API </a:t>
            </a:r>
            <a:r>
              <a:rPr lang="ko-KR" altLang="en-US" sz="1000">
                <a:latin typeface="+mn-ea"/>
                <a:ea typeface="+mn-ea"/>
              </a:rPr>
              <a:t>사용 버전 확인 및 하위 호환성</a:t>
            </a:r>
            <a:r>
              <a:rPr lang="en-US" altLang="ko-KR" sz="1000">
                <a:latin typeface="+mn-ea"/>
                <a:ea typeface="+mn-ea"/>
              </a:rPr>
              <a:t>(Backward compatibility) </a:t>
            </a:r>
            <a:r>
              <a:rPr lang="ko-KR" altLang="en-US" sz="1000">
                <a:latin typeface="+mn-ea"/>
                <a:ea typeface="+mn-ea"/>
              </a:rPr>
              <a:t>제공</a:t>
            </a:r>
          </a:p>
        </p:txBody>
      </p:sp>
      <p:sp>
        <p:nvSpPr>
          <p:cNvPr id="94" name="모서리가 둥근 직사각형 220"/>
          <p:cNvSpPr>
            <a:spLocks noChangeArrowheads="1"/>
          </p:cNvSpPr>
          <p:nvPr/>
        </p:nvSpPr>
        <p:spPr bwMode="auto">
          <a:xfrm>
            <a:off x="920750" y="4617393"/>
            <a:ext cx="1584325" cy="431800"/>
          </a:xfrm>
          <a:prstGeom prst="roundRect">
            <a:avLst>
              <a:gd name="adj" fmla="val 7565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tIns="0" bIns="0" anchor="ctr"/>
          <a:lstStyle/>
          <a:p>
            <a:pPr algn="ctr"/>
            <a:r>
              <a:rPr lang="ko-KR" altLang="en-US" sz="1000" b="1" dirty="0">
                <a:latin typeface="+mn-ea"/>
                <a:ea typeface="+mn-ea"/>
              </a:rPr>
              <a:t>버전</a:t>
            </a:r>
          </a:p>
        </p:txBody>
      </p:sp>
      <p:sp>
        <p:nvSpPr>
          <p:cNvPr id="95" name="TextBox 5"/>
          <p:cNvSpPr txBox="1">
            <a:spLocks noChangeArrowheads="1"/>
          </p:cNvSpPr>
          <p:nvPr/>
        </p:nvSpPr>
        <p:spPr bwMode="auto">
          <a:xfrm>
            <a:off x="2698750" y="5229721"/>
            <a:ext cx="5999163" cy="43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177800" indent="-177800" eaLnBrk="1" hangingPunct="1">
              <a:spcBef>
                <a:spcPct val="50000"/>
              </a:spcBef>
              <a:buSzPct val="120000"/>
              <a:buFont typeface="Wingdings" pitchFamily="2" charset="2"/>
              <a:buChar char="§"/>
            </a:pPr>
            <a:r>
              <a:rPr lang="ko-KR" altLang="en-US" sz="1000" dirty="0">
                <a:latin typeface="+mn-ea"/>
                <a:ea typeface="+mn-ea"/>
              </a:rPr>
              <a:t>표준 </a:t>
            </a:r>
            <a:r>
              <a:rPr lang="en-US" altLang="ko-KR" sz="1000" dirty="0">
                <a:latin typeface="+mn-ea"/>
                <a:ea typeface="+mn-ea"/>
              </a:rPr>
              <a:t>API</a:t>
            </a:r>
            <a:r>
              <a:rPr lang="ko-KR" altLang="en-US" sz="1000">
                <a:latin typeface="+mn-ea"/>
                <a:ea typeface="+mn-ea"/>
              </a:rPr>
              <a:t> 요청자 정보로서 사용자별 </a:t>
            </a:r>
            <a:r>
              <a:rPr lang="en-US" altLang="ko-KR" sz="1000" dirty="0">
                <a:latin typeface="+mn-ea"/>
                <a:ea typeface="+mn-ea"/>
              </a:rPr>
              <a:t>API </a:t>
            </a:r>
            <a:r>
              <a:rPr lang="ko-KR" altLang="en-US" sz="1000">
                <a:latin typeface="+mn-ea"/>
                <a:ea typeface="+mn-ea"/>
              </a:rPr>
              <a:t>제공 횟수 제어</a:t>
            </a:r>
          </a:p>
        </p:txBody>
      </p:sp>
      <p:sp>
        <p:nvSpPr>
          <p:cNvPr id="96" name="모서리가 둥근 직사각형 220"/>
          <p:cNvSpPr>
            <a:spLocks noChangeArrowheads="1"/>
          </p:cNvSpPr>
          <p:nvPr/>
        </p:nvSpPr>
        <p:spPr bwMode="auto">
          <a:xfrm>
            <a:off x="920750" y="5229721"/>
            <a:ext cx="1584325" cy="431800"/>
          </a:xfrm>
          <a:prstGeom prst="roundRect">
            <a:avLst>
              <a:gd name="adj" fmla="val 7565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tIns="0" bIns="0" anchor="ctr"/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MDN</a:t>
            </a:r>
          </a:p>
          <a:p>
            <a:pPr algn="ctr"/>
            <a:r>
              <a:rPr lang="en-US" altLang="ko-KR" sz="1000" b="1" dirty="0">
                <a:latin typeface="+mn-ea"/>
                <a:ea typeface="+mn-ea"/>
              </a:rPr>
              <a:t>(</a:t>
            </a:r>
            <a:r>
              <a:rPr lang="ko-KR" altLang="en-US" sz="1000" b="1" dirty="0">
                <a:latin typeface="+mn-ea"/>
                <a:ea typeface="+mn-ea"/>
              </a:rPr>
              <a:t>발신자</a:t>
            </a:r>
            <a:r>
              <a:rPr lang="en-US" altLang="ko-KR" sz="1000" b="1" dirty="0">
                <a:latin typeface="+mn-ea"/>
                <a:ea typeface="+mn-ea"/>
              </a:rPr>
              <a:t>)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97" name="TextBox 5"/>
          <p:cNvSpPr txBox="1">
            <a:spLocks noChangeArrowheads="1"/>
          </p:cNvSpPr>
          <p:nvPr/>
        </p:nvSpPr>
        <p:spPr bwMode="auto">
          <a:xfrm>
            <a:off x="2698750" y="5830937"/>
            <a:ext cx="5999163" cy="431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177800" indent="-177800" eaLnBrk="1" hangingPunct="1">
              <a:spcBef>
                <a:spcPct val="50000"/>
              </a:spcBef>
              <a:buSzPct val="120000"/>
              <a:buFont typeface="Wingdings" pitchFamily="2" charset="2"/>
              <a:buChar char="§"/>
            </a:pPr>
            <a:r>
              <a:rPr lang="en-US" altLang="ko-KR" sz="1000">
                <a:latin typeface="+mn-ea"/>
                <a:ea typeface="+mn-ea"/>
              </a:rPr>
              <a:t>PoC(</a:t>
            </a:r>
            <a:r>
              <a:rPr lang="ko-KR" altLang="en-US" sz="1000">
                <a:latin typeface="+mn-ea"/>
                <a:ea typeface="+mn-ea"/>
              </a:rPr>
              <a:t>디바이스</a:t>
            </a:r>
            <a:r>
              <a:rPr lang="en-US" altLang="ko-KR" sz="1000">
                <a:latin typeface="+mn-ea"/>
                <a:ea typeface="+mn-ea"/>
              </a:rPr>
              <a:t>)</a:t>
            </a:r>
            <a:r>
              <a:rPr lang="ko-KR" altLang="en-US" sz="1000">
                <a:latin typeface="+mn-ea"/>
                <a:ea typeface="+mn-ea"/>
              </a:rPr>
              <a:t>의 해상도에 따른 최적의 해상도 이미지 제공</a:t>
            </a:r>
          </a:p>
        </p:txBody>
      </p:sp>
      <p:sp>
        <p:nvSpPr>
          <p:cNvPr id="98" name="모서리가 둥근 직사각형 220"/>
          <p:cNvSpPr>
            <a:spLocks noChangeArrowheads="1"/>
          </p:cNvSpPr>
          <p:nvPr/>
        </p:nvSpPr>
        <p:spPr bwMode="auto">
          <a:xfrm>
            <a:off x="920750" y="5830937"/>
            <a:ext cx="1584325" cy="431800"/>
          </a:xfrm>
          <a:prstGeom prst="roundRect">
            <a:avLst>
              <a:gd name="adj" fmla="val 7565"/>
            </a:avLst>
          </a:prstGeom>
          <a:solidFill>
            <a:schemeClr val="bg1">
              <a:lumMod val="95000"/>
            </a:schemeClr>
          </a:solidFill>
          <a:ln w="3175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/>
            <a:tailEnd/>
          </a:ln>
        </p:spPr>
        <p:txBody>
          <a:bodyPr tIns="0" bIns="0" anchor="ctr"/>
          <a:lstStyle/>
          <a:p>
            <a:pPr algn="ctr"/>
            <a:r>
              <a:rPr lang="ko-KR" altLang="en-US" sz="1000" b="1" dirty="0">
                <a:latin typeface="+mn-ea"/>
                <a:ea typeface="+mn-ea"/>
              </a:rPr>
              <a:t>해상도</a:t>
            </a:r>
          </a:p>
        </p:txBody>
      </p:sp>
      <p:sp>
        <p:nvSpPr>
          <p:cNvPr id="105" name="TextBox 23"/>
          <p:cNvSpPr txBox="1">
            <a:spLocks noChangeArrowheads="1"/>
          </p:cNvSpPr>
          <p:nvPr/>
        </p:nvSpPr>
        <p:spPr bwMode="auto">
          <a:xfrm>
            <a:off x="2576513" y="2060848"/>
            <a:ext cx="1309687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000" b="1" dirty="0">
                <a:latin typeface="+mn-ea"/>
                <a:ea typeface="+mn-ea"/>
              </a:rPr>
              <a:t>* User Agent </a:t>
            </a:r>
            <a:r>
              <a:rPr lang="ko-KR" altLang="en-US" sz="1000" b="1" dirty="0">
                <a:latin typeface="+mn-ea"/>
                <a:ea typeface="+mn-ea"/>
              </a:rPr>
              <a:t>예시 </a:t>
            </a:r>
          </a:p>
        </p:txBody>
      </p:sp>
    </p:spTree>
    <p:extLst>
      <p:ext uri="{BB962C8B-B14F-4D97-AF65-F5344CB8AC3E}">
        <p14:creationId xmlns:p14="http://schemas.microsoft.com/office/powerpoint/2010/main" val="23430897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976664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2.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API Server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2.4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위치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저장 및 조회</a:t>
            </a:r>
          </a:p>
        </p:txBody>
      </p:sp>
      <p:sp>
        <p:nvSpPr>
          <p:cNvPr id="48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5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ko-KR" altLang="en-US" sz="1600" b="1" kern="0" dirty="0">
                <a:latin typeface="+mn-ea"/>
                <a:ea typeface="+mn-ea"/>
              </a:rPr>
              <a:t>위치 </a:t>
            </a:r>
            <a:r>
              <a:rPr kumimoji="0" lang="ko-KR" altLang="en-US" sz="1600" b="1" kern="0">
                <a:latin typeface="+mn-ea"/>
                <a:ea typeface="+mn-ea"/>
              </a:rPr>
              <a:t>정보는 </a:t>
            </a:r>
            <a:r>
              <a:rPr kumimoji="0" lang="en-US" altLang="ko-KR" sz="1600" b="1" kern="0">
                <a:latin typeface="+mn-ea"/>
                <a:ea typeface="+mn-ea"/>
              </a:rPr>
              <a:t>“</a:t>
            </a:r>
            <a:r>
              <a:rPr kumimoji="0" lang="ko-KR" altLang="ko-KR" sz="1600" b="1" i="1" kern="0">
                <a:latin typeface="+mn-ea"/>
                <a:ea typeface="+mn-ea"/>
              </a:rPr>
              <a:t>위치정보의 </a:t>
            </a:r>
            <a:r>
              <a:rPr kumimoji="0" lang="ko-KR" altLang="ko-KR" sz="1600" b="1" i="1" kern="0" dirty="0">
                <a:latin typeface="+mn-ea"/>
                <a:ea typeface="+mn-ea"/>
              </a:rPr>
              <a:t>보호 및 이용 등에 </a:t>
            </a:r>
            <a:r>
              <a:rPr kumimoji="0" lang="ko-KR" altLang="ko-KR" sz="1600" b="1" i="1" kern="0">
                <a:latin typeface="+mn-ea"/>
                <a:ea typeface="+mn-ea"/>
              </a:rPr>
              <a:t>관한 법률</a:t>
            </a:r>
            <a:r>
              <a:rPr kumimoji="0" lang="en-US" altLang="ko-KR" sz="1600" b="1" kern="0">
                <a:latin typeface="+mn-ea"/>
                <a:ea typeface="+mn-ea"/>
              </a:rPr>
              <a:t>”</a:t>
            </a:r>
            <a:r>
              <a:rPr kumimoji="0" lang="ko-KR" altLang="en-US" sz="1600" b="1" kern="0" dirty="0">
                <a:latin typeface="+mn-ea"/>
                <a:ea typeface="+mn-ea"/>
              </a:rPr>
              <a:t>을 준수하여 관리하며</a:t>
            </a:r>
            <a:r>
              <a:rPr kumimoji="0" lang="en-US" altLang="ko-KR" sz="1600" b="1" kern="0" dirty="0">
                <a:latin typeface="+mn-ea"/>
                <a:ea typeface="+mn-ea"/>
              </a:rPr>
              <a:t>, </a:t>
            </a:r>
            <a:r>
              <a:rPr kumimoji="0" lang="ko-KR" altLang="en-US" sz="1600" b="1" kern="0" dirty="0">
                <a:latin typeface="+mn-ea"/>
                <a:ea typeface="+mn-ea"/>
              </a:rPr>
              <a:t>저장된 위치 정보는 </a:t>
            </a:r>
            <a:endParaRPr kumimoji="0" lang="en-US" altLang="ko-KR" sz="1600" b="1" kern="0" dirty="0">
              <a:latin typeface="+mn-ea"/>
              <a:ea typeface="+mn-ea"/>
            </a:endParaRPr>
          </a:p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ko-KR" altLang="en-US" sz="1600" b="1" kern="0" dirty="0">
                <a:latin typeface="+mn-ea"/>
                <a:ea typeface="+mn-ea"/>
              </a:rPr>
              <a:t>위치 공유 및 이동 경로 조회를 </a:t>
            </a:r>
            <a:r>
              <a:rPr kumimoji="0" lang="ko-KR" altLang="en-US" sz="1600" b="1" kern="0">
                <a:latin typeface="+mn-ea"/>
                <a:ea typeface="+mn-ea"/>
              </a:rPr>
              <a:t>위해 사용됩니다</a:t>
            </a:r>
            <a:r>
              <a:rPr kumimoji="0" lang="en-US" altLang="ko-KR" sz="1600" b="1" kern="0" dirty="0">
                <a:latin typeface="+mn-ea"/>
                <a:ea typeface="+mn-ea"/>
              </a:rPr>
              <a:t>.</a:t>
            </a:r>
          </a:p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600" b="1" kern="0" dirty="0">
                <a:latin typeface="+mn-ea"/>
                <a:ea typeface="+mn-ea"/>
              </a:rPr>
              <a:t>   </a:t>
            </a:r>
          </a:p>
        </p:txBody>
      </p:sp>
      <p:sp>
        <p:nvSpPr>
          <p:cNvPr id="50" name="직사각형 40"/>
          <p:cNvSpPr>
            <a:spLocks noChangeArrowheads="1"/>
          </p:cNvSpPr>
          <p:nvPr/>
        </p:nvSpPr>
        <p:spPr bwMode="auto">
          <a:xfrm>
            <a:off x="415925" y="1412776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위치 저장 및 조회</a:t>
            </a:r>
          </a:p>
        </p:txBody>
      </p:sp>
      <p:sp>
        <p:nvSpPr>
          <p:cNvPr id="51" name="Line 3"/>
          <p:cNvSpPr>
            <a:spLocks noChangeShapeType="1"/>
          </p:cNvSpPr>
          <p:nvPr/>
        </p:nvSpPr>
        <p:spPr bwMode="auto">
          <a:xfrm flipV="1">
            <a:off x="415925" y="1783925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2" name="Rectangle 330"/>
          <p:cNvSpPr>
            <a:spLocks noChangeArrowheads="1"/>
          </p:cNvSpPr>
          <p:nvPr/>
        </p:nvSpPr>
        <p:spPr bwMode="auto">
          <a:xfrm>
            <a:off x="415925" y="1844824"/>
            <a:ext cx="9072563" cy="4519201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63310" y="2060848"/>
            <a:ext cx="957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API Server</a:t>
            </a:r>
            <a:endParaRPr lang="ko-KR" altLang="en-US" b="1"/>
          </a:p>
        </p:txBody>
      </p:sp>
      <p:sp>
        <p:nvSpPr>
          <p:cNvPr id="54" name="TextBox 53"/>
          <p:cNvSpPr txBox="1"/>
          <p:nvPr/>
        </p:nvSpPr>
        <p:spPr>
          <a:xfrm>
            <a:off x="3224808" y="2071239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Cache </a:t>
            </a:r>
            <a:endParaRPr lang="ko-KR" alt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4291214" y="2071239"/>
            <a:ext cx="859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Database</a:t>
            </a:r>
            <a:endParaRPr lang="ko-KR" altLang="en-US" b="1" dirty="0"/>
          </a:p>
        </p:txBody>
      </p:sp>
      <p:cxnSp>
        <p:nvCxnSpPr>
          <p:cNvPr id="56" name="직선 화살표 연결선 55"/>
          <p:cNvCxnSpPr/>
          <p:nvPr/>
        </p:nvCxnSpPr>
        <p:spPr bwMode="auto">
          <a:xfrm>
            <a:off x="2288704" y="2709280"/>
            <a:ext cx="0" cy="3600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7" name="직선 화살표 연결선 56"/>
          <p:cNvCxnSpPr/>
          <p:nvPr/>
        </p:nvCxnSpPr>
        <p:spPr bwMode="auto">
          <a:xfrm>
            <a:off x="3476160" y="2709280"/>
            <a:ext cx="0" cy="3600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8" name="직선 화살표 연결선 57"/>
          <p:cNvCxnSpPr/>
          <p:nvPr/>
        </p:nvCxnSpPr>
        <p:spPr bwMode="auto">
          <a:xfrm>
            <a:off x="4723262" y="2709280"/>
            <a:ext cx="0" cy="3600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9" name="직선 화살표 연결선 58"/>
          <p:cNvCxnSpPr/>
          <p:nvPr/>
        </p:nvCxnSpPr>
        <p:spPr bwMode="auto">
          <a:xfrm>
            <a:off x="992560" y="2709280"/>
            <a:ext cx="0" cy="3600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60" name="Line 226"/>
          <p:cNvSpPr>
            <a:spLocks noChangeShapeType="1"/>
          </p:cNvSpPr>
          <p:nvPr/>
        </p:nvSpPr>
        <p:spPr bwMode="auto">
          <a:xfrm>
            <a:off x="1001184" y="3564632"/>
            <a:ext cx="1296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30512" y="3311664"/>
            <a:ext cx="101822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내 위치 전송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&lt;</a:t>
            </a:r>
            <a:r>
              <a:rPr lang="ko-KR" altLang="en-US" sz="900" dirty="0">
                <a:latin typeface="+mn-ea"/>
                <a:ea typeface="+mn-ea"/>
              </a:rPr>
              <a:t>시간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 dirty="0">
                <a:latin typeface="+mn-ea"/>
                <a:ea typeface="+mn-ea"/>
              </a:rPr>
              <a:t>위</a:t>
            </a:r>
            <a:r>
              <a:rPr lang="ko-KR" altLang="en-US" sz="900" dirty="0">
                <a:latin typeface="+mn-ea"/>
                <a:ea typeface="+mn-ea"/>
                <a:sym typeface="Wingdings 2" panose="05020102010507070707" pitchFamily="18" charset="2"/>
              </a:rPr>
              <a:t></a:t>
            </a:r>
            <a:r>
              <a:rPr lang="ko-KR" altLang="en-US" sz="900" dirty="0">
                <a:latin typeface="+mn-ea"/>
                <a:ea typeface="+mn-ea"/>
              </a:rPr>
              <a:t>경도</a:t>
            </a:r>
            <a:r>
              <a:rPr lang="en-US" altLang="ko-KR" sz="900" dirty="0">
                <a:latin typeface="+mn-ea"/>
                <a:ea typeface="+mn-ea"/>
              </a:rPr>
              <a:t>&gt;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62" name="Line 226"/>
          <p:cNvSpPr>
            <a:spLocks noChangeShapeType="1"/>
          </p:cNvSpPr>
          <p:nvPr/>
        </p:nvSpPr>
        <p:spPr bwMode="auto">
          <a:xfrm>
            <a:off x="2297600" y="3636640"/>
            <a:ext cx="1188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7" name="Line 226"/>
          <p:cNvSpPr>
            <a:spLocks noChangeShapeType="1"/>
          </p:cNvSpPr>
          <p:nvPr/>
        </p:nvSpPr>
        <p:spPr bwMode="auto">
          <a:xfrm>
            <a:off x="3477776" y="3789040"/>
            <a:ext cx="122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12840" y="3549824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Database Backup</a:t>
            </a:r>
            <a:endParaRPr lang="ko-KR" altLang="en-US" sz="900" dirty="0">
              <a:latin typeface="+mn-ea"/>
              <a:ea typeface="+mn-ea"/>
            </a:endParaRPr>
          </a:p>
        </p:txBody>
      </p:sp>
      <p:cxnSp>
        <p:nvCxnSpPr>
          <p:cNvPr id="70" name="꺾인 연결선 69"/>
          <p:cNvCxnSpPr/>
          <p:nvPr/>
        </p:nvCxnSpPr>
        <p:spPr bwMode="auto">
          <a:xfrm>
            <a:off x="2304310" y="5436840"/>
            <a:ext cx="133200" cy="15240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graphicFrame>
        <p:nvGraphicFramePr>
          <p:cNvPr id="72" name="표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931030"/>
              </p:ext>
            </p:extLst>
          </p:nvPr>
        </p:nvGraphicFramePr>
        <p:xfrm>
          <a:off x="5493480" y="1988840"/>
          <a:ext cx="3780000" cy="1516380"/>
        </p:xfrm>
        <a:graphic>
          <a:graphicData uri="http://schemas.openxmlformats.org/drawingml/2006/table">
            <a:tbl>
              <a:tblPr/>
              <a:tblGrid>
                <a:gridCol w="1259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사용자 위치 저장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무료 사용자는 최종 위치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프리미엄 사용자는 모든 위치 저장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단말의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앱은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주기적으로 사용자의 위치 전송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: 30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서버는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Cache Server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 저장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주기적으로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Cache Server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내용을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Database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로 백업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ts val="15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791019"/>
              </p:ext>
            </p:extLst>
          </p:nvPr>
        </p:nvGraphicFramePr>
        <p:xfrm>
          <a:off x="5493480" y="3573016"/>
          <a:ext cx="3780000" cy="1325880"/>
        </p:xfrm>
        <a:graphic>
          <a:graphicData uri="http://schemas.openxmlformats.org/drawingml/2006/table">
            <a:tbl>
              <a:tblPr/>
              <a:tblGrid>
                <a:gridCol w="1259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사용자 위치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Default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Cache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로부터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다른 사용자의 위치 요청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서버는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Cache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최종 위치 혹은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Database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의 위치 조회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API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서버는 위치 정보 전송 및 위치 정보 제공 이력 저장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800782"/>
              </p:ext>
            </p:extLst>
          </p:nvPr>
        </p:nvGraphicFramePr>
        <p:xfrm>
          <a:off x="5493480" y="4970360"/>
          <a:ext cx="3780000" cy="1325880"/>
        </p:xfrm>
        <a:graphic>
          <a:graphicData uri="http://schemas.openxmlformats.org/drawingml/2006/table">
            <a:tbl>
              <a:tblPr/>
              <a:tblGrid>
                <a:gridCol w="1259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위치 공유 종료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기간 만료 시 삭제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무료 사용자의 위치 공유 시간 종료 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Cache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Database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정보 삭제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유료 사용자의 위치 정보 저장 기간 만료 시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Cache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정보 삭제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5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886" y="2296057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4808" y="2306448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" name="그룹 77"/>
          <p:cNvGrpSpPr/>
          <p:nvPr/>
        </p:nvGrpSpPr>
        <p:grpSpPr>
          <a:xfrm>
            <a:off x="4543294" y="2456928"/>
            <a:ext cx="468000" cy="324000"/>
            <a:chOff x="7796983" y="2636912"/>
            <a:chExt cx="604837" cy="288024"/>
          </a:xfrm>
        </p:grpSpPr>
        <p:sp>
          <p:nvSpPr>
            <p:cNvPr id="79" name="AutoShape 305"/>
            <p:cNvSpPr>
              <a:spLocks noChangeArrowheads="1"/>
            </p:cNvSpPr>
            <p:nvPr/>
          </p:nvSpPr>
          <p:spPr bwMode="gray">
            <a:xfrm>
              <a:off x="7796983" y="2636912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80" name="AutoShape 305"/>
            <p:cNvSpPr>
              <a:spLocks noChangeArrowheads="1"/>
            </p:cNvSpPr>
            <p:nvPr/>
          </p:nvSpPr>
          <p:spPr bwMode="gray">
            <a:xfrm>
              <a:off x="7796983" y="2708920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81" name="AutoShape 305"/>
            <p:cNvSpPr>
              <a:spLocks noChangeArrowheads="1"/>
            </p:cNvSpPr>
            <p:nvPr/>
          </p:nvSpPr>
          <p:spPr bwMode="gray">
            <a:xfrm>
              <a:off x="7796983" y="2780928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82" name="AutoShape 305"/>
            <p:cNvSpPr>
              <a:spLocks noChangeArrowheads="1"/>
            </p:cNvSpPr>
            <p:nvPr/>
          </p:nvSpPr>
          <p:spPr bwMode="gray">
            <a:xfrm>
              <a:off x="7796983" y="2852936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477721" y="2585725"/>
            <a:ext cx="396000" cy="252000"/>
            <a:chOff x="7796983" y="2636912"/>
            <a:chExt cx="604837" cy="288024"/>
          </a:xfrm>
        </p:grpSpPr>
        <p:sp>
          <p:nvSpPr>
            <p:cNvPr id="84" name="AutoShape 305"/>
            <p:cNvSpPr>
              <a:spLocks noChangeArrowheads="1"/>
            </p:cNvSpPr>
            <p:nvPr/>
          </p:nvSpPr>
          <p:spPr bwMode="gray">
            <a:xfrm>
              <a:off x="7796983" y="2636912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85" name="AutoShape 305"/>
            <p:cNvSpPr>
              <a:spLocks noChangeArrowheads="1"/>
            </p:cNvSpPr>
            <p:nvPr/>
          </p:nvSpPr>
          <p:spPr bwMode="gray">
            <a:xfrm>
              <a:off x="7796983" y="2708920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86" name="AutoShape 305"/>
            <p:cNvSpPr>
              <a:spLocks noChangeArrowheads="1"/>
            </p:cNvSpPr>
            <p:nvPr/>
          </p:nvSpPr>
          <p:spPr bwMode="gray">
            <a:xfrm>
              <a:off x="7796983" y="2780928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  <p:sp>
          <p:nvSpPr>
            <p:cNvPr id="87" name="AutoShape 305"/>
            <p:cNvSpPr>
              <a:spLocks noChangeArrowheads="1"/>
            </p:cNvSpPr>
            <p:nvPr/>
          </p:nvSpPr>
          <p:spPr bwMode="gray">
            <a:xfrm>
              <a:off x="7796983" y="2852936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ea typeface="맑은 고딕" pitchFamily="50" charset="-127"/>
              </a:endParaRPr>
            </a:p>
          </p:txBody>
        </p:sp>
      </p:grpSp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7383" y="2060848"/>
            <a:ext cx="505501" cy="9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Line 226"/>
          <p:cNvSpPr>
            <a:spLocks noChangeShapeType="1"/>
          </p:cNvSpPr>
          <p:nvPr/>
        </p:nvSpPr>
        <p:spPr bwMode="auto">
          <a:xfrm>
            <a:off x="992560" y="5049328"/>
            <a:ext cx="1296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90" name="Line 226"/>
          <p:cNvSpPr>
            <a:spLocks noChangeShapeType="1"/>
          </p:cNvSpPr>
          <p:nvPr/>
        </p:nvSpPr>
        <p:spPr bwMode="auto">
          <a:xfrm>
            <a:off x="2288976" y="5121336"/>
            <a:ext cx="1188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216696" y="5875756"/>
            <a:ext cx="14991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위치 정보 제공 이력 저장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30512" y="5533226"/>
            <a:ext cx="143020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 위치 정보 전송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&lt;</a:t>
            </a:r>
            <a:r>
              <a:rPr lang="ko-KR" altLang="en-US" sz="900">
                <a:latin typeface="+mn-ea"/>
                <a:ea typeface="+mn-ea"/>
              </a:rPr>
              <a:t>사용자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>
                <a:latin typeface="+mn-ea"/>
                <a:ea typeface="+mn-ea"/>
              </a:rPr>
              <a:t>시간</a:t>
            </a:r>
            <a:r>
              <a:rPr lang="en-US" altLang="ko-KR" sz="900" dirty="0">
                <a:latin typeface="+mn-ea"/>
                <a:ea typeface="+mn-ea"/>
              </a:rPr>
              <a:t>, </a:t>
            </a:r>
            <a:r>
              <a:rPr lang="ko-KR" altLang="en-US" sz="900">
                <a:latin typeface="+mn-ea"/>
                <a:ea typeface="+mn-ea"/>
              </a:rPr>
              <a:t>위</a:t>
            </a:r>
            <a:r>
              <a:rPr lang="ko-KR" altLang="en-US" sz="900">
                <a:latin typeface="+mn-ea"/>
                <a:ea typeface="+mn-ea"/>
                <a:sym typeface="Wingdings 2" panose="05020102010507070707" pitchFamily="18" charset="2"/>
              </a:rPr>
              <a:t></a:t>
            </a:r>
            <a:r>
              <a:rPr lang="ko-KR" altLang="en-US" sz="900">
                <a:latin typeface="+mn-ea"/>
                <a:ea typeface="+mn-ea"/>
              </a:rPr>
              <a:t>경도</a:t>
            </a:r>
            <a:r>
              <a:rPr lang="en-US" altLang="ko-KR" sz="900" dirty="0">
                <a:latin typeface="+mn-ea"/>
                <a:ea typeface="+mn-ea"/>
              </a:rPr>
              <a:t>&gt;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92560" y="4841688"/>
            <a:ext cx="9573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위치 정보 요청</a:t>
            </a:r>
          </a:p>
        </p:txBody>
      </p:sp>
      <p:sp>
        <p:nvSpPr>
          <p:cNvPr id="94" name="Line 226"/>
          <p:cNvSpPr>
            <a:spLocks noChangeShapeType="1"/>
          </p:cNvSpPr>
          <p:nvPr/>
        </p:nvSpPr>
        <p:spPr bwMode="auto">
          <a:xfrm flipH="1">
            <a:off x="992560" y="5774256"/>
            <a:ext cx="1296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95" name="Line 226"/>
          <p:cNvSpPr>
            <a:spLocks noChangeShapeType="1"/>
          </p:cNvSpPr>
          <p:nvPr/>
        </p:nvSpPr>
        <p:spPr bwMode="auto">
          <a:xfrm>
            <a:off x="2288976" y="5846264"/>
            <a:ext cx="241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96" name="모서리가 둥근 직사각형 95"/>
          <p:cNvSpPr/>
          <p:nvPr/>
        </p:nvSpPr>
        <p:spPr bwMode="auto">
          <a:xfrm>
            <a:off x="704850" y="3140968"/>
            <a:ext cx="4176142" cy="1296144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560512" y="3068960"/>
            <a:ext cx="1152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 dirty="0">
                <a:solidFill>
                  <a:schemeClr val="bg1"/>
                </a:solidFill>
              </a:rPr>
              <a:t>사용자 위치 저장</a:t>
            </a:r>
          </a:p>
        </p:txBody>
      </p:sp>
      <p:sp>
        <p:nvSpPr>
          <p:cNvPr id="98" name="모서리가 둥근 직사각형 97"/>
          <p:cNvSpPr/>
          <p:nvPr/>
        </p:nvSpPr>
        <p:spPr bwMode="auto">
          <a:xfrm>
            <a:off x="704850" y="4707280"/>
            <a:ext cx="4176142" cy="1530032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560512" y="4617280"/>
            <a:ext cx="1152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 dirty="0">
                <a:solidFill>
                  <a:schemeClr val="bg1"/>
                </a:solidFill>
              </a:rPr>
              <a:t>사용자 위치 조회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216696" y="5201924"/>
            <a:ext cx="1960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Cache </a:t>
            </a:r>
            <a:r>
              <a:rPr lang="ko-KR" altLang="en-US" sz="900" dirty="0">
                <a:latin typeface="+mn-ea"/>
                <a:ea typeface="+mn-ea"/>
              </a:rPr>
              <a:t>장애 발생시 </a:t>
            </a:r>
            <a:r>
              <a:rPr lang="en-US" altLang="ko-KR" sz="900" dirty="0">
                <a:latin typeface="+mn-ea"/>
                <a:ea typeface="+mn-ea"/>
              </a:rPr>
              <a:t>DB </a:t>
            </a:r>
            <a:r>
              <a:rPr lang="ko-KR" altLang="en-US" sz="900" dirty="0">
                <a:latin typeface="+mn-ea"/>
                <a:ea typeface="+mn-ea"/>
              </a:rPr>
              <a:t>직접 조회</a:t>
            </a:r>
          </a:p>
        </p:txBody>
      </p:sp>
      <p:sp>
        <p:nvSpPr>
          <p:cNvPr id="101" name="Line 226"/>
          <p:cNvSpPr>
            <a:spLocks noChangeShapeType="1"/>
          </p:cNvSpPr>
          <p:nvPr/>
        </p:nvSpPr>
        <p:spPr bwMode="auto">
          <a:xfrm>
            <a:off x="2288704" y="4149080"/>
            <a:ext cx="2413072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216696" y="3918248"/>
            <a:ext cx="1960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Cache </a:t>
            </a:r>
            <a:r>
              <a:rPr lang="ko-KR" altLang="en-US" sz="900" dirty="0">
                <a:latin typeface="+mn-ea"/>
                <a:ea typeface="+mn-ea"/>
              </a:rPr>
              <a:t>장애 발생시 </a:t>
            </a:r>
            <a:r>
              <a:rPr lang="en-US" altLang="ko-KR" sz="900" dirty="0">
                <a:latin typeface="+mn-ea"/>
                <a:ea typeface="+mn-ea"/>
              </a:rPr>
              <a:t>DB </a:t>
            </a:r>
            <a:r>
              <a:rPr lang="ko-KR" altLang="en-US" sz="900" dirty="0">
                <a:latin typeface="+mn-ea"/>
                <a:ea typeface="+mn-ea"/>
              </a:rPr>
              <a:t>직접 저장</a:t>
            </a:r>
          </a:p>
        </p:txBody>
      </p:sp>
      <p:sp>
        <p:nvSpPr>
          <p:cNvPr id="63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170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7" y="14288"/>
            <a:ext cx="6163759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2.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API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Server 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2.5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공유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URL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생성 및 서비스</a:t>
            </a:r>
          </a:p>
        </p:txBody>
      </p:sp>
      <p:sp>
        <p:nvSpPr>
          <p:cNvPr id="52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1600" b="1" kern="0" dirty="0">
                <a:latin typeface="+mn-ea"/>
                <a:ea typeface="+mn-ea"/>
              </a:rPr>
              <a:t>Push Notification, SMS, SNS</a:t>
            </a:r>
            <a:r>
              <a:rPr kumimoji="0" lang="ko-KR" altLang="en-US" sz="1600" b="1" kern="0" dirty="0">
                <a:latin typeface="+mn-ea"/>
                <a:ea typeface="+mn-ea"/>
              </a:rPr>
              <a:t>에 위치 공유 시 자릿수 제한을 </a:t>
            </a:r>
            <a:r>
              <a:rPr kumimoji="0" lang="ko-KR" altLang="en-US" sz="1600" b="1" kern="0">
                <a:latin typeface="+mn-ea"/>
                <a:ea typeface="+mn-ea"/>
              </a:rPr>
              <a:t>고려하여 공유 </a:t>
            </a:r>
            <a:r>
              <a:rPr kumimoji="0" lang="en-US" altLang="ko-KR" sz="1600" b="1" kern="0" dirty="0">
                <a:latin typeface="+mn-ea"/>
                <a:ea typeface="+mn-ea"/>
              </a:rPr>
              <a:t>URL</a:t>
            </a:r>
            <a:r>
              <a:rPr kumimoji="0" lang="ko-KR" altLang="en-US" sz="1600" b="1" kern="0" dirty="0">
                <a:latin typeface="+mn-ea"/>
                <a:ea typeface="+mn-ea"/>
              </a:rPr>
              <a:t> </a:t>
            </a:r>
            <a:r>
              <a:rPr kumimoji="0" lang="ko-KR" altLang="en-US" sz="1600" b="1" kern="0">
                <a:latin typeface="+mn-ea"/>
                <a:ea typeface="+mn-ea"/>
              </a:rPr>
              <a:t>기능을 제공합니다</a:t>
            </a:r>
            <a:r>
              <a:rPr kumimoji="0" lang="en-US" altLang="ko-KR" sz="1600" b="1" kern="0">
                <a:latin typeface="+mn-ea"/>
                <a:ea typeface="+mn-ea"/>
              </a:rPr>
              <a:t>.</a:t>
            </a:r>
            <a:r>
              <a:rPr kumimoji="0" lang="ko-KR" altLang="en-US" sz="1600" b="1" kern="0">
                <a:latin typeface="+mn-ea"/>
                <a:ea typeface="+mn-ea"/>
              </a:rPr>
              <a:t> </a:t>
            </a:r>
            <a:endParaRPr kumimoji="0" lang="en-US" altLang="ko-KR" sz="1600" b="1" kern="0" dirty="0">
              <a:latin typeface="+mn-ea"/>
              <a:ea typeface="+mn-ea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040103"/>
              </p:ext>
            </p:extLst>
          </p:nvPr>
        </p:nvGraphicFramePr>
        <p:xfrm>
          <a:off x="487932" y="2249231"/>
          <a:ext cx="5401172" cy="1151861"/>
        </p:xfrm>
        <a:graphic>
          <a:graphicData uri="http://schemas.openxmlformats.org/drawingml/2006/table">
            <a:tbl>
              <a:tblPr/>
              <a:tblGrid>
                <a:gridCol w="1296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자릿수 제한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Push Notification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kumimoji="0" lang="en-US" altLang="ko-KR" sz="1100">
                          <a:latin typeface="+mn-ea"/>
                          <a:ea typeface="+mn-ea"/>
                        </a:rPr>
                        <a:t>GCM/APNS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kumimoji="0" lang="en-US" altLang="ko-KR" sz="1100">
                          <a:latin typeface="+mn-ea"/>
                          <a:ea typeface="+mn-ea"/>
                        </a:rPr>
                        <a:t>4K/256 </a:t>
                      </a: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byte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SMS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SMS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80 byte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SNS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Twitter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140</a:t>
                      </a:r>
                      <a:r>
                        <a:rPr kumimoji="0" lang="en-US" altLang="ko-KR" sz="1100" baseline="0" dirty="0">
                          <a:latin typeface="+mn-ea"/>
                          <a:ea typeface="+mn-ea"/>
                        </a:rPr>
                        <a:t> char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" name="직사각형 40"/>
          <p:cNvSpPr>
            <a:spLocks noChangeArrowheads="1"/>
          </p:cNvSpPr>
          <p:nvPr/>
        </p:nvSpPr>
        <p:spPr bwMode="auto">
          <a:xfrm>
            <a:off x="415925" y="1325347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공유 </a:t>
            </a: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URL 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생성 및 서비스</a:t>
            </a:r>
          </a:p>
        </p:txBody>
      </p:sp>
      <p:sp>
        <p:nvSpPr>
          <p:cNvPr id="56" name="Line 3"/>
          <p:cNvSpPr>
            <a:spLocks noChangeShapeType="1"/>
          </p:cNvSpPr>
          <p:nvPr/>
        </p:nvSpPr>
        <p:spPr bwMode="auto">
          <a:xfrm flipV="1">
            <a:off x="415925" y="1696496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88503" y="1916832"/>
            <a:ext cx="1518364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30000"/>
              </a:lnSpc>
              <a:defRPr/>
            </a:pP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#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자릿수 제한 대상</a:t>
            </a: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040161"/>
              </p:ext>
            </p:extLst>
          </p:nvPr>
        </p:nvGraphicFramePr>
        <p:xfrm>
          <a:off x="488503" y="3833407"/>
          <a:ext cx="5400601" cy="1179769"/>
        </p:xfrm>
        <a:graphic>
          <a:graphicData uri="http://schemas.openxmlformats.org/drawingml/2006/table">
            <a:tbl>
              <a:tblPr/>
              <a:tblGrid>
                <a:gridCol w="1296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URL</a:t>
                      </a:r>
                      <a:r>
                        <a:rPr lang="en-US" altLang="ko-KR" sz="12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i="0" u="none" strike="noStrike" baseline="0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예시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자릿수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94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Full URL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http://www.sklbs.com/show?service_id=0c90b2e82c2ce0dbd0b5553c7e010287&amp;type=PST&amp;geocode=37.569801,126.988676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107 byte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19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>
                          <a:latin typeface="+mn-ea"/>
                          <a:ea typeface="+mn-ea"/>
                        </a:rPr>
                        <a:t>공유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URL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L="105049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kumimoji="0"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http://sklbs.com/50784f51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r>
                        <a:rPr kumimoji="0"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25 byte</a:t>
                      </a:r>
                    </a:p>
                  </a:txBody>
                  <a:tcPr marL="52525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489074" y="3501008"/>
            <a:ext cx="1710725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30000"/>
              </a:lnSpc>
              <a:defRPr/>
            </a:pPr>
            <a:r>
              <a:rPr lang="en-US" altLang="ko-KR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# </a:t>
            </a:r>
            <a:r>
              <a:rPr lang="ko-KR" altLang="en-US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공유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URL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생성 예시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489074" y="5203731"/>
            <a:ext cx="2073003" cy="332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30000"/>
              </a:lnSpc>
              <a:defRPr/>
            </a:pPr>
            <a:r>
              <a:rPr lang="en-US" altLang="ko-KR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# </a:t>
            </a:r>
            <a:r>
              <a:rPr lang="ko-KR" altLang="en-US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공유 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URL </a:t>
            </a:r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생성 주요 기능</a:t>
            </a: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98050"/>
              </p:ext>
            </p:extLst>
          </p:nvPr>
        </p:nvGraphicFramePr>
        <p:xfrm>
          <a:off x="489073" y="5515542"/>
          <a:ext cx="5400031" cy="793778"/>
        </p:xfrm>
        <a:graphic>
          <a:graphicData uri="http://schemas.openxmlformats.org/drawingml/2006/table">
            <a:tbl>
              <a:tblPr/>
              <a:tblGrid>
                <a:gridCol w="129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4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8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공유 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URL 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생성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Hash Function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을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사용하여 공유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생성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서비스 정보와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Index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조합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88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서비스 </a:t>
                      </a:r>
                      <a:r>
                        <a:rPr lang="ko-KR" altLang="en-US" sz="11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매핑</a:t>
                      </a:r>
                      <a:endParaRPr lang="ko-KR" alt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생성된 공유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과 서비스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ID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매핑하여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Cache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에 등록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3" name="TextBox 62"/>
          <p:cNvSpPr txBox="1"/>
          <p:nvPr/>
        </p:nvSpPr>
        <p:spPr>
          <a:xfrm>
            <a:off x="6505492" y="3060984"/>
            <a:ext cx="1080000" cy="39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ea typeface="+mn-ea"/>
              </a:rPr>
              <a:t>URL </a:t>
            </a:r>
            <a:r>
              <a:rPr lang="ko-KR" altLang="en-US" sz="900" b="1" dirty="0">
                <a:latin typeface="+mn-ea"/>
                <a:ea typeface="+mn-ea"/>
              </a:rPr>
              <a:t>생성 요청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505492" y="3879733"/>
            <a:ext cx="1080000" cy="39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+mn-ea"/>
              </a:rPr>
              <a:t>대상 서비스</a:t>
            </a:r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ko-KR" altLang="en-US" sz="900" b="1" dirty="0">
                <a:latin typeface="+mn-ea"/>
                <a:ea typeface="+mn-ea"/>
              </a:rPr>
              <a:t>정보 조회</a:t>
            </a:r>
            <a:endParaRPr lang="en-US" altLang="ko-KR" sz="900" b="1" dirty="0">
              <a:latin typeface="+mn-ea"/>
              <a:ea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505492" y="4698482"/>
            <a:ext cx="1080000" cy="39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>
                <a:latin typeface="+mn-ea"/>
                <a:ea typeface="+mn-ea"/>
              </a:rPr>
              <a:t>공유 </a:t>
            </a:r>
            <a:r>
              <a:rPr lang="en-US" altLang="ko-KR" sz="900" b="1" dirty="0">
                <a:latin typeface="+mn-ea"/>
                <a:ea typeface="+mn-ea"/>
              </a:rPr>
              <a:t>URL</a:t>
            </a:r>
          </a:p>
          <a:p>
            <a:pPr algn="ctr"/>
            <a:r>
              <a:rPr lang="ko-KR" altLang="en-US" sz="900" b="1" dirty="0">
                <a:latin typeface="+mn-ea"/>
                <a:ea typeface="+mn-ea"/>
              </a:rPr>
              <a:t>생성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508247" y="5591455"/>
            <a:ext cx="1080000" cy="247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>
                <a:latin typeface="+mn-ea"/>
                <a:ea typeface="+mn-ea"/>
              </a:rPr>
              <a:t>공유 </a:t>
            </a:r>
            <a:r>
              <a:rPr lang="en-US" altLang="ko-KR" sz="900" b="1" dirty="0">
                <a:latin typeface="+mn-ea"/>
                <a:ea typeface="+mn-ea"/>
              </a:rPr>
              <a:t>URL </a:t>
            </a:r>
            <a:r>
              <a:rPr lang="ko-KR" altLang="en-US" sz="900" b="1" dirty="0">
                <a:latin typeface="+mn-ea"/>
                <a:ea typeface="+mn-ea"/>
              </a:rPr>
              <a:t>등록</a:t>
            </a:r>
          </a:p>
        </p:txBody>
      </p:sp>
      <p:cxnSp>
        <p:nvCxnSpPr>
          <p:cNvPr id="67" name="직선 화살표 연결선 66"/>
          <p:cNvCxnSpPr>
            <a:stCxn id="63" idx="2"/>
            <a:endCxn id="64" idx="0"/>
          </p:cNvCxnSpPr>
          <p:nvPr/>
        </p:nvCxnSpPr>
        <p:spPr bwMode="auto">
          <a:xfrm>
            <a:off x="7045492" y="3456984"/>
            <a:ext cx="0" cy="422749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68" name="직선 화살표 연결선 67"/>
          <p:cNvCxnSpPr>
            <a:stCxn id="64" idx="2"/>
            <a:endCxn id="65" idx="0"/>
          </p:cNvCxnSpPr>
          <p:nvPr/>
        </p:nvCxnSpPr>
        <p:spPr bwMode="auto">
          <a:xfrm>
            <a:off x="7045492" y="4275733"/>
            <a:ext cx="0" cy="422749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69" name="직선 화살표 연결선 68"/>
          <p:cNvCxnSpPr>
            <a:stCxn id="65" idx="2"/>
            <a:endCxn id="66" idx="0"/>
          </p:cNvCxnSpPr>
          <p:nvPr/>
        </p:nvCxnSpPr>
        <p:spPr bwMode="auto">
          <a:xfrm>
            <a:off x="7045492" y="5094482"/>
            <a:ext cx="2755" cy="496973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0" name="TextBox 69"/>
          <p:cNvSpPr txBox="1"/>
          <p:nvPr/>
        </p:nvSpPr>
        <p:spPr>
          <a:xfrm>
            <a:off x="6451897" y="2470864"/>
            <a:ext cx="1192702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  <a:ea typeface="+mn-ea"/>
              </a:rPr>
              <a:t>공유 </a:t>
            </a:r>
            <a:r>
              <a:rPr lang="en-US" altLang="ko-KR" sz="1100" b="1" dirty="0">
                <a:latin typeface="+mn-ea"/>
                <a:ea typeface="+mn-ea"/>
              </a:rPr>
              <a:t>URL </a:t>
            </a:r>
            <a:r>
              <a:rPr lang="ko-KR" altLang="en-US" sz="1100" b="1" dirty="0">
                <a:latin typeface="+mn-ea"/>
                <a:ea typeface="+mn-ea"/>
              </a:rPr>
              <a:t>생성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081492" y="3046927"/>
            <a:ext cx="1080000" cy="39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>
                <a:latin typeface="+mn-ea"/>
                <a:ea typeface="+mn-ea"/>
              </a:rPr>
              <a:t>공유 </a:t>
            </a:r>
            <a:r>
              <a:rPr lang="en-US" altLang="ko-KR" sz="900" b="1" dirty="0">
                <a:latin typeface="+mn-ea"/>
                <a:ea typeface="+mn-ea"/>
              </a:rPr>
              <a:t>URL</a:t>
            </a:r>
          </a:p>
          <a:p>
            <a:pPr algn="ctr"/>
            <a:r>
              <a:rPr lang="ko-KR" altLang="en-US" sz="900" b="1" dirty="0">
                <a:latin typeface="+mn-ea"/>
                <a:ea typeface="+mn-ea"/>
              </a:rPr>
              <a:t>조회 요청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081492" y="3870362"/>
            <a:ext cx="1080000" cy="39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lIns="36000" tIns="54000" rIns="36000" bIns="54000" rtlCol="0" anchor="ctr" anchorCtr="0">
            <a:spAutoFit/>
          </a:bodyPr>
          <a:lstStyle/>
          <a:p>
            <a:pPr algn="ctr"/>
            <a:r>
              <a:rPr lang="ko-KR" altLang="en-US" sz="900" b="1">
                <a:latin typeface="+mn-ea"/>
                <a:ea typeface="+mn-ea"/>
              </a:rPr>
              <a:t>공유 </a:t>
            </a:r>
            <a:r>
              <a:rPr lang="en-US" altLang="ko-KR" sz="900" b="1" dirty="0">
                <a:latin typeface="+mn-ea"/>
                <a:ea typeface="+mn-ea"/>
              </a:rPr>
              <a:t>URL </a:t>
            </a:r>
            <a:r>
              <a:rPr lang="ko-KR" altLang="en-US" sz="900" b="1" dirty="0">
                <a:latin typeface="+mn-ea"/>
                <a:ea typeface="+mn-ea"/>
              </a:rPr>
              <a:t>검증 및 서비스 </a:t>
            </a:r>
            <a:r>
              <a:rPr lang="en-US" altLang="ko-KR" sz="900" b="1" dirty="0">
                <a:latin typeface="+mn-ea"/>
                <a:ea typeface="+mn-ea"/>
              </a:rPr>
              <a:t>ID </a:t>
            </a:r>
            <a:r>
              <a:rPr lang="ko-KR" altLang="en-US" sz="900" b="1" dirty="0">
                <a:latin typeface="+mn-ea"/>
                <a:ea typeface="+mn-ea"/>
              </a:rPr>
              <a:t>추출</a:t>
            </a:r>
            <a:endParaRPr lang="en-US" altLang="ko-KR" sz="900" b="1" dirty="0">
              <a:latin typeface="+mn-ea"/>
              <a:ea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81492" y="4693797"/>
            <a:ext cx="1080000" cy="39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ea typeface="+mn-ea"/>
              </a:rPr>
              <a:t>URL Parameter </a:t>
            </a:r>
            <a:r>
              <a:rPr lang="ko-KR" altLang="en-US" sz="900" b="1" dirty="0">
                <a:latin typeface="+mn-ea"/>
                <a:ea typeface="+mn-ea"/>
              </a:rPr>
              <a:t>생성 및 암호화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081492" y="5517232"/>
            <a:ext cx="1080000" cy="396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+mn-ea"/>
              </a:rPr>
              <a:t>서비스 </a:t>
            </a:r>
            <a:r>
              <a:rPr lang="en-US" altLang="ko-KR" sz="900" b="1" dirty="0">
                <a:latin typeface="+mn-ea"/>
                <a:ea typeface="+mn-ea"/>
              </a:rPr>
              <a:t>URL</a:t>
            </a:r>
            <a:r>
              <a:rPr lang="ko-KR" altLang="en-US" sz="900" b="1" dirty="0">
                <a:latin typeface="+mn-ea"/>
                <a:ea typeface="+mn-ea"/>
              </a:rPr>
              <a:t>로</a:t>
            </a:r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en-US" altLang="ko-KR" sz="900" b="1" dirty="0">
                <a:latin typeface="+mn-ea"/>
                <a:ea typeface="+mn-ea"/>
              </a:rPr>
              <a:t>Redirection</a:t>
            </a:r>
            <a:endParaRPr lang="ko-KR" altLang="en-US" sz="900" b="1" dirty="0">
              <a:latin typeface="+mn-ea"/>
              <a:ea typeface="+mn-ea"/>
            </a:endParaRPr>
          </a:p>
        </p:txBody>
      </p:sp>
      <p:cxnSp>
        <p:nvCxnSpPr>
          <p:cNvPr id="75" name="직선 화살표 연결선 74"/>
          <p:cNvCxnSpPr>
            <a:stCxn id="71" idx="2"/>
            <a:endCxn id="72" idx="0"/>
          </p:cNvCxnSpPr>
          <p:nvPr/>
        </p:nvCxnSpPr>
        <p:spPr bwMode="auto">
          <a:xfrm>
            <a:off x="8621492" y="3442927"/>
            <a:ext cx="0" cy="427435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22" name="직선 화살표 연결선 121"/>
          <p:cNvCxnSpPr>
            <a:stCxn id="72" idx="2"/>
            <a:endCxn id="73" idx="0"/>
          </p:cNvCxnSpPr>
          <p:nvPr/>
        </p:nvCxnSpPr>
        <p:spPr bwMode="auto">
          <a:xfrm>
            <a:off x="8621492" y="4266362"/>
            <a:ext cx="0" cy="427435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23" name="직선 화살표 연결선 122"/>
          <p:cNvCxnSpPr>
            <a:stCxn id="73" idx="2"/>
            <a:endCxn id="74" idx="0"/>
          </p:cNvCxnSpPr>
          <p:nvPr/>
        </p:nvCxnSpPr>
        <p:spPr bwMode="auto">
          <a:xfrm>
            <a:off x="8621492" y="5089797"/>
            <a:ext cx="0" cy="427435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24" name="TextBox 123"/>
          <p:cNvSpPr txBox="1"/>
          <p:nvPr/>
        </p:nvSpPr>
        <p:spPr>
          <a:xfrm>
            <a:off x="7977336" y="2470864"/>
            <a:ext cx="1345316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+mn-ea"/>
                <a:ea typeface="+mn-ea"/>
              </a:rPr>
              <a:t>공유 </a:t>
            </a:r>
            <a:r>
              <a:rPr lang="en-US" altLang="ko-KR" sz="1100" b="1" dirty="0">
                <a:latin typeface="+mn-ea"/>
                <a:ea typeface="+mn-ea"/>
              </a:rPr>
              <a:t>URL </a:t>
            </a:r>
            <a:r>
              <a:rPr lang="ko-KR" altLang="en-US" sz="1100" b="1" dirty="0">
                <a:latin typeface="+mn-ea"/>
                <a:ea typeface="+mn-ea"/>
              </a:rPr>
              <a:t>서비스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7963390" y="2732475"/>
            <a:ext cx="1294768" cy="3504838"/>
          </a:xfrm>
          <a:prstGeom prst="roundRect">
            <a:avLst>
              <a:gd name="adj" fmla="val 7037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26" name="모서리가 둥근 직사각형 125"/>
          <p:cNvSpPr/>
          <p:nvPr/>
        </p:nvSpPr>
        <p:spPr bwMode="auto">
          <a:xfrm>
            <a:off x="6393160" y="2732474"/>
            <a:ext cx="1296144" cy="3504838"/>
          </a:xfrm>
          <a:prstGeom prst="roundRect">
            <a:avLst>
              <a:gd name="adj" fmla="val 8329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27" name="직사각형 52"/>
          <p:cNvSpPr>
            <a:spLocks noChangeArrowheads="1"/>
          </p:cNvSpPr>
          <p:nvPr/>
        </p:nvSpPr>
        <p:spPr bwMode="auto">
          <a:xfrm>
            <a:off x="6157326" y="2040993"/>
            <a:ext cx="3320050" cy="4340335"/>
          </a:xfrm>
          <a:prstGeom prst="rect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endParaRPr lang="ko-KR" altLang="en-US" sz="1000" b="1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128" name="직사각형 6"/>
          <p:cNvSpPr>
            <a:spLocks noChangeArrowheads="1"/>
          </p:cNvSpPr>
          <p:nvPr/>
        </p:nvSpPr>
        <p:spPr bwMode="auto">
          <a:xfrm>
            <a:off x="6249144" y="1894799"/>
            <a:ext cx="3168352" cy="2923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9388" indent="-179388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ct val="20000"/>
              </a:spcBef>
              <a:buClrTx/>
              <a:buSzPct val="70000"/>
              <a:buFontTx/>
              <a:buNone/>
            </a:pPr>
            <a:r>
              <a:rPr lang="en-US" altLang="ko-KR" sz="1300" b="1">
                <a:solidFill>
                  <a:srgbClr val="000000"/>
                </a:solidFill>
                <a:latin typeface="+mn-ea"/>
                <a:ea typeface="+mn-ea"/>
              </a:rPr>
              <a:t>[</a:t>
            </a:r>
            <a:r>
              <a:rPr lang="ko-KR" altLang="en-US" sz="1300" b="1">
                <a:solidFill>
                  <a:srgbClr val="000000"/>
                </a:solidFill>
                <a:latin typeface="+mn-ea"/>
                <a:ea typeface="+mn-ea"/>
              </a:rPr>
              <a:t>공유 </a:t>
            </a: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URL </a:t>
            </a:r>
            <a:r>
              <a:rPr lang="ko-KR" altLang="en-US" sz="1300" b="1" dirty="0">
                <a:solidFill>
                  <a:srgbClr val="000000"/>
                </a:solidFill>
                <a:latin typeface="+mn-ea"/>
                <a:ea typeface="+mn-ea"/>
              </a:rPr>
              <a:t>생성 및 서비스 주요 </a:t>
            </a: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Flow</a:t>
            </a:r>
            <a:r>
              <a:rPr lang="ko-KR" altLang="en-US" sz="13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300" b="1" dirty="0">
                <a:solidFill>
                  <a:srgbClr val="000000"/>
                </a:solidFill>
                <a:latin typeface="+mn-ea"/>
                <a:ea typeface="+mn-ea"/>
              </a:rPr>
              <a:t>]</a:t>
            </a:r>
            <a:endParaRPr lang="ko-KR" altLang="en-US" sz="13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492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48072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2.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API Server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2.6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>
                <a:latin typeface="+mn-ea"/>
                <a:ea typeface="+mn-ea"/>
              </a:rPr>
              <a:t>Open API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3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5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ko-KR" altLang="en-US" sz="1600" b="1" kern="0">
                <a:latin typeface="+mn-ea"/>
                <a:ea typeface="+mn-ea"/>
              </a:rPr>
              <a:t>긴급 </a:t>
            </a:r>
            <a:r>
              <a:rPr kumimoji="0" lang="ko-KR" altLang="en-US" sz="1600" b="1" kern="0" dirty="0">
                <a:latin typeface="+mn-ea"/>
                <a:ea typeface="+mn-ea"/>
              </a:rPr>
              <a:t>상황 시 공공</a:t>
            </a:r>
            <a:r>
              <a:rPr kumimoji="0" lang="en-US" altLang="ko-KR" sz="1600" b="1" kern="0" dirty="0">
                <a:latin typeface="+mn-ea"/>
                <a:ea typeface="+mn-ea"/>
              </a:rPr>
              <a:t>/</a:t>
            </a:r>
            <a:r>
              <a:rPr kumimoji="0" lang="ko-KR" altLang="en-US" sz="1600" b="1" kern="0" dirty="0">
                <a:latin typeface="+mn-ea"/>
                <a:ea typeface="+mn-ea"/>
              </a:rPr>
              <a:t>민간 경비업체와 연계가 가능하도록 사용자 위치정보 제공 등의 </a:t>
            </a:r>
            <a:r>
              <a:rPr kumimoji="0" lang="en-US" altLang="ko-KR" sz="1600" b="1" kern="0" dirty="0">
                <a:latin typeface="+mn-ea"/>
                <a:ea typeface="+mn-ea"/>
              </a:rPr>
              <a:t>Open API </a:t>
            </a:r>
            <a:r>
              <a:rPr kumimoji="0" lang="ko-KR" altLang="en-US" sz="1600" b="1" kern="0">
                <a:latin typeface="+mn-ea"/>
                <a:ea typeface="+mn-ea"/>
              </a:rPr>
              <a:t>기능을 제공합니다</a:t>
            </a:r>
            <a:r>
              <a:rPr kumimoji="0" lang="en-US" altLang="ko-KR" sz="1600" b="1" kern="0" dirty="0">
                <a:latin typeface="+mn-ea"/>
                <a:ea typeface="+mn-ea"/>
              </a:rPr>
              <a:t>.</a:t>
            </a:r>
            <a:endParaRPr kumimoji="0" lang="en-US" altLang="ko-KR" sz="600" b="1" kern="0" dirty="0">
              <a:latin typeface="+mn-ea"/>
              <a:ea typeface="+mn-ea"/>
            </a:endParaRPr>
          </a:p>
        </p:txBody>
      </p:sp>
      <p:sp>
        <p:nvSpPr>
          <p:cNvPr id="64" name="직사각형 40"/>
          <p:cNvSpPr>
            <a:spLocks noChangeArrowheads="1"/>
          </p:cNvSpPr>
          <p:nvPr/>
        </p:nvSpPr>
        <p:spPr bwMode="auto">
          <a:xfrm>
            <a:off x="415925" y="1428197"/>
            <a:ext cx="6985000" cy="34156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Open API</a:t>
            </a:r>
            <a:endParaRPr lang="ko-KR" altLang="en-US" sz="1400" b="1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65" name="Line 3"/>
          <p:cNvSpPr>
            <a:spLocks noChangeShapeType="1"/>
          </p:cNvSpPr>
          <p:nvPr/>
        </p:nvSpPr>
        <p:spPr bwMode="auto">
          <a:xfrm flipV="1">
            <a:off x="415925" y="1783925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66" name="Rectangle 330"/>
          <p:cNvSpPr>
            <a:spLocks noChangeArrowheads="1"/>
          </p:cNvSpPr>
          <p:nvPr/>
        </p:nvSpPr>
        <p:spPr bwMode="auto">
          <a:xfrm>
            <a:off x="415925" y="1844824"/>
            <a:ext cx="9072563" cy="4680520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928664" y="2138792"/>
            <a:ext cx="957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API Server</a:t>
            </a:r>
            <a:endParaRPr lang="ko-KR" altLang="en-US" b="1">
              <a:latin typeface="+mn-ea"/>
              <a:ea typeface="+mn-ea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387943" y="1994776"/>
            <a:ext cx="859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  <a:ea typeface="+mn-ea"/>
              </a:rPr>
              <a:t>Cache /</a:t>
            </a:r>
          </a:p>
          <a:p>
            <a:pPr algn="ctr"/>
            <a:r>
              <a:rPr lang="en-US" altLang="ko-KR" b="1" dirty="0">
                <a:latin typeface="+mn-ea"/>
                <a:ea typeface="+mn-ea"/>
              </a:rPr>
              <a:t>Database</a:t>
            </a:r>
          </a:p>
        </p:txBody>
      </p:sp>
      <p:cxnSp>
        <p:nvCxnSpPr>
          <p:cNvPr id="158" name="직선 화살표 연결선 157"/>
          <p:cNvCxnSpPr/>
          <p:nvPr/>
        </p:nvCxnSpPr>
        <p:spPr bwMode="auto">
          <a:xfrm>
            <a:off x="2454058" y="2714856"/>
            <a:ext cx="0" cy="3708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60" name="직선 화살표 연결선 159"/>
          <p:cNvCxnSpPr/>
          <p:nvPr/>
        </p:nvCxnSpPr>
        <p:spPr bwMode="auto">
          <a:xfrm>
            <a:off x="3783311" y="2714856"/>
            <a:ext cx="0" cy="3708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61" name="직선 화살표 연결선 160"/>
          <p:cNvCxnSpPr/>
          <p:nvPr/>
        </p:nvCxnSpPr>
        <p:spPr bwMode="auto">
          <a:xfrm>
            <a:off x="4867278" y="2714856"/>
            <a:ext cx="0" cy="3708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62" name="직선 화살표 연결선 161"/>
          <p:cNvCxnSpPr/>
          <p:nvPr/>
        </p:nvCxnSpPr>
        <p:spPr bwMode="auto">
          <a:xfrm>
            <a:off x="1056948" y="2714856"/>
            <a:ext cx="0" cy="3708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graphicFrame>
        <p:nvGraphicFramePr>
          <p:cNvPr id="173" name="표 1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180970"/>
              </p:ext>
            </p:extLst>
          </p:nvPr>
        </p:nvGraphicFramePr>
        <p:xfrm>
          <a:off x="5457056" y="2083708"/>
          <a:ext cx="3888432" cy="576000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KEY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발급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ts val="15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키는 담당자를 통해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Admin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baseline="0" dirty="0" err="1">
                          <a:solidFill>
                            <a:schemeClr val="tx1"/>
                          </a:solidFill>
                        </a:rPr>
                        <a:t>PoC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에서 사전 발급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1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5240" y="2374001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1959" y="2384392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4" name="그룹 143"/>
          <p:cNvGrpSpPr/>
          <p:nvPr/>
        </p:nvGrpSpPr>
        <p:grpSpPr>
          <a:xfrm>
            <a:off x="3784872" y="2663669"/>
            <a:ext cx="396000" cy="252000"/>
            <a:chOff x="7796983" y="2636912"/>
            <a:chExt cx="604837" cy="288024"/>
          </a:xfrm>
        </p:grpSpPr>
        <p:sp>
          <p:nvSpPr>
            <p:cNvPr id="154" name="AutoShape 305"/>
            <p:cNvSpPr>
              <a:spLocks noChangeArrowheads="1"/>
            </p:cNvSpPr>
            <p:nvPr/>
          </p:nvSpPr>
          <p:spPr bwMode="gray">
            <a:xfrm>
              <a:off x="7796983" y="2636912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55" name="AutoShape 305"/>
            <p:cNvSpPr>
              <a:spLocks noChangeArrowheads="1"/>
            </p:cNvSpPr>
            <p:nvPr/>
          </p:nvSpPr>
          <p:spPr bwMode="gray">
            <a:xfrm>
              <a:off x="7796983" y="2708920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56" name="AutoShape 305"/>
            <p:cNvSpPr>
              <a:spLocks noChangeArrowheads="1"/>
            </p:cNvSpPr>
            <p:nvPr/>
          </p:nvSpPr>
          <p:spPr bwMode="gray">
            <a:xfrm>
              <a:off x="7796983" y="2780928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57" name="AutoShape 305"/>
            <p:cNvSpPr>
              <a:spLocks noChangeArrowheads="1"/>
            </p:cNvSpPr>
            <p:nvPr/>
          </p:nvSpPr>
          <p:spPr bwMode="gray">
            <a:xfrm>
              <a:off x="7796983" y="2852936"/>
              <a:ext cx="604837" cy="72000"/>
            </a:xfrm>
            <a:prstGeom prst="can">
              <a:avLst>
                <a:gd name="adj" fmla="val 25000"/>
              </a:avLst>
            </a:pr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285750" indent="-285750" algn="ctr">
                <a:buFont typeface="Wingdings" pitchFamily="2" charset="2"/>
                <a:buNone/>
                <a:defRPr/>
              </a:pPr>
              <a:endParaRPr lang="en-US" altLang="ko-KR" sz="7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75463"/>
              </p:ext>
            </p:extLst>
          </p:nvPr>
        </p:nvGraphicFramePr>
        <p:xfrm>
          <a:off x="5457056" y="2852936"/>
          <a:ext cx="3888432" cy="836640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Access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</a:rPr>
                        <a:t> Token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</a:rPr>
                        <a:t>요청 및 발급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민간 경비업체는 사전 발급된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키로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Access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Token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요청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API Server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키 체크 후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Access Token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발급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(Time out 30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분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979134"/>
              </p:ext>
            </p:extLst>
          </p:nvPr>
        </p:nvGraphicFramePr>
        <p:xfrm>
          <a:off x="5457056" y="3863352"/>
          <a:ext cx="3888432" cy="1293840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요청 인증 및 권한 체크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공공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민간 경비업체는 발급된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Access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Token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으로 사용자 위치 조회 요청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API Server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Access Token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체크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 후 인증 및 권한 체크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업체별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권한은 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Admin </a:t>
                      </a:r>
                      <a:r>
                        <a:rPr lang="en-US" altLang="ko-KR" sz="1000" b="0" baseline="0" dirty="0" err="1">
                          <a:solidFill>
                            <a:schemeClr val="tx1"/>
                          </a:solidFill>
                        </a:rPr>
                        <a:t>PoC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</a:rPr>
                        <a:t>를 통해 사전 등록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774878"/>
              </p:ext>
            </p:extLst>
          </p:nvPr>
        </p:nvGraphicFramePr>
        <p:xfrm>
          <a:off x="5457056" y="5320280"/>
          <a:ext cx="3888432" cy="989040"/>
        </p:xfrm>
        <a:graphic>
          <a:graphicData uri="http://schemas.openxmlformats.org/drawingml/2006/table">
            <a:tbl>
              <a:tblPr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사용자 위치 정보 전달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요청 사용자의 위치 정보 조회 후 전달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위치 조회 사용 이력 기록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(“</a:t>
                      </a:r>
                      <a:r>
                        <a:rPr lang="ko-KR" altLang="en-US" sz="1000" b="0" i="1" dirty="0">
                          <a:solidFill>
                            <a:schemeClr val="tx1"/>
                          </a:solidFill>
                        </a:rPr>
                        <a:t>위치정보의 보호 및 이용에 </a:t>
                      </a:r>
                      <a:r>
                        <a:rPr lang="ko-KR" altLang="en-US" sz="1000" b="0" i="1">
                          <a:solidFill>
                            <a:schemeClr val="tx1"/>
                          </a:solidFill>
                        </a:rPr>
                        <a:t>등에 관한</a:t>
                      </a:r>
                      <a:r>
                        <a:rPr lang="en-US" altLang="ko-KR" sz="1000" b="0" i="1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법률 준수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32520" y="1965159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+mn-ea"/>
                <a:ea typeface="+mn-ea"/>
              </a:rPr>
              <a:t>공공</a:t>
            </a:r>
            <a:r>
              <a:rPr lang="en-US" altLang="ko-KR" b="1" dirty="0">
                <a:latin typeface="+mn-ea"/>
                <a:ea typeface="+mn-ea"/>
              </a:rPr>
              <a:t>/</a:t>
            </a:r>
            <a:r>
              <a:rPr lang="ko-KR" altLang="en-US" b="1" dirty="0">
                <a:latin typeface="+mn-ea"/>
                <a:ea typeface="+mn-ea"/>
              </a:rPr>
              <a:t>민간</a:t>
            </a:r>
            <a:endParaRPr lang="en-US" altLang="ko-KR" b="1" dirty="0">
              <a:latin typeface="+mn-ea"/>
              <a:ea typeface="+mn-ea"/>
            </a:endParaRPr>
          </a:p>
          <a:p>
            <a:pPr algn="ctr"/>
            <a:r>
              <a:rPr lang="ko-KR" altLang="en-US" b="1" dirty="0">
                <a:latin typeface="+mn-ea"/>
                <a:ea typeface="+mn-ea"/>
              </a:rPr>
              <a:t>경비업체</a:t>
            </a:r>
          </a:p>
        </p:txBody>
      </p:sp>
      <p:pic>
        <p:nvPicPr>
          <p:cNvPr id="54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059" y="2374001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Box 54"/>
          <p:cNvSpPr txBox="1"/>
          <p:nvPr/>
        </p:nvSpPr>
        <p:spPr>
          <a:xfrm>
            <a:off x="4477427" y="1994776"/>
            <a:ext cx="835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  <a:ea typeface="+mn-ea"/>
              </a:rPr>
              <a:t>Interface</a:t>
            </a:r>
          </a:p>
          <a:p>
            <a:pPr algn="ctr"/>
            <a:r>
              <a:rPr lang="en-US" altLang="ko-KR" b="1" dirty="0">
                <a:latin typeface="+mn-ea"/>
                <a:ea typeface="+mn-ea"/>
              </a:rPr>
              <a:t>Server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56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3512" y="2374001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Line 226"/>
          <p:cNvSpPr>
            <a:spLocks noChangeShapeType="1"/>
          </p:cNvSpPr>
          <p:nvPr/>
        </p:nvSpPr>
        <p:spPr bwMode="auto">
          <a:xfrm>
            <a:off x="1073192" y="3430911"/>
            <a:ext cx="1368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59" name="Line 226"/>
          <p:cNvSpPr>
            <a:spLocks noChangeShapeType="1"/>
          </p:cNvSpPr>
          <p:nvPr/>
        </p:nvSpPr>
        <p:spPr bwMode="auto">
          <a:xfrm>
            <a:off x="2462954" y="5853591"/>
            <a:ext cx="2404324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32720" y="5622759"/>
            <a:ext cx="1343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사용자 위치 정보 조회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25380" y="3189685"/>
            <a:ext cx="119936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+mn-ea"/>
                <a:ea typeface="+mn-ea"/>
              </a:rPr>
              <a:t> Access Token </a:t>
            </a:r>
            <a:r>
              <a:rPr lang="ko-KR" altLang="en-US" sz="900" dirty="0">
                <a:latin typeface="+mn-ea"/>
                <a:ea typeface="+mn-ea"/>
              </a:rPr>
              <a:t>요청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&lt;API Key&gt;</a:t>
            </a:r>
            <a:endParaRPr lang="ko-KR" altLang="en-US" sz="900" dirty="0">
              <a:latin typeface="+mn-ea"/>
              <a:ea typeface="+mn-ea"/>
            </a:endParaRPr>
          </a:p>
        </p:txBody>
      </p:sp>
      <p:cxnSp>
        <p:nvCxnSpPr>
          <p:cNvPr id="69" name="꺾인 연결선 68"/>
          <p:cNvCxnSpPr/>
          <p:nvPr/>
        </p:nvCxnSpPr>
        <p:spPr bwMode="auto">
          <a:xfrm>
            <a:off x="2464874" y="3590531"/>
            <a:ext cx="133200" cy="108000"/>
          </a:xfrm>
          <a:prstGeom prst="bentConnector3">
            <a:avLst>
              <a:gd name="adj1" fmla="val 1067747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0" name="TextBox 69"/>
          <p:cNvSpPr txBox="1"/>
          <p:nvPr/>
        </p:nvSpPr>
        <p:spPr>
          <a:xfrm>
            <a:off x="2461678" y="3351456"/>
            <a:ext cx="8146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API Key</a:t>
            </a:r>
            <a:r>
              <a:rPr lang="ko-KR" altLang="en-US" sz="900" dirty="0">
                <a:latin typeface="+mn-ea"/>
                <a:ea typeface="+mn-ea"/>
              </a:rPr>
              <a:t>체크</a:t>
            </a:r>
          </a:p>
        </p:txBody>
      </p:sp>
      <p:sp>
        <p:nvSpPr>
          <p:cNvPr id="72" name="Line 226"/>
          <p:cNvSpPr>
            <a:spLocks noChangeShapeType="1"/>
          </p:cNvSpPr>
          <p:nvPr/>
        </p:nvSpPr>
        <p:spPr bwMode="auto">
          <a:xfrm flipH="1">
            <a:off x="1063232" y="3827798"/>
            <a:ext cx="1368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15420" y="3578952"/>
            <a:ext cx="119936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+mn-ea"/>
                <a:ea typeface="+mn-ea"/>
              </a:rPr>
              <a:t> Access Token </a:t>
            </a:r>
            <a:r>
              <a:rPr lang="ko-KR" altLang="en-US" sz="900" dirty="0">
                <a:latin typeface="+mn-ea"/>
                <a:ea typeface="+mn-ea"/>
              </a:rPr>
              <a:t>발급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&lt;Access Token&gt;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74" name="Line 226"/>
          <p:cNvSpPr>
            <a:spLocks noChangeShapeType="1"/>
          </p:cNvSpPr>
          <p:nvPr/>
        </p:nvSpPr>
        <p:spPr bwMode="auto">
          <a:xfrm>
            <a:off x="1070852" y="4553255"/>
            <a:ext cx="1368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23040" y="4312029"/>
            <a:ext cx="1513556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 사용자 위치 조회 요청</a:t>
            </a:r>
            <a:endParaRPr lang="en-US" altLang="ko-KR" sz="900" dirty="0">
              <a:latin typeface="+mn-ea"/>
              <a:ea typeface="+mn-ea"/>
            </a:endParaRPr>
          </a:p>
          <a:p>
            <a:r>
              <a:rPr lang="en-US" altLang="ko-KR" sz="900" dirty="0">
                <a:latin typeface="+mn-ea"/>
                <a:ea typeface="+mn-ea"/>
              </a:rPr>
              <a:t>&lt;API Key, Access Token&gt;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72880" y="3538287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Cache </a:t>
            </a:r>
            <a:r>
              <a:rPr lang="ko-KR" altLang="en-US" sz="900" dirty="0">
                <a:latin typeface="+mn-ea"/>
                <a:ea typeface="+mn-ea"/>
              </a:rPr>
              <a:t>조회</a:t>
            </a:r>
          </a:p>
        </p:txBody>
      </p:sp>
      <p:cxnSp>
        <p:nvCxnSpPr>
          <p:cNvPr id="78" name="꺾인 연결선 77"/>
          <p:cNvCxnSpPr/>
          <p:nvPr/>
        </p:nvCxnSpPr>
        <p:spPr bwMode="auto">
          <a:xfrm>
            <a:off x="2464874" y="4696939"/>
            <a:ext cx="133200" cy="108000"/>
          </a:xfrm>
          <a:prstGeom prst="bentConnector3">
            <a:avLst>
              <a:gd name="adj1" fmla="val 1062026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9" name="TextBox 78"/>
          <p:cNvSpPr txBox="1"/>
          <p:nvPr/>
        </p:nvSpPr>
        <p:spPr>
          <a:xfrm>
            <a:off x="2454058" y="4485439"/>
            <a:ext cx="11592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Access Token </a:t>
            </a:r>
            <a:r>
              <a:rPr lang="ko-KR" altLang="en-US" sz="900" dirty="0">
                <a:latin typeface="+mn-ea"/>
                <a:ea typeface="+mn-ea"/>
              </a:rPr>
              <a:t>체크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891999" y="4644695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Cache </a:t>
            </a:r>
            <a:r>
              <a:rPr lang="ko-KR" altLang="en-US" sz="900" dirty="0">
                <a:latin typeface="+mn-ea"/>
                <a:ea typeface="+mn-ea"/>
              </a:rPr>
              <a:t>조회</a:t>
            </a:r>
          </a:p>
        </p:txBody>
      </p:sp>
      <p:cxnSp>
        <p:nvCxnSpPr>
          <p:cNvPr id="81" name="꺾인 연결선 80"/>
          <p:cNvCxnSpPr/>
          <p:nvPr/>
        </p:nvCxnSpPr>
        <p:spPr bwMode="auto">
          <a:xfrm>
            <a:off x="2462655" y="5072219"/>
            <a:ext cx="133200" cy="108000"/>
          </a:xfrm>
          <a:prstGeom prst="bentConnector3">
            <a:avLst>
              <a:gd name="adj1" fmla="val 1062026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82" name="TextBox 81"/>
          <p:cNvSpPr txBox="1"/>
          <p:nvPr/>
        </p:nvSpPr>
        <p:spPr>
          <a:xfrm>
            <a:off x="2451839" y="4860719"/>
            <a:ext cx="8980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API </a:t>
            </a:r>
            <a:r>
              <a:rPr lang="ko-KR" altLang="en-US" sz="900" dirty="0">
                <a:latin typeface="+mn-ea"/>
                <a:ea typeface="+mn-ea"/>
              </a:rPr>
              <a:t>권한 체크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891999" y="5019975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Cache </a:t>
            </a:r>
            <a:r>
              <a:rPr lang="ko-KR" altLang="en-US" sz="900" dirty="0">
                <a:latin typeface="+mn-ea"/>
                <a:ea typeface="+mn-ea"/>
              </a:rPr>
              <a:t>조회</a:t>
            </a:r>
          </a:p>
        </p:txBody>
      </p:sp>
      <p:sp>
        <p:nvSpPr>
          <p:cNvPr id="84" name="Line 226"/>
          <p:cNvSpPr>
            <a:spLocks noChangeShapeType="1"/>
          </p:cNvSpPr>
          <p:nvPr/>
        </p:nvSpPr>
        <p:spPr bwMode="auto">
          <a:xfrm flipH="1">
            <a:off x="1064720" y="5984876"/>
            <a:ext cx="1368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16908" y="5743650"/>
            <a:ext cx="13837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+mn-ea"/>
                <a:ea typeface="+mn-ea"/>
              </a:rPr>
              <a:t> </a:t>
            </a:r>
            <a:r>
              <a:rPr lang="ko-KR" altLang="en-US" sz="900" dirty="0">
                <a:latin typeface="+mn-ea"/>
                <a:ea typeface="+mn-ea"/>
              </a:rPr>
              <a:t>사용자 위치 정보 전달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432720" y="5925599"/>
            <a:ext cx="1188146" cy="2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위치조회 이력 기록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804312" y="6069615"/>
            <a:ext cx="938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latin typeface="+mn-ea"/>
                <a:ea typeface="+mn-ea"/>
              </a:rPr>
              <a:t>Database </a:t>
            </a:r>
            <a:r>
              <a:rPr lang="ko-KR" altLang="en-US" sz="900" dirty="0">
                <a:latin typeface="+mn-ea"/>
                <a:ea typeface="+mn-ea"/>
              </a:rPr>
              <a:t>등록</a:t>
            </a:r>
          </a:p>
        </p:txBody>
      </p:sp>
      <p:sp>
        <p:nvSpPr>
          <p:cNvPr id="89" name="모서리가 둥근 직사각형 88"/>
          <p:cNvSpPr/>
          <p:nvPr/>
        </p:nvSpPr>
        <p:spPr bwMode="auto">
          <a:xfrm>
            <a:off x="776858" y="3110879"/>
            <a:ext cx="4378100" cy="941815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560512" y="3046492"/>
            <a:ext cx="1512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chemeClr val="bg1"/>
                </a:solidFill>
              </a:rPr>
              <a:t>Access Token </a:t>
            </a:r>
            <a:r>
              <a:rPr kumimoji="0" lang="ko-KR" altLang="en-US" sz="900" b="1" kern="0" dirty="0">
                <a:solidFill>
                  <a:schemeClr val="bg1"/>
                </a:solidFill>
              </a:rPr>
              <a:t>요청 및 발급</a:t>
            </a:r>
          </a:p>
        </p:txBody>
      </p:sp>
      <p:sp>
        <p:nvSpPr>
          <p:cNvPr id="91" name="모서리가 둥근 직사각형 90"/>
          <p:cNvSpPr/>
          <p:nvPr/>
        </p:nvSpPr>
        <p:spPr bwMode="auto">
          <a:xfrm>
            <a:off x="776858" y="4233224"/>
            <a:ext cx="4378100" cy="1059543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560512" y="4168837"/>
            <a:ext cx="1512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 dirty="0">
                <a:solidFill>
                  <a:schemeClr val="bg1"/>
                </a:solidFill>
              </a:rPr>
              <a:t>요청 인증 및 권한 체크</a:t>
            </a:r>
          </a:p>
        </p:txBody>
      </p:sp>
      <p:sp>
        <p:nvSpPr>
          <p:cNvPr id="93" name="모서리가 둥근 직사각형 92"/>
          <p:cNvSpPr/>
          <p:nvPr/>
        </p:nvSpPr>
        <p:spPr bwMode="auto">
          <a:xfrm>
            <a:off x="776858" y="5501171"/>
            <a:ext cx="4378100" cy="847114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560512" y="5436783"/>
            <a:ext cx="1512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 dirty="0">
                <a:solidFill>
                  <a:schemeClr val="bg1"/>
                </a:solidFill>
              </a:rPr>
              <a:t>사용자 위치 정보 전달</a:t>
            </a:r>
          </a:p>
        </p:txBody>
      </p:sp>
      <p:sp>
        <p:nvSpPr>
          <p:cNvPr id="95" name="Line 226"/>
          <p:cNvSpPr>
            <a:spLocks noChangeShapeType="1"/>
          </p:cNvSpPr>
          <p:nvPr/>
        </p:nvSpPr>
        <p:spPr bwMode="auto">
          <a:xfrm>
            <a:off x="2447960" y="6198391"/>
            <a:ext cx="133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287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/>
          <p:cNvSpPr/>
          <p:nvPr/>
        </p:nvSpPr>
        <p:spPr bwMode="auto">
          <a:xfrm>
            <a:off x="3432425" y="3664784"/>
            <a:ext cx="2600695" cy="2558216"/>
          </a:xfrm>
          <a:prstGeom prst="roundRect">
            <a:avLst/>
          </a:prstGeom>
          <a:solidFill>
            <a:srgbClr val="0070C0">
              <a:alpha val="29000"/>
            </a:srgbClr>
          </a:solidFill>
          <a:ln w="317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185738" indent="-185738" algn="ctr" fontAlgn="auto"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700" kern="0" dirty="0">
              <a:solidFill>
                <a:srgbClr val="080808"/>
              </a:solidFill>
            </a:endParaRPr>
          </a:p>
        </p:txBody>
      </p:sp>
      <p:sp>
        <p:nvSpPr>
          <p:cNvPr id="77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latinLnBrk="1" hangingPunct="1"/>
            <a:r>
              <a:rPr kumimoji="0" lang="ko-KR" altLang="en-US" sz="1600" b="1" dirty="0">
                <a:solidFill>
                  <a:srgbClr val="000000"/>
                </a:solidFill>
                <a:ea typeface="맑은 고딕" pitchFamily="50" charset="-127"/>
              </a:rPr>
              <a:t>사용자가 공개 설정한 위험 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존 정보를 위험 존 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API</a:t>
            </a:r>
            <a:r>
              <a:rPr kumimoji="0" lang="ko-KR" altLang="en-US" sz="1600" b="1">
                <a:solidFill>
                  <a:srgbClr val="000000"/>
                </a:solidFill>
                <a:ea typeface="맑은 고딕" pitchFamily="50" charset="-127"/>
              </a:rPr>
              <a:t>로 제공하는 서비스입니다</a:t>
            </a:r>
            <a:r>
              <a:rPr kumimoji="0" lang="en-US" altLang="ko-KR" sz="1600" b="1" dirty="0">
                <a:solidFill>
                  <a:srgbClr val="000000"/>
                </a:solidFill>
                <a:ea typeface="맑은 고딕" pitchFamily="50" charset="-127"/>
              </a:rPr>
              <a:t>. </a:t>
            </a:r>
            <a:endParaRPr kumimoji="0" lang="ko-KR" altLang="en-US" sz="16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  <p:sp>
        <p:nvSpPr>
          <p:cNvPr id="49" name="직사각형 40"/>
          <p:cNvSpPr>
            <a:spLocks noChangeArrowheads="1"/>
          </p:cNvSpPr>
          <p:nvPr/>
        </p:nvSpPr>
        <p:spPr bwMode="auto">
          <a:xfrm>
            <a:off x="415925" y="1544964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Neighborhood Watch</a:t>
            </a: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기능 개요 및 시나리오</a:t>
            </a:r>
          </a:p>
        </p:txBody>
      </p:sp>
      <p:sp>
        <p:nvSpPr>
          <p:cNvPr id="50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1" name="Rectangle 330"/>
          <p:cNvSpPr>
            <a:spLocks noChangeArrowheads="1"/>
          </p:cNvSpPr>
          <p:nvPr/>
        </p:nvSpPr>
        <p:spPr bwMode="auto">
          <a:xfrm>
            <a:off x="415925" y="1970818"/>
            <a:ext cx="9072563" cy="4393207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46400" y="4251018"/>
            <a:ext cx="159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위험 존 설정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2206446" y="4280376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1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681" y="4255732"/>
            <a:ext cx="14056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n-ea"/>
                <a:ea typeface="+mn-ea"/>
              </a:rPr>
              <a:t>위험 </a:t>
            </a:r>
            <a:r>
              <a:rPr lang="ko-KR" altLang="en-US" sz="1000" b="1">
                <a:latin typeface="+mn-ea"/>
                <a:ea typeface="+mn-ea"/>
              </a:rPr>
              <a:t>존 설정 시</a:t>
            </a:r>
            <a:endParaRPr lang="ko-KR" altLang="en-US" sz="1000" b="1" dirty="0">
              <a:latin typeface="+mn-ea"/>
              <a:ea typeface="+mn-ea"/>
            </a:endParaRPr>
          </a:p>
        </p:txBody>
      </p:sp>
      <p:cxnSp>
        <p:nvCxnSpPr>
          <p:cNvPr id="25" name="직선 화살표 연결선 24"/>
          <p:cNvCxnSpPr/>
          <p:nvPr/>
        </p:nvCxnSpPr>
        <p:spPr bwMode="auto">
          <a:xfrm>
            <a:off x="6033120" y="4509120"/>
            <a:ext cx="1549226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26" name="타원 25"/>
          <p:cNvSpPr/>
          <p:nvPr/>
        </p:nvSpPr>
        <p:spPr bwMode="auto">
          <a:xfrm>
            <a:off x="6079727" y="4285090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4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36" name="모서리가 둥근 직사각형 220"/>
          <p:cNvSpPr>
            <a:spLocks noChangeArrowheads="1"/>
          </p:cNvSpPr>
          <p:nvPr/>
        </p:nvSpPr>
        <p:spPr bwMode="auto">
          <a:xfrm>
            <a:off x="677190" y="2060848"/>
            <a:ext cx="2465630" cy="295096"/>
          </a:xfrm>
          <a:prstGeom prst="roundRect">
            <a:avLst>
              <a:gd name="adj" fmla="val 16667"/>
            </a:avLst>
          </a:prstGeom>
          <a:solidFill>
            <a:srgbClr val="E6E6E6"/>
          </a:solidFill>
          <a:ln w="3175" algn="ctr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0" anchor="ctr"/>
          <a:lstStyle/>
          <a:p>
            <a:pPr>
              <a:defRPr/>
            </a:pPr>
            <a:r>
              <a:rPr lang="en-US" altLang="ko-KR" b="1">
                <a:latin typeface="+mj-ea"/>
                <a:ea typeface="+mj-ea"/>
              </a:rPr>
              <a:t>Neighborhood Watch </a:t>
            </a:r>
            <a:r>
              <a:rPr lang="ko-KR" altLang="en-US" b="1">
                <a:latin typeface="+mj-ea"/>
                <a:ea typeface="+mj-ea"/>
              </a:rPr>
              <a:t>특징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7190" y="2427951"/>
            <a:ext cx="8523959" cy="10730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08000" tIns="36000" rIns="108000" bIns="36000" rtlCol="0" anchor="t" anchorCtr="0">
            <a:noAutofit/>
          </a:bodyPr>
          <a:lstStyle/>
          <a:p>
            <a:pPr marL="171450" indent="-17145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ko-KR" altLang="en-US">
                <a:latin typeface="+mn-ea"/>
                <a:ea typeface="+mn-ea"/>
              </a:rPr>
              <a:t>클라우드 소싱</a:t>
            </a:r>
            <a:r>
              <a:rPr lang="en-US" altLang="ko-KR">
                <a:latin typeface="+mn-ea"/>
                <a:ea typeface="+mn-ea"/>
              </a:rPr>
              <a:t>(Cloud Sourcing)</a:t>
            </a:r>
            <a:r>
              <a:rPr lang="ko-KR" altLang="en-US">
                <a:latin typeface="+mn-ea"/>
                <a:ea typeface="+mn-ea"/>
              </a:rPr>
              <a:t>을</a:t>
            </a:r>
            <a:r>
              <a:rPr lang="en-US" altLang="ko-KR">
                <a:latin typeface="+mn-ea"/>
                <a:ea typeface="+mn-ea"/>
              </a:rPr>
              <a:t> </a:t>
            </a:r>
            <a:r>
              <a:rPr lang="ko-KR" altLang="en-US">
                <a:latin typeface="+mn-ea"/>
                <a:ea typeface="+mn-ea"/>
              </a:rPr>
              <a:t>통한 범죄자 및 위험지역 정보</a:t>
            </a:r>
            <a:r>
              <a:rPr lang="en-US" altLang="ko-KR">
                <a:latin typeface="+mn-ea"/>
                <a:ea typeface="+mn-ea"/>
              </a:rPr>
              <a:t> </a:t>
            </a:r>
            <a:r>
              <a:rPr lang="ko-KR" altLang="en-US">
                <a:latin typeface="+mn-ea"/>
                <a:ea typeface="+mn-ea"/>
              </a:rPr>
              <a:t>수집 및 </a:t>
            </a:r>
            <a:r>
              <a:rPr lang="en-US" altLang="ko-KR" dirty="0">
                <a:latin typeface="+mn-ea"/>
                <a:ea typeface="+mn-ea"/>
              </a:rPr>
              <a:t>DB</a:t>
            </a:r>
            <a:r>
              <a:rPr lang="ko-KR" altLang="en-US">
                <a:latin typeface="+mn-ea"/>
                <a:ea typeface="+mn-ea"/>
              </a:rPr>
              <a:t>화</a:t>
            </a:r>
            <a:endParaRPr lang="en-US" altLang="ko-KR" dirty="0">
              <a:latin typeface="+mn-ea"/>
              <a:ea typeface="+mn-ea"/>
            </a:endParaRPr>
          </a:p>
          <a:p>
            <a:pPr marL="171450" indent="-17145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  <a:ea typeface="+mn-ea"/>
              </a:rPr>
              <a:t>서류로 파악된 위험지역이 아닌 실제 사용자의 의견이 반영되어 지역 내 체감 위험 지역 </a:t>
            </a:r>
            <a:r>
              <a:rPr lang="ko-KR" altLang="en-US">
                <a:latin typeface="+mn-ea"/>
                <a:ea typeface="+mn-ea"/>
              </a:rPr>
              <a:t>파악 가능</a:t>
            </a:r>
            <a:r>
              <a:rPr lang="en-US" altLang="ko-KR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marL="171450" indent="-171450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latin typeface="+mn-ea"/>
                <a:ea typeface="+mn-ea"/>
              </a:rPr>
              <a:t>사용자가 위험 존 추가 위한 로컬 검색 시 리스트 제공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56" name="제목 1"/>
          <p:cNvSpPr>
            <a:spLocks noGrp="1"/>
          </p:cNvSpPr>
          <p:nvPr>
            <p:ph type="title"/>
          </p:nvPr>
        </p:nvSpPr>
        <p:spPr>
          <a:xfrm>
            <a:off x="344487" y="14288"/>
            <a:ext cx="6808787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2.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API Server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2.7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Neighborhood Watch</a:t>
            </a:r>
            <a:r>
              <a:rPr lang="ko-KR" altLang="en-US" sz="1800">
                <a:latin typeface="+mn-ea"/>
                <a:ea typeface="+mn-ea"/>
              </a:rPr>
              <a:t> 구현 방안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8" name="제목 1"/>
          <p:cNvSpPr txBox="1">
            <a:spLocks/>
          </p:cNvSpPr>
          <p:nvPr/>
        </p:nvSpPr>
        <p:spPr bwMode="auto">
          <a:xfrm>
            <a:off x="5747196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  <a:latin typeface="+mn-ea"/>
                <a:ea typeface="+mn-ea"/>
              </a:rPr>
              <a:t>IV. </a:t>
            </a:r>
            <a:r>
              <a:rPr lang="ko-KR" altLang="en-US">
                <a:solidFill>
                  <a:schemeClr val="tx1"/>
                </a:solidFill>
                <a:latin typeface="+mn-ea"/>
                <a:ea typeface="+mn-ea"/>
              </a:rPr>
              <a:t>시스템 구현 방안</a:t>
            </a:r>
            <a:endParaRPr lang="ko-KR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848544" y="3960676"/>
            <a:ext cx="1080741" cy="860122"/>
            <a:chOff x="848544" y="3960676"/>
            <a:chExt cx="1080741" cy="860122"/>
          </a:xfrm>
        </p:grpSpPr>
        <p:sp>
          <p:nvSpPr>
            <p:cNvPr id="34" name="TextBox 33"/>
            <p:cNvSpPr txBox="1"/>
            <p:nvPr/>
          </p:nvSpPr>
          <p:spPr>
            <a:xfrm>
              <a:off x="848544" y="4574577"/>
              <a:ext cx="6426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>
                  <a:latin typeface="+mn-ea"/>
                  <a:ea typeface="+mn-ea"/>
                </a:rPr>
                <a:t>사용자</a:t>
              </a:r>
              <a:r>
                <a:rPr lang="en-US" altLang="ko-KR" sz="1000" b="1">
                  <a:latin typeface="+mn-ea"/>
                  <a:ea typeface="+mn-ea"/>
                </a:rPr>
                <a:t>1</a:t>
              </a:r>
              <a:endParaRPr lang="ko-KR" altLang="en-US" sz="1000" b="1" dirty="0">
                <a:latin typeface="+mn-ea"/>
                <a:ea typeface="+mn-ea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1158" y="3960676"/>
              <a:ext cx="438127" cy="780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Picture 14" descr="C:\Users\LG\AppData\Local\Microsoft\Windows\Temporary Internet Files\Content.IE5\YVCMNN8V\MCj04316410000[1]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269" y="4076098"/>
              <a:ext cx="546723" cy="528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그룹 40"/>
          <p:cNvGrpSpPr/>
          <p:nvPr/>
        </p:nvGrpSpPr>
        <p:grpSpPr>
          <a:xfrm>
            <a:off x="7635558" y="3879843"/>
            <a:ext cx="1665728" cy="1914215"/>
            <a:chOff x="7635558" y="3989914"/>
            <a:chExt cx="1665728" cy="191421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5558" y="3989914"/>
              <a:ext cx="1061858" cy="18877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14" descr="C:\Users\LG\AppData\Local\Microsoft\Windows\Temporary Internet Files\Content.IE5\YVCMNN8V\MCj04316410000[1]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727914" y="5137854"/>
              <a:ext cx="511698" cy="528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TextBox 98"/>
            <p:cNvSpPr txBox="1"/>
            <p:nvPr/>
          </p:nvSpPr>
          <p:spPr>
            <a:xfrm>
              <a:off x="8658672" y="5657908"/>
              <a:ext cx="6426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>
                  <a:latin typeface="+mn-ea"/>
                  <a:ea typeface="+mn-ea"/>
                </a:rPr>
                <a:t>사용자</a:t>
              </a:r>
              <a:r>
                <a:rPr lang="en-US" altLang="ko-KR" sz="1000" b="1">
                  <a:latin typeface="+mn-ea"/>
                  <a:ea typeface="+mn-ea"/>
                </a:rPr>
                <a:t>3</a:t>
              </a:r>
              <a:endParaRPr lang="ko-KR" altLang="en-US" sz="1000" b="1" dirty="0">
                <a:latin typeface="+mn-ea"/>
                <a:ea typeface="+mn-ea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48544" y="5199944"/>
            <a:ext cx="1097357" cy="867950"/>
            <a:chOff x="1031711" y="5225346"/>
            <a:chExt cx="1097357" cy="867950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0941" y="5225346"/>
              <a:ext cx="438127" cy="7800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7" name="TextBox 46"/>
            <p:cNvSpPr txBox="1"/>
            <p:nvPr/>
          </p:nvSpPr>
          <p:spPr>
            <a:xfrm>
              <a:off x="1031711" y="5847075"/>
              <a:ext cx="6426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>
                  <a:latin typeface="+mn-ea"/>
                  <a:ea typeface="+mn-ea"/>
                </a:rPr>
                <a:t>사용자</a:t>
              </a:r>
              <a:r>
                <a:rPr lang="en-US" altLang="ko-KR" sz="1000" b="1">
                  <a:latin typeface="+mn-ea"/>
                  <a:ea typeface="+mn-ea"/>
                </a:rPr>
                <a:t>2</a:t>
              </a:r>
              <a:endParaRPr lang="ko-KR" altLang="en-US" sz="1000" b="1" dirty="0">
                <a:latin typeface="+mn-ea"/>
                <a:ea typeface="+mn-ea"/>
              </a:endParaRPr>
            </a:p>
          </p:txBody>
        </p:sp>
        <p:pic>
          <p:nvPicPr>
            <p:cNvPr id="60" name="Picture 4" descr="C:\Users\LG\AppData\Local\Microsoft\Windows\Temporary Internet Files\Content.IE5\MRVIIGYH\MCj04316400000[1].png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799" y="5335525"/>
              <a:ext cx="564337" cy="562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그룹 19"/>
          <p:cNvGrpSpPr/>
          <p:nvPr/>
        </p:nvGrpSpPr>
        <p:grpSpPr>
          <a:xfrm>
            <a:off x="3656856" y="4356479"/>
            <a:ext cx="819455" cy="1016737"/>
            <a:chOff x="3936421" y="4909934"/>
            <a:chExt cx="819455" cy="1016737"/>
          </a:xfrm>
        </p:grpSpPr>
        <p:sp>
          <p:nvSpPr>
            <p:cNvPr id="61" name="TextBox 60"/>
            <p:cNvSpPr txBox="1"/>
            <p:nvPr/>
          </p:nvSpPr>
          <p:spPr>
            <a:xfrm>
              <a:off x="3936421" y="4909934"/>
              <a:ext cx="8194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atin typeface="+mn-ea"/>
                  <a:ea typeface="+mn-ea"/>
                </a:rPr>
                <a:t>API Server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pic>
          <p:nvPicPr>
            <p:cNvPr id="62" name="Picture 49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554" y="5145142"/>
              <a:ext cx="761782" cy="781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3" name="직선 화살표 연결선 62"/>
          <p:cNvCxnSpPr/>
          <p:nvPr/>
        </p:nvCxnSpPr>
        <p:spPr bwMode="auto">
          <a:xfrm>
            <a:off x="2025369" y="4509120"/>
            <a:ext cx="1407055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64" name="직선 화살표 연결선 63"/>
          <p:cNvCxnSpPr/>
          <p:nvPr/>
        </p:nvCxnSpPr>
        <p:spPr bwMode="auto">
          <a:xfrm flipV="1">
            <a:off x="2057400" y="5241684"/>
            <a:ext cx="1375024" cy="414049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95" name="TextBox 94"/>
          <p:cNvSpPr txBox="1"/>
          <p:nvPr/>
        </p:nvSpPr>
        <p:spPr>
          <a:xfrm>
            <a:off x="2296446" y="5076833"/>
            <a:ext cx="159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위험 존 설정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96" name="타원 95"/>
          <p:cNvSpPr/>
          <p:nvPr/>
        </p:nvSpPr>
        <p:spPr bwMode="auto">
          <a:xfrm>
            <a:off x="2156492" y="5106191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2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227075" y="3772108"/>
            <a:ext cx="1598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수집 </a:t>
            </a:r>
            <a:r>
              <a:rPr lang="en-US" altLang="ko-KR" sz="1000" b="1">
                <a:latin typeface="+mn-ea"/>
                <a:ea typeface="+mn-ea"/>
              </a:rPr>
              <a:t>Data </a:t>
            </a:r>
            <a:r>
              <a:rPr lang="ko-KR" altLang="en-US" sz="1000" b="1">
                <a:latin typeface="+mn-ea"/>
                <a:ea typeface="+mn-ea"/>
              </a:rPr>
              <a:t>취합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98" name="타원 97"/>
          <p:cNvSpPr/>
          <p:nvPr/>
        </p:nvSpPr>
        <p:spPr bwMode="auto">
          <a:xfrm>
            <a:off x="4087121" y="3801466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3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207476" y="4822553"/>
            <a:ext cx="1553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다른 사용자들의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ko-KR" altLang="en-US" sz="1000" b="1">
                <a:latin typeface="+mn-ea"/>
                <a:ea typeface="+mn-ea"/>
              </a:rPr>
              <a:t>위험존 지역 정보 수신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02" name="타원 101"/>
          <p:cNvSpPr/>
          <p:nvPr/>
        </p:nvSpPr>
        <p:spPr bwMode="auto">
          <a:xfrm>
            <a:off x="6084456" y="4936993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5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cxnSp>
        <p:nvCxnSpPr>
          <p:cNvPr id="109" name="직선 화살표 연결선 108"/>
          <p:cNvCxnSpPr/>
          <p:nvPr/>
        </p:nvCxnSpPr>
        <p:spPr bwMode="auto">
          <a:xfrm>
            <a:off x="6033120" y="5234453"/>
            <a:ext cx="1549226" cy="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10" name="TextBox 109"/>
          <p:cNvSpPr txBox="1"/>
          <p:nvPr/>
        </p:nvSpPr>
        <p:spPr>
          <a:xfrm>
            <a:off x="7891587" y="5822220"/>
            <a:ext cx="1598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latin typeface="+mn-ea"/>
                <a:ea typeface="+mn-ea"/>
              </a:rPr>
              <a:t>수신 정보를 참고하여</a:t>
            </a:r>
            <a:endParaRPr lang="en-US" altLang="ko-KR" sz="1000" b="1">
              <a:latin typeface="+mn-ea"/>
              <a:ea typeface="+mn-ea"/>
            </a:endParaRPr>
          </a:p>
          <a:p>
            <a:r>
              <a:rPr lang="ko-KR" altLang="en-US" sz="1000" b="1">
                <a:latin typeface="+mn-ea"/>
                <a:ea typeface="+mn-ea"/>
              </a:rPr>
              <a:t>위험존 설정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11" name="타원 110"/>
          <p:cNvSpPr/>
          <p:nvPr/>
        </p:nvSpPr>
        <p:spPr bwMode="auto">
          <a:xfrm>
            <a:off x="7751633" y="5910847"/>
            <a:ext cx="180000" cy="1800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17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>
                <a:solidFill>
                  <a:srgbClr val="080808"/>
                </a:solidFill>
              </a:rPr>
              <a:t>6</a:t>
            </a:r>
            <a:endParaRPr kumimoji="0" lang="ko-KR" altLang="en-US" sz="900" b="1" kern="0" dirty="0">
              <a:solidFill>
                <a:srgbClr val="080808"/>
              </a:solidFill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169" y="4086632"/>
            <a:ext cx="1061858" cy="18877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71876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60838" y="1484313"/>
            <a:ext cx="5038725" cy="301625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609600" indent="-609600" latinLnBrk="1">
              <a:spcBef>
                <a:spcPct val="0"/>
              </a:spcBef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10668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15240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19812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2438400" indent="-609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 latinLnBrk="0">
              <a:lnSpc>
                <a:spcPct val="110000"/>
              </a:lnSpc>
              <a:defRPr/>
            </a:pPr>
            <a:r>
              <a:rPr kumimoji="0" lang="en-US" altLang="ko-KR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IV. </a:t>
            </a:r>
            <a:r>
              <a:rPr kumimoji="0" lang="ko-KR" altLang="en-US" sz="1700" b="1">
                <a:effectLst>
                  <a:outerShdw blurRad="38100" dist="38100" dir="2700000" algn="tl">
                    <a:srgbClr val="C0C0C0"/>
                  </a:outerShdw>
                </a:effectLst>
                <a:latin typeface="+mn-ea"/>
                <a:ea typeface="+mn-ea"/>
              </a:rPr>
              <a:t>시스템 구현 방안</a:t>
            </a:r>
            <a:endParaRPr kumimoji="0" lang="ko-KR" altLang="en-US" sz="1700" b="1" dirty="0">
              <a:effectLst>
                <a:outerShdw blurRad="38100" dist="38100" dir="2700000" algn="tl">
                  <a:srgbClr val="C0C0C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160838" y="1851025"/>
            <a:ext cx="5038725" cy="17463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Group 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775361"/>
              </p:ext>
            </p:extLst>
          </p:nvPr>
        </p:nvGraphicFramePr>
        <p:xfrm>
          <a:off x="6254750" y="1939925"/>
          <a:ext cx="2946400" cy="3983038"/>
        </p:xfrm>
        <a:graphic>
          <a:graphicData uri="http://schemas.openxmlformats.org/drawingml/2006/table">
            <a:tbl>
              <a:tblPr/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83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 Application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 API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 Interface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3.1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주요 기능 및 연동대상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3.2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가입자 및 부가서비스 연동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3.3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위치 정보 연동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3.4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Push Server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연동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 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3.5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Push Service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비교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 Web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 Admin PoC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구현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데이터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Migration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성능 </a:t>
                      </a: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&amp; 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이중화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ts val="16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시스템 확장 방안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27" marR="91427" marT="45722" marB="45722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제목 3"/>
          <p:cNvSpPr txBox="1">
            <a:spLocks/>
          </p:cNvSpPr>
          <p:nvPr/>
        </p:nvSpPr>
        <p:spPr bwMode="auto">
          <a:xfrm>
            <a:off x="344488" y="15875"/>
            <a:ext cx="43926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1">
              <a:defRPr sz="18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7566006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480720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3.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Interface Server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3.1 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주요 </a:t>
            </a:r>
            <a:r>
              <a:rPr lang="ko-KR" altLang="en-US" sz="1800" dirty="0">
                <a:solidFill>
                  <a:schemeClr val="tx1"/>
                </a:solidFill>
                <a:latin typeface="+mn-ea"/>
                <a:ea typeface="+mn-ea"/>
              </a:rPr>
              <a:t>기능 및 연동대상</a:t>
            </a:r>
            <a:r>
              <a:rPr lang="en-US" altLang="ko-KR" sz="1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136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1600" b="1" kern="0" dirty="0">
                <a:latin typeface="+mn-ea"/>
                <a:ea typeface="+mn-ea"/>
              </a:rPr>
              <a:t>Interface Server</a:t>
            </a:r>
            <a:r>
              <a:rPr kumimoji="0" lang="ko-KR" altLang="en-US" sz="1600" b="1" kern="0" dirty="0">
                <a:latin typeface="+mn-ea"/>
                <a:ea typeface="+mn-ea"/>
              </a:rPr>
              <a:t>의 주요기능은 아래와 같으며 주 연동 대상은 </a:t>
            </a:r>
            <a:r>
              <a:rPr kumimoji="0" lang="en-US" altLang="ko-KR" sz="1600" b="1" kern="0">
                <a:latin typeface="+mn-ea"/>
              </a:rPr>
              <a:t>Legacy System</a:t>
            </a:r>
            <a:r>
              <a:rPr kumimoji="0" lang="ko-KR" altLang="en-US" sz="1600" b="1" kern="0">
                <a:latin typeface="+mn-ea"/>
                <a:ea typeface="+mn-ea"/>
              </a:rPr>
              <a:t>입니다</a:t>
            </a:r>
            <a:r>
              <a:rPr kumimoji="0" lang="en-US" altLang="ko-KR" sz="1600" b="1" kern="0" dirty="0">
                <a:latin typeface="+mn-ea"/>
                <a:ea typeface="+mn-ea"/>
              </a:rPr>
              <a:t>.</a:t>
            </a:r>
          </a:p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en-US" altLang="ko-KR" sz="600" b="1" kern="0" dirty="0">
                <a:latin typeface="+mn-ea"/>
                <a:ea typeface="+mn-ea"/>
              </a:rPr>
              <a:t>   </a:t>
            </a:r>
            <a:endParaRPr kumimoji="0" lang="en-US" altLang="ko-KR" sz="1400" b="1" kern="0" dirty="0">
              <a:latin typeface="+mn-ea"/>
              <a:ea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74234"/>
              </p:ext>
            </p:extLst>
          </p:nvPr>
        </p:nvGraphicFramePr>
        <p:xfrm>
          <a:off x="415924" y="1757395"/>
          <a:ext cx="9065325" cy="4661560"/>
        </p:xfrm>
        <a:graphic>
          <a:graphicData uri="http://schemas.openxmlformats.org/drawingml/2006/table">
            <a:tbl>
              <a:tblPr/>
              <a:tblGrid>
                <a:gridCol w="1584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4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4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주요 기능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ICAS, </a:t>
                      </a: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CDS/ECG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LBS 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Platform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GCM/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APNS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SMSC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CPBS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1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가입자 및 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부가서비스 연동</a:t>
                      </a:r>
                    </a:p>
                  </a:txBody>
                  <a:tcPr marL="144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프리미엄 서비스 가입</a:t>
                      </a: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여부 및 사용자 정보 조회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프리미엄 서비스 가입 해지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kumimoji="0" lang="en-US" altLang="ko-KR" sz="1100" b="1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1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위치 정보 연동</a:t>
                      </a:r>
                    </a:p>
                  </a:txBody>
                  <a:tcPr marL="144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프리미엄 사용자를 위한 위치 정보 조회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 err="1">
                          <a:latin typeface="+mn-ea"/>
                          <a:ea typeface="+mn-ea"/>
                        </a:rPr>
                        <a:t>피처폰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 사용자 이거나 음영지역</a:t>
                      </a:r>
                      <a:r>
                        <a:rPr kumimoji="0" lang="ko-KR" altLang="en-US" sz="1100" baseline="0" dirty="0">
                          <a:latin typeface="+mn-ea"/>
                          <a:ea typeface="+mn-ea"/>
                        </a:rPr>
                        <a:t> 등 </a:t>
                      </a:r>
                      <a:r>
                        <a:rPr kumimoji="0" lang="en-US" altLang="ko-KR" sz="1100" baseline="0" dirty="0">
                          <a:latin typeface="+mn-ea"/>
                          <a:ea typeface="+mn-ea"/>
                        </a:rPr>
                        <a:t>GPS </a:t>
                      </a:r>
                      <a:r>
                        <a:rPr kumimoji="0" lang="ko-KR" altLang="en-US" sz="1100" baseline="0" dirty="0">
                          <a:latin typeface="+mn-ea"/>
                          <a:ea typeface="+mn-ea"/>
                        </a:rPr>
                        <a:t>좌표가 수집되지 않는 경우 보완</a:t>
                      </a:r>
                      <a:endParaRPr lang="ko-KR" altLang="en-US" sz="1100" b="1" i="0" u="sng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kumimoji="0" lang="en-US" altLang="ko-KR" sz="1100" b="1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1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Push Server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연동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위치</a:t>
                      </a:r>
                      <a:r>
                        <a:rPr kumimoji="0" lang="ko-KR" altLang="en-US" sz="1100" baseline="0" dirty="0">
                          <a:latin typeface="+mn-ea"/>
                          <a:ea typeface="+mn-ea"/>
                        </a:rPr>
                        <a:t> 정보 및 </a:t>
                      </a:r>
                      <a:r>
                        <a:rPr kumimoji="0" lang="en-US" altLang="ko-KR" sz="1100" baseline="0" dirty="0">
                          <a:latin typeface="+mn-ea"/>
                          <a:ea typeface="+mn-ea"/>
                        </a:rPr>
                        <a:t>Instant message </a:t>
                      </a:r>
                      <a:r>
                        <a:rPr kumimoji="0" lang="ko-KR" altLang="en-US" sz="1100" baseline="0" dirty="0">
                          <a:latin typeface="+mn-ea"/>
                          <a:ea typeface="+mn-ea"/>
                        </a:rPr>
                        <a:t>전달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GCM/APNS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와 연동하여 </a:t>
                      </a:r>
                      <a:r>
                        <a:rPr kumimoji="0" lang="en-US" altLang="ko-KR" sz="1100" dirty="0">
                          <a:latin typeface="+mn-ea"/>
                          <a:ea typeface="+mn-ea"/>
                        </a:rPr>
                        <a:t>Push 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발송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kumimoji="0" lang="en-US" altLang="ko-KR" sz="1100" b="1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51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SMS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 연동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프리미엄 사용자 중 </a:t>
                      </a:r>
                      <a:r>
                        <a:rPr kumimoji="0" lang="ko-KR" altLang="en-US" sz="1100" dirty="0" err="1">
                          <a:latin typeface="+mn-ea"/>
                          <a:ea typeface="+mn-ea"/>
                        </a:rPr>
                        <a:t>피처폰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1100" baseline="0" dirty="0">
                          <a:latin typeface="+mn-ea"/>
                          <a:ea typeface="+mn-ea"/>
                        </a:rPr>
                        <a:t>사용자일 경우</a:t>
                      </a:r>
                      <a:r>
                        <a:rPr kumimoji="0" lang="en-US" altLang="ko-KR" sz="1100" baseline="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kumimoji="0" lang="ko-KR" altLang="en-US" sz="1100" baseline="0" dirty="0">
                          <a:latin typeface="+mn-ea"/>
                          <a:ea typeface="+mn-ea"/>
                        </a:rPr>
                        <a:t>위치 정보 및 </a:t>
                      </a:r>
                      <a:r>
                        <a:rPr kumimoji="0" lang="en-US" altLang="ko-KR" sz="1100" baseline="0" dirty="0">
                          <a:latin typeface="+mn-ea"/>
                          <a:ea typeface="+mn-ea"/>
                        </a:rPr>
                        <a:t>notification </a:t>
                      </a:r>
                      <a:r>
                        <a:rPr kumimoji="0" lang="ko-KR" altLang="en-US" sz="1100" baseline="0" dirty="0">
                          <a:latin typeface="+mn-ea"/>
                          <a:ea typeface="+mn-ea"/>
                        </a:rPr>
                        <a:t>전달</a:t>
                      </a: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kumimoji="0" lang="en-US" altLang="ko-KR" sz="1100" b="1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51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 err="1">
                          <a:latin typeface="+mn-ea"/>
                          <a:ea typeface="+mn-ea"/>
                        </a:rPr>
                        <a:t>과금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정산 연동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eaLnBrk="1" hangingPunct="1">
                        <a:lnSpc>
                          <a:spcPct val="150000"/>
                        </a:lnSpc>
                        <a:buFont typeface="Wingdings" pitchFamily="2" charset="2"/>
                        <a:buChar char="§"/>
                      </a:pP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프리미엄 사용자에 대한 </a:t>
                      </a:r>
                      <a:r>
                        <a:rPr kumimoji="0" lang="ko-KR" altLang="en-US" sz="1100" dirty="0" err="1">
                          <a:latin typeface="+mn-ea"/>
                          <a:ea typeface="+mn-ea"/>
                        </a:rPr>
                        <a:t>과금</a:t>
                      </a:r>
                      <a:r>
                        <a:rPr kumimoji="0" lang="ko-KR" altLang="en-US" sz="1100" dirty="0">
                          <a:latin typeface="+mn-ea"/>
                          <a:ea typeface="+mn-ea"/>
                        </a:rPr>
                        <a:t> 정보 조회</a:t>
                      </a:r>
                      <a:endParaRPr lang="ko-KR" altLang="en-US" sz="1100" b="0" i="0" u="none" strike="noStrike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100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100" b="1" kern="0" baseline="0" noProof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 2" panose="05020102010507070707" pitchFamily="18" charset="2"/>
                        </a:rPr>
                        <a:t></a:t>
                      </a:r>
                      <a:endParaRPr kumimoji="0" lang="en-US" altLang="ko-KR" sz="1100" b="1" kern="0" baseline="0" noProof="1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Line 3"/>
          <p:cNvSpPr>
            <a:spLocks noChangeShapeType="1"/>
          </p:cNvSpPr>
          <p:nvPr/>
        </p:nvSpPr>
        <p:spPr bwMode="auto">
          <a:xfrm flipV="1">
            <a:off x="415925" y="1696496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10" name="직사각형 40"/>
          <p:cNvSpPr>
            <a:spLocks noChangeArrowheads="1"/>
          </p:cNvSpPr>
          <p:nvPr/>
        </p:nvSpPr>
        <p:spPr bwMode="auto">
          <a:xfrm>
            <a:off x="415925" y="1340768"/>
            <a:ext cx="6985000" cy="34156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주요 기능 및 연동 대상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853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7" y="14288"/>
            <a:ext cx="6808787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3. Interface Server </a:t>
            </a:r>
            <a:r>
              <a:rPr lang="ko-KR" altLang="en-US" sz="1800">
                <a:solidFill>
                  <a:schemeClr val="tx1"/>
                </a:solidFill>
                <a:latin typeface="+mn-ea"/>
                <a:ea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  <a:ea typeface="+mn-ea"/>
              </a:rPr>
              <a:t>&gt; 3.2 </a:t>
            </a:r>
            <a:r>
              <a:rPr lang="ko-KR" altLang="en-US" sz="1800">
                <a:latin typeface="+mn-ea"/>
                <a:ea typeface="+mn-ea"/>
              </a:rPr>
              <a:t>가입자 </a:t>
            </a:r>
            <a:r>
              <a:rPr lang="ko-KR" altLang="en-US" sz="1800" dirty="0">
                <a:latin typeface="+mn-ea"/>
                <a:ea typeface="+mn-ea"/>
              </a:rPr>
              <a:t>및 부가서비스 연동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 bwMode="auto">
          <a:xfrm>
            <a:off x="5747196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  <a:latin typeface="+mn-ea"/>
                <a:ea typeface="+mn-ea"/>
              </a:rPr>
              <a:t>IV. </a:t>
            </a:r>
            <a:r>
              <a:rPr lang="ko-KR" altLang="en-US">
                <a:solidFill>
                  <a:schemeClr val="tx1"/>
                </a:solidFill>
                <a:latin typeface="+mn-ea"/>
                <a:ea typeface="+mn-ea"/>
              </a:rPr>
              <a:t>시스템 구현 방안</a:t>
            </a:r>
            <a:endParaRPr lang="ko-KR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6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5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r>
              <a:rPr kumimoji="0" lang="ko-KR" altLang="en-US" sz="1600" b="1" kern="0" dirty="0">
                <a:latin typeface="+mn-ea"/>
                <a:ea typeface="+mn-ea"/>
              </a:rPr>
              <a:t>프리미엄 서비스 인증을 위해 </a:t>
            </a:r>
            <a:r>
              <a:rPr kumimoji="0" lang="en-US" altLang="ko-KR" sz="1600" b="1" kern="0" dirty="0">
                <a:latin typeface="+mn-ea"/>
                <a:ea typeface="+mn-ea"/>
              </a:rPr>
              <a:t>Legacy System</a:t>
            </a:r>
            <a:r>
              <a:rPr kumimoji="0" lang="ko-KR" altLang="en-US" sz="1600" b="1" kern="0" dirty="0">
                <a:latin typeface="+mn-ea"/>
                <a:ea typeface="+mn-ea"/>
              </a:rPr>
              <a:t>으로부터 </a:t>
            </a:r>
            <a:r>
              <a:rPr kumimoji="0" lang="en-US" altLang="ko-KR" sz="1600" b="1" kern="0" dirty="0">
                <a:latin typeface="+mn-ea"/>
                <a:ea typeface="+mn-ea"/>
              </a:rPr>
              <a:t>SKT </a:t>
            </a:r>
            <a:r>
              <a:rPr kumimoji="0" lang="ko-KR" altLang="en-US" sz="1600" b="1" kern="0" dirty="0">
                <a:latin typeface="+mn-ea"/>
                <a:ea typeface="+mn-ea"/>
              </a:rPr>
              <a:t>가입자 정보 및 프리미엄 </a:t>
            </a:r>
            <a:r>
              <a:rPr kumimoji="0" lang="ko-KR" altLang="en-US" sz="1600" b="1" kern="0">
                <a:latin typeface="+mn-ea"/>
                <a:ea typeface="+mn-ea"/>
              </a:rPr>
              <a:t>가입자 정보를 </a:t>
            </a:r>
            <a:r>
              <a:rPr kumimoji="0" lang="ko-KR" altLang="en-US" sz="1600" b="1" kern="0" dirty="0">
                <a:latin typeface="+mn-ea"/>
                <a:ea typeface="+mn-ea"/>
              </a:rPr>
              <a:t>조회하기 위한 </a:t>
            </a:r>
            <a:r>
              <a:rPr kumimoji="0" lang="ko-KR" altLang="en-US" sz="1600" b="1" kern="0">
                <a:latin typeface="+mn-ea"/>
                <a:ea typeface="+mn-ea"/>
              </a:rPr>
              <a:t>기능을 제공합니다</a:t>
            </a:r>
            <a:r>
              <a:rPr kumimoji="0" lang="en-US" altLang="ko-KR" sz="1600" b="1" kern="0" dirty="0">
                <a:latin typeface="+mn-ea"/>
                <a:ea typeface="+mn-ea"/>
              </a:rPr>
              <a:t>.</a:t>
            </a:r>
            <a:endParaRPr kumimoji="0" lang="ko-KR" altLang="en-US" sz="1600" b="1" kern="0" dirty="0">
              <a:latin typeface="+mn-ea"/>
              <a:ea typeface="+mn-ea"/>
            </a:endParaRPr>
          </a:p>
        </p:txBody>
      </p:sp>
      <p:sp>
        <p:nvSpPr>
          <p:cNvPr id="47" name="직사각형 40"/>
          <p:cNvSpPr>
            <a:spLocks noChangeArrowheads="1"/>
          </p:cNvSpPr>
          <p:nvPr/>
        </p:nvSpPr>
        <p:spPr bwMode="auto">
          <a:xfrm>
            <a:off x="415925" y="1412776"/>
            <a:ext cx="6985000" cy="37241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가입자 및 부가서비스 연동</a:t>
            </a:r>
          </a:p>
        </p:txBody>
      </p:sp>
      <p:sp>
        <p:nvSpPr>
          <p:cNvPr id="48" name="Line 3"/>
          <p:cNvSpPr>
            <a:spLocks noChangeShapeType="1"/>
          </p:cNvSpPr>
          <p:nvPr/>
        </p:nvSpPr>
        <p:spPr bwMode="auto">
          <a:xfrm flipV="1">
            <a:off x="415925" y="1783925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51" name="Rectangle 330"/>
          <p:cNvSpPr>
            <a:spLocks noChangeArrowheads="1"/>
          </p:cNvSpPr>
          <p:nvPr/>
        </p:nvSpPr>
        <p:spPr bwMode="auto">
          <a:xfrm>
            <a:off x="415925" y="1844824"/>
            <a:ext cx="9072563" cy="4680520"/>
          </a:xfrm>
          <a:prstGeom prst="rect">
            <a:avLst/>
          </a:prstGeom>
          <a:noFill/>
          <a:ln w="9525" cap="flat" cmpd="sng" algn="ctr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endParaRPr kumimoji="0" lang="ko-KR" altLang="en-US" sz="1400" b="1">
              <a:latin typeface="+mn-ea"/>
              <a:ea typeface="+mn-ea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57891"/>
              </p:ext>
            </p:extLst>
          </p:nvPr>
        </p:nvGraphicFramePr>
        <p:xfrm>
          <a:off x="5817096" y="1988840"/>
          <a:ext cx="3528392" cy="1368152"/>
        </p:xfrm>
        <a:graphic>
          <a:graphicData uri="http://schemas.openxmlformats.org/drawingml/2006/table">
            <a:tbl>
              <a:tblPr/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024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>
                          <a:solidFill>
                            <a:schemeClr val="tx1"/>
                          </a:solidFill>
                        </a:rPr>
                        <a:t>SKT</a:t>
                      </a:r>
                      <a:r>
                        <a:rPr lang="ko-KR" altLang="en-US" sz="1100" b="1">
                          <a:solidFill>
                            <a:schemeClr val="tx1"/>
                          </a:solidFill>
                        </a:rPr>
                        <a:t> 가입자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정보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905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프리미엄 서비스 사용자 인증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</a:rPr>
                        <a:t> 및 가입 처리를 위해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</a:rPr>
                        <a:t>ICAS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</a:rPr>
                        <a:t>로부터 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</a:rPr>
                        <a:t>SKT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</a:rPr>
                        <a:t>가입자 정보를 조회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lnSpc>
                          <a:spcPts val="15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11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266366"/>
              </p:ext>
            </p:extLst>
          </p:nvPr>
        </p:nvGraphicFramePr>
        <p:xfrm>
          <a:off x="5818150" y="3604225"/>
          <a:ext cx="3528392" cy="1469318"/>
        </p:xfrm>
        <a:graphic>
          <a:graphicData uri="http://schemas.openxmlformats.org/drawingml/2006/table">
            <a:tbl>
              <a:tblPr/>
              <a:tblGrid>
                <a:gridCol w="3528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88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프리미엄 가입자 조회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443">
                <a:tc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프리미엄 서비스 가입 처리를 위해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CDS/ECG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로부터 부가서비스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프리미엄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</a:rPr>
                        <a:t> 서비스</a:t>
                      </a: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</a:rPr>
                        <a:t>가입 정보를 조회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  <a:p>
                      <a:pPr marL="92075" indent="-92075" latinLnBrk="1">
                        <a:buFont typeface="Arial" panose="020B0604020202020204" pitchFamily="34" charset="0"/>
                        <a:buChar char="•"/>
                      </a:pP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" name="TextBox 53"/>
          <p:cNvSpPr txBox="1"/>
          <p:nvPr/>
        </p:nvSpPr>
        <p:spPr>
          <a:xfrm>
            <a:off x="1743343" y="2168904"/>
            <a:ext cx="957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API Server</a:t>
            </a:r>
            <a:endParaRPr lang="ko-KR" altLang="en-US" b="1">
              <a:latin typeface="+mn-ea"/>
              <a:ea typeface="+mn-ea"/>
            </a:endParaRPr>
          </a:p>
        </p:txBody>
      </p:sp>
      <p:cxnSp>
        <p:nvCxnSpPr>
          <p:cNvPr id="55" name="직선 화살표 연결선 54"/>
          <p:cNvCxnSpPr/>
          <p:nvPr/>
        </p:nvCxnSpPr>
        <p:spPr bwMode="auto">
          <a:xfrm>
            <a:off x="2268737" y="2817336"/>
            <a:ext cx="0" cy="3636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6" name="직선 화살표 연결선 55"/>
          <p:cNvCxnSpPr/>
          <p:nvPr/>
        </p:nvCxnSpPr>
        <p:spPr bwMode="auto">
          <a:xfrm>
            <a:off x="3236522" y="2817336"/>
            <a:ext cx="0" cy="3636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8" name="직선 화살표 연결선 57"/>
          <p:cNvCxnSpPr/>
          <p:nvPr/>
        </p:nvCxnSpPr>
        <p:spPr bwMode="auto">
          <a:xfrm>
            <a:off x="4244122" y="2817336"/>
            <a:ext cx="0" cy="3636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59" name="직선 화살표 연결선 58"/>
          <p:cNvCxnSpPr/>
          <p:nvPr/>
        </p:nvCxnSpPr>
        <p:spPr bwMode="auto">
          <a:xfrm>
            <a:off x="1095271" y="2817336"/>
            <a:ext cx="0" cy="3636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61" name="Line 226"/>
          <p:cNvSpPr>
            <a:spLocks noChangeShapeType="1"/>
          </p:cNvSpPr>
          <p:nvPr/>
        </p:nvSpPr>
        <p:spPr bwMode="auto">
          <a:xfrm>
            <a:off x="1103895" y="3393936"/>
            <a:ext cx="116484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33223" y="3140968"/>
            <a:ext cx="157447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  <a:ea typeface="+mn-ea"/>
              </a:rPr>
              <a:t>프리미엄 서비스 인증 요청</a:t>
            </a:r>
            <a:endParaRPr lang="en-US" altLang="ko-KR" sz="9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+mn-ea"/>
                <a:ea typeface="+mn-ea"/>
              </a:rPr>
              <a:t>&lt;MDN&gt;</a:t>
            </a:r>
          </a:p>
        </p:txBody>
      </p:sp>
      <p:sp>
        <p:nvSpPr>
          <p:cNvPr id="69" name="Line 226"/>
          <p:cNvSpPr>
            <a:spLocks noChangeShapeType="1"/>
          </p:cNvSpPr>
          <p:nvPr/>
        </p:nvSpPr>
        <p:spPr bwMode="auto">
          <a:xfrm>
            <a:off x="2270647" y="3964324"/>
            <a:ext cx="9658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0" name="Line 226"/>
          <p:cNvSpPr>
            <a:spLocks noChangeShapeType="1"/>
          </p:cNvSpPr>
          <p:nvPr/>
        </p:nvSpPr>
        <p:spPr bwMode="auto">
          <a:xfrm>
            <a:off x="3248415" y="4172272"/>
            <a:ext cx="99570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199333" y="3933056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</a:rPr>
              <a:t>사용자 정보 요청</a:t>
            </a:r>
            <a:endParaRPr lang="en-US" altLang="ko-KR" sz="900" dirty="0">
              <a:latin typeface="+mn-ea"/>
            </a:endParaRPr>
          </a:p>
        </p:txBody>
      </p:sp>
      <p:pic>
        <p:nvPicPr>
          <p:cNvPr id="72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9919" y="2404113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50094" y="2168904"/>
            <a:ext cx="505501" cy="90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모서리가 둥근 직사각형 73"/>
          <p:cNvSpPr/>
          <p:nvPr/>
        </p:nvSpPr>
        <p:spPr bwMode="auto">
          <a:xfrm>
            <a:off x="614463" y="3735024"/>
            <a:ext cx="4757612" cy="1062128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75" name="직사각형 74"/>
          <p:cNvSpPr/>
          <p:nvPr/>
        </p:nvSpPr>
        <p:spPr bwMode="auto">
          <a:xfrm>
            <a:off x="663223" y="3645024"/>
            <a:ext cx="1188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en-US" altLang="ko-KR" sz="900" b="1" kern="0" dirty="0">
                <a:solidFill>
                  <a:schemeClr val="bg1"/>
                </a:solidFill>
                <a:latin typeface="+mn-ea"/>
                <a:ea typeface="+mn-ea"/>
              </a:rPr>
              <a:t>SKT </a:t>
            </a:r>
            <a:r>
              <a:rPr kumimoji="0" lang="ko-KR" altLang="en-US" sz="900" b="1" kern="0" dirty="0">
                <a:solidFill>
                  <a:schemeClr val="bg1"/>
                </a:solidFill>
                <a:latin typeface="+mn-ea"/>
                <a:ea typeface="+mn-ea"/>
              </a:rPr>
              <a:t>가입자 정보 조회</a:t>
            </a:r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614462" y="5013176"/>
            <a:ext cx="4757613" cy="1152128"/>
          </a:xfrm>
          <a:prstGeom prst="roundRect">
            <a:avLst>
              <a:gd name="adj" fmla="val 9760"/>
            </a:avLst>
          </a:prstGeom>
          <a:noFill/>
          <a:ln w="31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77" name="직사각형 76"/>
          <p:cNvSpPr/>
          <p:nvPr/>
        </p:nvSpPr>
        <p:spPr bwMode="auto">
          <a:xfrm>
            <a:off x="663223" y="4941168"/>
            <a:ext cx="1188000" cy="1800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36000" rIns="0" bIns="36000"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r>
              <a:rPr kumimoji="0" lang="ko-KR" altLang="en-US" sz="900" b="1" kern="0">
                <a:solidFill>
                  <a:schemeClr val="bg1"/>
                </a:solidFill>
                <a:latin typeface="+mn-ea"/>
                <a:ea typeface="+mn-ea"/>
              </a:rPr>
              <a:t>프리미엄 가입자 조회</a:t>
            </a:r>
            <a:endParaRPr kumimoji="0" lang="ko-KR" altLang="en-US" sz="900" b="1" kern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846711" y="1975936"/>
            <a:ext cx="835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+mn-ea"/>
                <a:ea typeface="+mn-ea"/>
              </a:rPr>
              <a:t>Interface</a:t>
            </a:r>
          </a:p>
          <a:p>
            <a:pPr algn="ctr"/>
            <a:r>
              <a:rPr lang="en-US" altLang="ko-KR" b="1" dirty="0">
                <a:latin typeface="+mn-ea"/>
                <a:ea typeface="+mn-ea"/>
              </a:rPr>
              <a:t>Server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79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4384" y="2404113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4019762" y="2168904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ICAS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81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0356" y="2404113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" name="직선 화살표 연결선 81"/>
          <p:cNvCxnSpPr/>
          <p:nvPr/>
        </p:nvCxnSpPr>
        <p:spPr bwMode="auto">
          <a:xfrm>
            <a:off x="5183014" y="2817336"/>
            <a:ext cx="0" cy="3636000"/>
          </a:xfrm>
          <a:prstGeom prst="straightConnector1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83" name="TextBox 82"/>
          <p:cNvSpPr txBox="1"/>
          <p:nvPr/>
        </p:nvSpPr>
        <p:spPr>
          <a:xfrm>
            <a:off x="4762444" y="2192328"/>
            <a:ext cx="838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CDS/ECG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84" name="Picture 4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0876" y="2404113"/>
            <a:ext cx="561446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Line 226"/>
          <p:cNvSpPr>
            <a:spLocks noChangeShapeType="1"/>
          </p:cNvSpPr>
          <p:nvPr/>
        </p:nvSpPr>
        <p:spPr bwMode="auto">
          <a:xfrm>
            <a:off x="2283935" y="5314000"/>
            <a:ext cx="9658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87" name="Line 226"/>
          <p:cNvSpPr>
            <a:spLocks noChangeShapeType="1"/>
          </p:cNvSpPr>
          <p:nvPr/>
        </p:nvSpPr>
        <p:spPr bwMode="auto">
          <a:xfrm>
            <a:off x="3254083" y="5553328"/>
            <a:ext cx="192005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212621" y="5314112"/>
            <a:ext cx="13035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</a:rPr>
              <a:t>부가서비스 정보 요청</a:t>
            </a:r>
            <a:endParaRPr lang="en-US" altLang="ko-KR" sz="900" dirty="0"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263229" y="3684668"/>
            <a:ext cx="10342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+mn-ea"/>
                <a:ea typeface="+mn-ea"/>
              </a:rPr>
              <a:t>SKT </a:t>
            </a:r>
            <a:r>
              <a:rPr lang="ko-KR" altLang="en-US" sz="900" dirty="0">
                <a:latin typeface="+mn-ea"/>
                <a:ea typeface="+mn-ea"/>
              </a:rPr>
              <a:t>사용자 조회</a:t>
            </a:r>
            <a:endParaRPr lang="en-US" altLang="ko-KR" sz="900" dirty="0">
              <a:latin typeface="+mn-ea"/>
              <a:ea typeface="+mn-ea"/>
            </a:endParaRPr>
          </a:p>
        </p:txBody>
      </p:sp>
      <p:sp>
        <p:nvSpPr>
          <p:cNvPr id="90" name="Line 226"/>
          <p:cNvSpPr>
            <a:spLocks noChangeShapeType="1"/>
          </p:cNvSpPr>
          <p:nvPr/>
        </p:nvSpPr>
        <p:spPr bwMode="auto">
          <a:xfrm flipH="1">
            <a:off x="3242016" y="4316288"/>
            <a:ext cx="99570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270647" y="5038172"/>
            <a:ext cx="1303562" cy="272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n-ea"/>
              </a:rPr>
              <a:t>프리미엄 가입자 조회</a:t>
            </a:r>
            <a:endParaRPr lang="en-US" altLang="ko-KR" sz="900" dirty="0">
              <a:latin typeface="+mn-ea"/>
              <a:ea typeface="+mn-ea"/>
            </a:endParaRPr>
          </a:p>
        </p:txBody>
      </p:sp>
      <p:cxnSp>
        <p:nvCxnSpPr>
          <p:cNvPr id="92" name="꺾인 연결선 91"/>
          <p:cNvCxnSpPr/>
          <p:nvPr/>
        </p:nvCxnSpPr>
        <p:spPr bwMode="auto">
          <a:xfrm>
            <a:off x="2288704" y="4431398"/>
            <a:ext cx="12700" cy="26155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93" name="TextBox 92"/>
          <p:cNvSpPr txBox="1"/>
          <p:nvPr/>
        </p:nvSpPr>
        <p:spPr>
          <a:xfrm>
            <a:off x="2494993" y="4437112"/>
            <a:ext cx="16450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사용자 인증 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ko-KR" altLang="en-US" sz="900" dirty="0">
                <a:latin typeface="+mn-ea"/>
                <a:ea typeface="+mn-ea"/>
              </a:rPr>
              <a:t>가입여부 판정</a:t>
            </a:r>
            <a:r>
              <a:rPr lang="en-US" altLang="ko-KR" sz="900" dirty="0">
                <a:latin typeface="+mn-ea"/>
                <a:ea typeface="+mn-ea"/>
              </a:rPr>
              <a:t>)</a:t>
            </a:r>
            <a:endParaRPr lang="ko-KR" altLang="en-US" sz="900" dirty="0">
              <a:latin typeface="+mn-ea"/>
              <a:ea typeface="+mn-ea"/>
            </a:endParaRPr>
          </a:p>
        </p:txBody>
      </p:sp>
      <p:cxnSp>
        <p:nvCxnSpPr>
          <p:cNvPr id="94" name="꺾인 연결선 93"/>
          <p:cNvCxnSpPr/>
          <p:nvPr/>
        </p:nvCxnSpPr>
        <p:spPr bwMode="auto">
          <a:xfrm>
            <a:off x="2288704" y="5746272"/>
            <a:ext cx="12700" cy="261550"/>
          </a:xfrm>
          <a:prstGeom prst="bentConnector3">
            <a:avLst>
              <a:gd name="adj1" fmla="val 1800000"/>
            </a:avLst>
          </a:prstGeom>
          <a:solidFill>
            <a:schemeClr val="bg1"/>
          </a:solidFill>
          <a:ln w="31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95" name="TextBox 94"/>
          <p:cNvSpPr txBox="1"/>
          <p:nvPr/>
        </p:nvSpPr>
        <p:spPr>
          <a:xfrm>
            <a:off x="2494993" y="5751986"/>
            <a:ext cx="26019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+mn-ea"/>
                <a:ea typeface="+mn-ea"/>
              </a:rPr>
              <a:t>부가서비스 인증 </a:t>
            </a:r>
            <a:r>
              <a:rPr lang="en-US" altLang="ko-KR" sz="900" dirty="0">
                <a:latin typeface="+mn-ea"/>
                <a:ea typeface="+mn-ea"/>
              </a:rPr>
              <a:t>(</a:t>
            </a:r>
            <a:r>
              <a:rPr lang="ko-KR" altLang="en-US" sz="900" dirty="0">
                <a:latin typeface="+mn-ea"/>
                <a:ea typeface="+mn-ea"/>
              </a:rPr>
              <a:t>프리미엄 가입자 여부 판정</a:t>
            </a:r>
            <a:r>
              <a:rPr lang="en-US" altLang="ko-KR" sz="900" dirty="0">
                <a:latin typeface="+mn-ea"/>
                <a:ea typeface="+mn-ea"/>
              </a:rPr>
              <a:t>)</a:t>
            </a:r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101" name="Line 226"/>
          <p:cNvSpPr>
            <a:spLocks noChangeShapeType="1"/>
          </p:cNvSpPr>
          <p:nvPr/>
        </p:nvSpPr>
        <p:spPr bwMode="auto">
          <a:xfrm flipH="1">
            <a:off x="1101002" y="6309320"/>
            <a:ext cx="1164842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104" name="Line 226"/>
          <p:cNvSpPr>
            <a:spLocks noChangeShapeType="1"/>
          </p:cNvSpPr>
          <p:nvPr/>
        </p:nvSpPr>
        <p:spPr bwMode="auto">
          <a:xfrm flipH="1">
            <a:off x="3248969" y="5725268"/>
            <a:ext cx="192005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ko-KR" altLang="en-US">
              <a:latin typeface="+mn-ea"/>
              <a:ea typeface="+mn-ea"/>
            </a:endParaRPr>
          </a:p>
        </p:txBody>
      </p: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842021"/>
              </p:ext>
            </p:extLst>
          </p:nvPr>
        </p:nvGraphicFramePr>
        <p:xfrm>
          <a:off x="5818150" y="5304864"/>
          <a:ext cx="3528392" cy="1076464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39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고려사항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사용자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Sync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방안 필요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073">
                <a:tc gridSpan="2">
                  <a:txBody>
                    <a:bodyPr/>
                    <a:lstStyle/>
                    <a:p>
                      <a:pPr marL="92075" indent="-92075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>
                          <a:latin typeface="+mn-ea"/>
                          <a:ea typeface="+mn-ea"/>
                        </a:rPr>
                        <a:t>오프라인 가입</a:t>
                      </a:r>
                      <a:r>
                        <a:rPr lang="en-US" altLang="ko-KR" sz="110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>
                          <a:latin typeface="+mn-ea"/>
                          <a:ea typeface="+mn-ea"/>
                        </a:rPr>
                        <a:t>탈퇴 연동 가능 여부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036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6696743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3. Interface Server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3.3 </a:t>
            </a:r>
            <a:r>
              <a:rPr lang="ko-KR" altLang="en-US" sz="1800">
                <a:latin typeface="+mn-ea"/>
              </a:rPr>
              <a:t>위치 측위 프로세스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157"/>
          <p:cNvSpPr>
            <a:spLocks noChangeArrowheads="1"/>
          </p:cNvSpPr>
          <p:nvPr/>
        </p:nvSpPr>
        <p:spPr bwMode="auto">
          <a:xfrm>
            <a:off x="496278" y="836614"/>
            <a:ext cx="899379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Wingdings" panose="05000000000000000000" pitchFamily="2" charset="2"/>
              <a:buChar char="l"/>
              <a:defRPr kumimoji="1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Wingdings" panose="05000000000000000000" pitchFamily="2" charset="2"/>
              <a:buChar char="§"/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맑은 고딕" panose="020B0503020000020004" pitchFamily="50" charset="-127"/>
              <a:buChar char="-"/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•"/>
              <a:defRPr kumimoji="1" sz="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1600" dirty="0">
                <a:solidFill>
                  <a:srgbClr val="000000"/>
                </a:solidFill>
              </a:rPr>
              <a:t>프리미엄 가입자중 </a:t>
            </a:r>
            <a:r>
              <a:rPr kumimoji="0" lang="ko-KR" altLang="en-US" sz="1600" err="1">
                <a:solidFill>
                  <a:srgbClr val="000000"/>
                </a:solidFill>
              </a:rPr>
              <a:t>피처폰</a:t>
            </a:r>
            <a:r>
              <a:rPr kumimoji="0" lang="ko-KR" altLang="en-US" sz="1600">
                <a:solidFill>
                  <a:srgbClr val="000000"/>
                </a:solidFill>
              </a:rPr>
              <a:t> 사용자이거나 </a:t>
            </a:r>
            <a:r>
              <a:rPr kumimoji="0" lang="ko-KR" altLang="en-US" sz="1600" dirty="0">
                <a:solidFill>
                  <a:srgbClr val="000000"/>
                </a:solidFill>
              </a:rPr>
              <a:t>음영지역 등 </a:t>
            </a:r>
            <a:r>
              <a:rPr kumimoji="0" lang="en-US" altLang="ko-KR" sz="1600" dirty="0">
                <a:solidFill>
                  <a:srgbClr val="000000"/>
                </a:solidFill>
              </a:rPr>
              <a:t>GPS </a:t>
            </a:r>
            <a:r>
              <a:rPr kumimoji="0" lang="ko-KR" altLang="en-US" sz="1600" dirty="0">
                <a:solidFill>
                  <a:srgbClr val="000000"/>
                </a:solidFill>
              </a:rPr>
              <a:t>좌표가 수집되지 않을 경우 </a:t>
            </a:r>
            <a:r>
              <a:rPr kumimoji="0" lang="en-US" altLang="ko-KR" sz="1600" dirty="0">
                <a:solidFill>
                  <a:srgbClr val="000000"/>
                </a:solidFill>
              </a:rPr>
              <a:t>Legacy System</a:t>
            </a:r>
            <a:r>
              <a:rPr kumimoji="0" lang="ko-KR" altLang="en-US" sz="1600" dirty="0">
                <a:solidFill>
                  <a:srgbClr val="000000"/>
                </a:solidFill>
              </a:rPr>
              <a:t>으로부터 위치 정보를 수집하는 </a:t>
            </a:r>
            <a:r>
              <a:rPr kumimoji="0" lang="ko-KR" altLang="en-US" sz="1600">
                <a:solidFill>
                  <a:srgbClr val="000000"/>
                </a:solidFill>
              </a:rPr>
              <a:t>기능을 제공합니다</a:t>
            </a:r>
            <a:r>
              <a:rPr kumimoji="0" lang="en-US" altLang="ko-KR" sz="1600" dirty="0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370875"/>
              </p:ext>
            </p:extLst>
          </p:nvPr>
        </p:nvGraphicFramePr>
        <p:xfrm>
          <a:off x="415925" y="1988840"/>
          <a:ext cx="9073579" cy="4392488"/>
        </p:xfrm>
        <a:graphic>
          <a:graphicData uri="http://schemas.openxmlformats.org/drawingml/2006/table">
            <a:tbl>
              <a:tblPr/>
              <a:tblGrid>
                <a:gridCol w="4609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단말 </a:t>
                      </a:r>
                      <a:r>
                        <a:rPr lang="en-US" altLang="ko-KR" sz="1200" b="1" i="0" u="none" strike="noStrike" dirty="0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Application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Server</a:t>
                      </a:r>
                      <a:r>
                        <a:rPr lang="ko-KR" altLang="en-US" sz="12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200" b="1" i="0" u="none" strike="noStrike">
                          <a:solidFill>
                            <a:srgbClr val="262626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Platform</a:t>
                      </a:r>
                      <a:endParaRPr lang="ko-KR" altLang="en-US" sz="1200" b="1" i="0" u="none" strike="noStrike" dirty="0">
                        <a:solidFill>
                          <a:srgbClr val="262626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502" marR="3502" marT="3498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440">
                <a:tc>
                  <a:txBody>
                    <a:bodyPr/>
                    <a:lstStyle/>
                    <a:p>
                      <a:pPr marL="0" indent="0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lvl="1" indent="0" eaLnBrk="1" hangingPunct="1">
                        <a:lnSpc>
                          <a:spcPct val="150000"/>
                        </a:lnSpc>
                        <a:buFont typeface="Wingdings" pitchFamily="2" charset="2"/>
                        <a:buNone/>
                      </a:pPr>
                      <a:endParaRPr kumimoji="0"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Line 3"/>
          <p:cNvSpPr>
            <a:spLocks noChangeShapeType="1"/>
          </p:cNvSpPr>
          <p:nvPr/>
        </p:nvSpPr>
        <p:spPr bwMode="auto">
          <a:xfrm flipV="1">
            <a:off x="415925" y="1916113"/>
            <a:ext cx="9074150" cy="0"/>
          </a:xfrm>
          <a:prstGeom prst="line">
            <a:avLst/>
          </a:prstGeom>
          <a:noFill/>
          <a:ln w="28575" algn="ctr">
            <a:solidFill>
              <a:srgbClr val="080808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algn="ctr"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9" name="직사각형 40"/>
          <p:cNvSpPr>
            <a:spLocks noChangeArrowheads="1"/>
          </p:cNvSpPr>
          <p:nvPr/>
        </p:nvSpPr>
        <p:spPr bwMode="auto">
          <a:xfrm>
            <a:off x="415925" y="1560386"/>
            <a:ext cx="6985000" cy="341568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marL="285750" indent="-285750" eaLnBrk="1" latinLnBrk="1" hangingPunct="1">
              <a:lnSpc>
                <a:spcPct val="130000"/>
              </a:lnSpc>
              <a:buFont typeface="Wingdings" panose="05000000000000000000" pitchFamily="2" charset="2"/>
              <a:buChar char=""/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위치 측위 프로세스</a:t>
            </a:r>
            <a:endParaRPr lang="ko-KR" altLang="en-US" sz="1400" b="1" dirty="0">
              <a:solidFill>
                <a:srgbClr val="000000"/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10" name="순서도: 판단 9"/>
          <p:cNvSpPr/>
          <p:nvPr/>
        </p:nvSpPr>
        <p:spPr>
          <a:xfrm>
            <a:off x="5601072" y="4091731"/>
            <a:ext cx="1520081" cy="633413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eaLnBrk="1" latinLnBrk="1" hangingPunct="1">
              <a:defRPr/>
            </a:pPr>
            <a:r>
              <a:rPr lang="ko-KR" altLang="en-US" sz="1000">
                <a:solidFill>
                  <a:schemeClr val="tx1"/>
                </a:solidFill>
              </a:rPr>
              <a:t>위치 정보</a:t>
            </a:r>
            <a:endParaRPr lang="en-US" altLang="ko-KR" sz="1000">
              <a:solidFill>
                <a:schemeClr val="tx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000">
                <a:solidFill>
                  <a:schemeClr val="tx1"/>
                </a:solidFill>
              </a:rPr>
              <a:t>포함</a:t>
            </a:r>
            <a:r>
              <a:rPr lang="en-US" altLang="ko-KR" sz="100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7660144" y="4091150"/>
            <a:ext cx="1397312" cy="63341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Legacy LBSP</a:t>
            </a:r>
            <a:r>
              <a:rPr lang="ko-KR" altLang="en-US" sz="1000" dirty="0">
                <a:solidFill>
                  <a:schemeClr val="tx1"/>
                </a:solidFill>
              </a:rPr>
              <a:t>를 통한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000" b="1" u="sng">
                <a:solidFill>
                  <a:schemeClr val="tx1"/>
                </a:solidFill>
              </a:rPr>
              <a:t>위치 측위</a:t>
            </a:r>
            <a:r>
              <a:rPr lang="ko-KR" altLang="en-US" sz="1000">
                <a:solidFill>
                  <a:schemeClr val="tx1"/>
                </a:solidFill>
              </a:rPr>
              <a:t> 실행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67073" y="5459883"/>
            <a:ext cx="1397312" cy="6334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위치 정보</a:t>
            </a:r>
            <a:endParaRPr lang="en-US" altLang="ko-KR" sz="10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DB</a:t>
            </a:r>
            <a:r>
              <a:rPr lang="ko-KR" altLang="en-US" sz="1000">
                <a:solidFill>
                  <a:schemeClr val="tx1"/>
                </a:solidFill>
              </a:rPr>
              <a:t> 저장</a:t>
            </a:r>
            <a:endParaRPr lang="en-US" altLang="ko-KR" sz="1000">
              <a:solidFill>
                <a:schemeClr val="tx1"/>
              </a:solidFill>
            </a:endParaRPr>
          </a:p>
        </p:txBody>
      </p:sp>
      <p:cxnSp>
        <p:nvCxnSpPr>
          <p:cNvPr id="13" name="직선 화살표 연결선 34"/>
          <p:cNvCxnSpPr>
            <a:cxnSpLocks noChangeShapeType="1"/>
            <a:stCxn id="10" idx="2"/>
            <a:endCxn id="12" idx="0"/>
          </p:cNvCxnSpPr>
          <p:nvPr/>
        </p:nvCxnSpPr>
        <p:spPr bwMode="auto">
          <a:xfrm>
            <a:off x="6361113" y="4725144"/>
            <a:ext cx="4616" cy="734739"/>
          </a:xfrm>
          <a:prstGeom prst="straightConnector1">
            <a:avLst/>
          </a:prstGeom>
          <a:noFill/>
          <a:ln w="3175" algn="ctr">
            <a:solidFill>
              <a:schemeClr val="tx1"/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4" name="직사각형 13"/>
          <p:cNvSpPr/>
          <p:nvPr/>
        </p:nvSpPr>
        <p:spPr>
          <a:xfrm>
            <a:off x="7064385" y="4211588"/>
            <a:ext cx="702874" cy="19685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No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98435" y="4728842"/>
            <a:ext cx="702874" cy="19685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16" name="꺾인 연결선 15"/>
          <p:cNvCxnSpPr>
            <a:stCxn id="11" idx="2"/>
            <a:endCxn id="12" idx="3"/>
          </p:cNvCxnSpPr>
          <p:nvPr/>
        </p:nvCxnSpPr>
        <p:spPr bwMode="auto">
          <a:xfrm rot="5400000">
            <a:off x="7185580" y="4603369"/>
            <a:ext cx="1052027" cy="1294415"/>
          </a:xfrm>
          <a:prstGeom prst="bentConnector2">
            <a:avLst/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34"/>
          <p:cNvCxnSpPr>
            <a:cxnSpLocks noChangeShapeType="1"/>
            <a:stCxn id="10" idx="3"/>
            <a:endCxn id="11" idx="1"/>
          </p:cNvCxnSpPr>
          <p:nvPr/>
        </p:nvCxnSpPr>
        <p:spPr bwMode="auto">
          <a:xfrm flipV="1">
            <a:off x="7121153" y="4407857"/>
            <a:ext cx="538991" cy="581"/>
          </a:xfrm>
          <a:prstGeom prst="straightConnector1">
            <a:avLst/>
          </a:prstGeom>
          <a:noFill/>
          <a:ln w="3175" algn="ctr">
            <a:solidFill>
              <a:schemeClr val="tx1"/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18" name="순서도: 판단 17"/>
          <p:cNvSpPr/>
          <p:nvPr/>
        </p:nvSpPr>
        <p:spPr>
          <a:xfrm>
            <a:off x="920552" y="3587675"/>
            <a:ext cx="1520081" cy="63341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eaLnBrk="1" latinLnBrk="1" hangingPunct="1">
              <a:defRPr/>
            </a:pPr>
            <a:r>
              <a:rPr lang="en-US" altLang="ko-KR" sz="1000">
                <a:solidFill>
                  <a:schemeClr val="tx1"/>
                </a:solidFill>
              </a:rPr>
              <a:t>GPS</a:t>
            </a:r>
          </a:p>
          <a:p>
            <a:pPr algn="ctr" eaLnBrk="1" latinLnBrk="1" hangingPunct="1">
              <a:defRPr/>
            </a:pPr>
            <a:r>
              <a:rPr lang="ko-KR" altLang="en-US" sz="1000">
                <a:solidFill>
                  <a:schemeClr val="tx1"/>
                </a:solidFill>
              </a:rPr>
              <a:t>사용 가능</a:t>
            </a:r>
            <a:r>
              <a:rPr lang="en-US" altLang="ko-KR" sz="100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19" name="순서도: 수행의 시작/종료 18"/>
          <p:cNvSpPr/>
          <p:nvPr/>
        </p:nvSpPr>
        <p:spPr>
          <a:xfrm>
            <a:off x="975527" y="2636912"/>
            <a:ext cx="1410012" cy="57606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eaLnBrk="1" latinLnBrk="1" hangingPunct="1">
              <a:defRPr/>
            </a:pPr>
            <a:r>
              <a:rPr lang="ko-KR" altLang="en-US" sz="1050" b="1" dirty="0" err="1">
                <a:solidFill>
                  <a:schemeClr val="tx1"/>
                </a:solidFill>
              </a:rPr>
              <a:t>스마트폰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프리미엄 사용자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위치 정보 수집</a:t>
            </a:r>
          </a:p>
        </p:txBody>
      </p:sp>
      <p:cxnSp>
        <p:nvCxnSpPr>
          <p:cNvPr id="20" name="직선 화살표 연결선 34"/>
          <p:cNvCxnSpPr>
            <a:cxnSpLocks noChangeShapeType="1"/>
            <a:stCxn id="18" idx="2"/>
            <a:endCxn id="25" idx="0"/>
          </p:cNvCxnSpPr>
          <p:nvPr/>
        </p:nvCxnSpPr>
        <p:spPr bwMode="auto">
          <a:xfrm>
            <a:off x="1680593" y="4221088"/>
            <a:ext cx="1694" cy="305833"/>
          </a:xfrm>
          <a:prstGeom prst="straightConnector1">
            <a:avLst/>
          </a:prstGeom>
          <a:noFill/>
          <a:ln w="3175" algn="ctr">
            <a:solidFill>
              <a:schemeClr val="tx1"/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cxnSp>
        <p:nvCxnSpPr>
          <p:cNvPr id="21" name="직선 화살표 연결선 34"/>
          <p:cNvCxnSpPr>
            <a:cxnSpLocks noChangeShapeType="1"/>
            <a:stCxn id="19" idx="2"/>
            <a:endCxn id="18" idx="0"/>
          </p:cNvCxnSpPr>
          <p:nvPr/>
        </p:nvCxnSpPr>
        <p:spPr bwMode="auto">
          <a:xfrm>
            <a:off x="1680533" y="3212976"/>
            <a:ext cx="60" cy="374699"/>
          </a:xfrm>
          <a:prstGeom prst="straightConnector1">
            <a:avLst/>
          </a:prstGeom>
          <a:noFill/>
          <a:ln w="3175" algn="ctr">
            <a:solidFill>
              <a:schemeClr val="tx1"/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22" name="직사각형 21"/>
          <p:cNvSpPr/>
          <p:nvPr/>
        </p:nvSpPr>
        <p:spPr>
          <a:xfrm>
            <a:off x="2422458" y="3717032"/>
            <a:ext cx="463161" cy="19685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Yes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709775" y="4240262"/>
            <a:ext cx="362905" cy="19685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 dirty="0">
                <a:solidFill>
                  <a:schemeClr val="tx1"/>
                </a:solidFill>
              </a:rPr>
              <a:t>No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34"/>
          <p:cNvCxnSpPr>
            <a:cxnSpLocks noChangeShapeType="1"/>
            <a:stCxn id="18" idx="3"/>
            <a:endCxn id="28" idx="1"/>
          </p:cNvCxnSpPr>
          <p:nvPr/>
        </p:nvCxnSpPr>
        <p:spPr bwMode="auto">
          <a:xfrm>
            <a:off x="2440633" y="3904382"/>
            <a:ext cx="683007" cy="0"/>
          </a:xfrm>
          <a:prstGeom prst="straightConnector1">
            <a:avLst/>
          </a:prstGeom>
          <a:noFill/>
          <a:ln w="3175" algn="ctr">
            <a:solidFill>
              <a:schemeClr val="tx1"/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25" name="순서도: 판단 24"/>
          <p:cNvSpPr/>
          <p:nvPr/>
        </p:nvSpPr>
        <p:spPr>
          <a:xfrm>
            <a:off x="922246" y="4526921"/>
            <a:ext cx="1520081" cy="633413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eaLnBrk="1" latinLnBrk="1" hangingPunct="1">
              <a:defRPr/>
            </a:pPr>
            <a:r>
              <a:rPr lang="en-US" altLang="ko-KR" sz="1000" dirty="0" err="1">
                <a:solidFill>
                  <a:schemeClr val="tx1"/>
                </a:solidFill>
              </a:rPr>
              <a:t>Wi-fi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기지국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사용 가능</a:t>
            </a:r>
            <a:r>
              <a:rPr lang="en-US" altLang="ko-KR" sz="1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123640" y="4524360"/>
            <a:ext cx="1397312" cy="6334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애플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</a:rPr>
              <a:t>구글</a:t>
            </a:r>
            <a:r>
              <a:rPr lang="ko-KR" altLang="en-US" sz="1000" dirty="0">
                <a:solidFill>
                  <a:schemeClr val="tx1"/>
                </a:solidFill>
              </a:rPr>
              <a:t> 서버의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네트워크 </a:t>
            </a:r>
            <a:r>
              <a:rPr lang="ko-KR" altLang="en-US" sz="1000" dirty="0" err="1">
                <a:solidFill>
                  <a:schemeClr val="tx1"/>
                </a:solidFill>
              </a:rPr>
              <a:t>측위</a:t>
            </a:r>
            <a:r>
              <a:rPr lang="ko-KR" altLang="en-US" sz="1000" dirty="0">
                <a:solidFill>
                  <a:schemeClr val="tx1"/>
                </a:solidFill>
              </a:rPr>
              <a:t> 실행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dirty="0">
                <a:solidFill>
                  <a:schemeClr val="tx1"/>
                </a:solidFill>
              </a:rPr>
              <a:t>(OS</a:t>
            </a:r>
            <a:r>
              <a:rPr lang="ko-KR" altLang="en-US" sz="1000" dirty="0">
                <a:solidFill>
                  <a:schemeClr val="tx1"/>
                </a:solidFill>
              </a:rPr>
              <a:t>에서 자동 지원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708480" y="5158093"/>
            <a:ext cx="702874" cy="19685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>
                <a:solidFill>
                  <a:schemeClr val="tx1"/>
                </a:solidFill>
              </a:rPr>
              <a:t>No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23640" y="3587675"/>
            <a:ext cx="1397312" cy="6334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측정된</a:t>
            </a:r>
            <a:endParaRPr lang="en-US" altLang="ko-KR" sz="10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위치 정보 전송</a:t>
            </a:r>
            <a:endParaRPr lang="en-US" altLang="ko-KR" sz="100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440633" y="4637433"/>
            <a:ext cx="463161" cy="196850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800">
                <a:solidFill>
                  <a:schemeClr val="tx1"/>
                </a:solidFill>
              </a:rPr>
              <a:t>Yes</a:t>
            </a:r>
            <a:endParaRPr lang="ko-KR" altLang="en-US" sz="800">
              <a:solidFill>
                <a:schemeClr val="tx1"/>
              </a:solidFill>
            </a:endParaRPr>
          </a:p>
        </p:txBody>
      </p:sp>
      <p:cxnSp>
        <p:nvCxnSpPr>
          <p:cNvPr id="30" name="직선 화살표 연결선 34"/>
          <p:cNvCxnSpPr>
            <a:cxnSpLocks noChangeShapeType="1"/>
            <a:stCxn id="25" idx="3"/>
            <a:endCxn id="26" idx="1"/>
          </p:cNvCxnSpPr>
          <p:nvPr/>
        </p:nvCxnSpPr>
        <p:spPr bwMode="auto">
          <a:xfrm flipV="1">
            <a:off x="2442327" y="4841067"/>
            <a:ext cx="681313" cy="2561"/>
          </a:xfrm>
          <a:prstGeom prst="straightConnector1">
            <a:avLst/>
          </a:prstGeom>
          <a:noFill/>
          <a:ln w="3175" algn="ctr">
            <a:solidFill>
              <a:schemeClr val="tx1"/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31" name="직사각형 30"/>
          <p:cNvSpPr/>
          <p:nvPr/>
        </p:nvSpPr>
        <p:spPr>
          <a:xfrm>
            <a:off x="988227" y="5531891"/>
            <a:ext cx="1397312" cy="6334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000" b="1" u="sng">
                <a:solidFill>
                  <a:schemeClr val="tx1"/>
                </a:solidFill>
              </a:rPr>
              <a:t>위치 정보 없이</a:t>
            </a:r>
            <a:endParaRPr lang="en-US" altLang="ko-KR" sz="1000" b="1" u="sng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기본 데이타 전송</a:t>
            </a:r>
            <a:endParaRPr lang="en-US" altLang="ko-KR" sz="100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4"/>
          <p:cNvCxnSpPr>
            <a:cxnSpLocks noChangeShapeType="1"/>
            <a:stCxn id="25" idx="2"/>
            <a:endCxn id="31" idx="0"/>
          </p:cNvCxnSpPr>
          <p:nvPr/>
        </p:nvCxnSpPr>
        <p:spPr bwMode="auto">
          <a:xfrm>
            <a:off x="1682287" y="5160334"/>
            <a:ext cx="4596" cy="371557"/>
          </a:xfrm>
          <a:prstGeom prst="straightConnector1">
            <a:avLst/>
          </a:prstGeom>
          <a:noFill/>
          <a:ln w="3175" algn="ctr">
            <a:solidFill>
              <a:schemeClr val="tx1"/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cxnSp>
        <p:nvCxnSpPr>
          <p:cNvPr id="33" name="직선 화살표 연결선 34"/>
          <p:cNvCxnSpPr>
            <a:cxnSpLocks noChangeShapeType="1"/>
            <a:stCxn id="26" idx="0"/>
            <a:endCxn id="28" idx="2"/>
          </p:cNvCxnSpPr>
          <p:nvPr/>
        </p:nvCxnSpPr>
        <p:spPr bwMode="auto">
          <a:xfrm flipV="1">
            <a:off x="3822296" y="4221088"/>
            <a:ext cx="0" cy="303272"/>
          </a:xfrm>
          <a:prstGeom prst="straightConnector1">
            <a:avLst/>
          </a:prstGeom>
          <a:noFill/>
          <a:ln w="3175" algn="ctr">
            <a:solidFill>
              <a:schemeClr val="tx1"/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cxnSp>
        <p:nvCxnSpPr>
          <p:cNvPr id="34" name="꺾인 연결선 33"/>
          <p:cNvCxnSpPr>
            <a:stCxn id="28" idx="0"/>
            <a:endCxn id="10" idx="0"/>
          </p:cNvCxnSpPr>
          <p:nvPr/>
        </p:nvCxnSpPr>
        <p:spPr bwMode="auto">
          <a:xfrm rot="16200000" flipH="1">
            <a:off x="4839676" y="2570295"/>
            <a:ext cx="504056" cy="2538817"/>
          </a:xfrm>
          <a:prstGeom prst="bentConnector3">
            <a:avLst>
              <a:gd name="adj1" fmla="val -45352"/>
            </a:avLst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31" idx="3"/>
            <a:endCxn id="10" idx="1"/>
          </p:cNvCxnSpPr>
          <p:nvPr/>
        </p:nvCxnSpPr>
        <p:spPr bwMode="auto">
          <a:xfrm flipV="1">
            <a:off x="2385539" y="4408438"/>
            <a:ext cx="3215533" cy="1440160"/>
          </a:xfrm>
          <a:prstGeom prst="bentConnector3">
            <a:avLst>
              <a:gd name="adj1" fmla="val 73579"/>
            </a:avLst>
          </a:prstGeom>
          <a:ln w="31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순서도: 수행의 시작/종료 35"/>
          <p:cNvSpPr/>
          <p:nvPr/>
        </p:nvSpPr>
        <p:spPr>
          <a:xfrm>
            <a:off x="7545288" y="2666052"/>
            <a:ext cx="1629896" cy="53930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eaLnBrk="1" latinLnBrk="1" hangingPunct="1">
              <a:defRPr/>
            </a:pPr>
            <a:r>
              <a:rPr lang="ko-KR" altLang="en-US" sz="1050" b="1" dirty="0" err="1">
                <a:solidFill>
                  <a:schemeClr val="tx1"/>
                </a:solidFill>
              </a:rPr>
              <a:t>피처폰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050" dirty="0">
                <a:solidFill>
                  <a:schemeClr val="tx1"/>
                </a:solidFill>
              </a:rPr>
              <a:t>프리미엄 </a:t>
            </a:r>
            <a:r>
              <a:rPr lang="ko-KR" altLang="en-US" sz="1000" dirty="0">
                <a:solidFill>
                  <a:schemeClr val="tx1"/>
                </a:solidFill>
              </a:rPr>
              <a:t>사용자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 eaLnBrk="1" latinLnBrk="1" hangingPunct="1">
              <a:defRPr/>
            </a:pPr>
            <a:r>
              <a:rPr lang="ko-KR" altLang="en-US" sz="1000" dirty="0">
                <a:solidFill>
                  <a:schemeClr val="tx1"/>
                </a:solidFill>
              </a:rPr>
              <a:t>위치 정보 수집</a:t>
            </a:r>
          </a:p>
        </p:txBody>
      </p:sp>
      <p:cxnSp>
        <p:nvCxnSpPr>
          <p:cNvPr id="37" name="직선 화살표 연결선 34"/>
          <p:cNvCxnSpPr>
            <a:cxnSpLocks noChangeShapeType="1"/>
            <a:stCxn id="36" idx="2"/>
            <a:endCxn id="11" idx="0"/>
          </p:cNvCxnSpPr>
          <p:nvPr/>
        </p:nvCxnSpPr>
        <p:spPr bwMode="auto">
          <a:xfrm flipH="1">
            <a:off x="8358800" y="3205356"/>
            <a:ext cx="1436" cy="885794"/>
          </a:xfrm>
          <a:prstGeom prst="straightConnector1">
            <a:avLst/>
          </a:prstGeom>
          <a:noFill/>
          <a:ln w="3175" algn="ctr">
            <a:solidFill>
              <a:schemeClr val="tx1"/>
            </a:solidFill>
            <a:round/>
            <a:headEnd/>
            <a:tailEnd type="triangle" w="med" len="med"/>
          </a:ln>
          <a:effectLst>
            <a:outerShdw sx="999" sy="999" algn="ctr" rotWithShape="0">
              <a:schemeClr val="bg2"/>
            </a:outerShdw>
          </a:effectLst>
        </p:spPr>
      </p:cxnSp>
      <p:sp>
        <p:nvSpPr>
          <p:cNvPr id="38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7616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344488" y="14288"/>
            <a:ext cx="5978802" cy="5334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altLang="ko-KR" sz="1800">
                <a:solidFill>
                  <a:schemeClr val="tx1"/>
                </a:solidFill>
                <a:latin typeface="+mn-ea"/>
              </a:rPr>
              <a:t>3. Interface Server </a:t>
            </a:r>
            <a:r>
              <a:rPr lang="ko-KR" altLang="en-US" sz="1800">
                <a:solidFill>
                  <a:schemeClr val="tx1"/>
                </a:solidFill>
                <a:latin typeface="+mn-ea"/>
              </a:rPr>
              <a:t>구현방안 </a:t>
            </a:r>
            <a:r>
              <a:rPr lang="en-US" altLang="ko-KR" sz="1800">
                <a:solidFill>
                  <a:schemeClr val="tx1"/>
                </a:solidFill>
                <a:latin typeface="+mn-ea"/>
              </a:rPr>
              <a:t>&gt; 3.4 Push </a:t>
            </a:r>
            <a:r>
              <a:rPr lang="en-US" altLang="ko-KR" sz="1800" dirty="0">
                <a:solidFill>
                  <a:schemeClr val="tx1"/>
                </a:solidFill>
                <a:latin typeface="+mn-ea"/>
              </a:rPr>
              <a:t>Server</a:t>
            </a:r>
            <a:r>
              <a:rPr lang="ko-KR" altLang="en-US" sz="1800" dirty="0">
                <a:solidFill>
                  <a:schemeClr val="tx1"/>
                </a:solidFill>
                <a:latin typeface="+mn-ea"/>
              </a:rPr>
              <a:t> 연동</a:t>
            </a:r>
            <a:endParaRPr lang="ko-KR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1" name="Rectangle 157"/>
          <p:cNvSpPr>
            <a:spLocks noChangeArrowheads="1"/>
          </p:cNvSpPr>
          <p:nvPr/>
        </p:nvSpPr>
        <p:spPr bwMode="auto">
          <a:xfrm>
            <a:off x="403225" y="836613"/>
            <a:ext cx="90741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r>
              <a:rPr kumimoji="0" lang="ko-KR" altLang="en-US" sz="1600" b="1" kern="0" dirty="0">
                <a:latin typeface="+mn-ea"/>
                <a:ea typeface="+mn-ea"/>
              </a:rPr>
              <a:t>위치 정보 </a:t>
            </a:r>
            <a:r>
              <a:rPr kumimoji="0" lang="ko-KR" altLang="en-US" sz="1600" b="1" kern="0">
                <a:latin typeface="+mn-ea"/>
                <a:ea typeface="+mn-ea"/>
              </a:rPr>
              <a:t>및 </a:t>
            </a:r>
            <a:r>
              <a:rPr kumimoji="0" lang="en-US" altLang="ko-KR" sz="1600" b="1" kern="0">
                <a:latin typeface="+mn-ea"/>
                <a:ea typeface="+mn-ea"/>
              </a:rPr>
              <a:t>Instance </a:t>
            </a:r>
            <a:r>
              <a:rPr kumimoji="0" lang="en-US" altLang="ko-KR" sz="1600" b="1" kern="0" dirty="0">
                <a:latin typeface="+mn-ea"/>
                <a:ea typeface="+mn-ea"/>
              </a:rPr>
              <a:t>Message </a:t>
            </a:r>
            <a:r>
              <a:rPr kumimoji="0" lang="ko-KR" altLang="en-US" sz="1600" b="1" kern="0" dirty="0">
                <a:latin typeface="+mn-ea"/>
                <a:ea typeface="+mn-ea"/>
              </a:rPr>
              <a:t>등의 서비스 이벤트를 단말에 전달하기 위해 </a:t>
            </a:r>
            <a:r>
              <a:rPr kumimoji="0" lang="en-US" altLang="ko-KR" sz="1600" b="1" kern="0" dirty="0">
                <a:latin typeface="+mn-ea"/>
                <a:ea typeface="+mn-ea"/>
              </a:rPr>
              <a:t>Push </a:t>
            </a:r>
            <a:r>
              <a:rPr kumimoji="0" lang="ko-KR" altLang="en-US" sz="1600" b="1" kern="0" dirty="0">
                <a:latin typeface="+mn-ea"/>
                <a:ea typeface="+mn-ea"/>
              </a:rPr>
              <a:t>서비스를 제공한다</a:t>
            </a:r>
            <a:r>
              <a:rPr kumimoji="0" lang="en-US" altLang="ko-KR" sz="1600" b="1" kern="0" dirty="0">
                <a:latin typeface="+mn-ea"/>
                <a:ea typeface="+mn-ea"/>
              </a:rPr>
              <a:t>. </a:t>
            </a:r>
            <a:r>
              <a:rPr kumimoji="0" lang="ko-KR" altLang="en-US" sz="1600" b="1" kern="0" dirty="0">
                <a:latin typeface="+mn-ea"/>
                <a:ea typeface="+mn-ea"/>
              </a:rPr>
              <a:t>데이터 암호화 및 실패 메시지에 대한 재시도 처리를 하여 안정적으로 서비스 될 </a:t>
            </a:r>
            <a:r>
              <a:rPr kumimoji="0" lang="ko-KR" altLang="en-US" sz="1600" b="1" kern="0">
                <a:latin typeface="+mn-ea"/>
                <a:ea typeface="+mn-ea"/>
              </a:rPr>
              <a:t>수 있도록합니다</a:t>
            </a:r>
            <a:r>
              <a:rPr kumimoji="0" lang="en-US" altLang="ko-KR" sz="1600" b="1" kern="0" dirty="0">
                <a:latin typeface="+mn-ea"/>
                <a:ea typeface="+mn-ea"/>
              </a:rPr>
              <a:t>.</a:t>
            </a:r>
          </a:p>
          <a:p>
            <a:pPr lvl="0" eaLnBrk="1" hangingPunct="1">
              <a:spcBef>
                <a:spcPts val="0"/>
              </a:spcBef>
              <a:spcAft>
                <a:spcPts val="0"/>
              </a:spcAft>
              <a:buClr>
                <a:srgbClr val="B2B3B5"/>
              </a:buClr>
              <a:buSzPct val="75000"/>
              <a:defRPr/>
            </a:pPr>
            <a:endParaRPr kumimoji="0" lang="en-US" altLang="ko-KR" sz="1600" b="1" kern="0" dirty="0">
              <a:latin typeface="+mn-ea"/>
              <a:ea typeface="+mn-ea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200408"/>
              </p:ext>
            </p:extLst>
          </p:nvPr>
        </p:nvGraphicFramePr>
        <p:xfrm>
          <a:off x="488505" y="5949280"/>
          <a:ext cx="8784976" cy="368424"/>
        </p:xfrm>
        <a:graphic>
          <a:graphicData uri="http://schemas.openxmlformats.org/drawingml/2006/table">
            <a:tbl>
              <a:tblPr/>
              <a:tblGrid>
                <a:gridCol w="2151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3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4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고려사항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>
                          <a:latin typeface="+mn-ea"/>
                          <a:ea typeface="+mn-ea"/>
                        </a:rPr>
                        <a:t>기존 </a:t>
                      </a:r>
                      <a:r>
                        <a:rPr lang="en-US" altLang="ko-KR" sz="1100">
                          <a:latin typeface="+mn-ea"/>
                          <a:ea typeface="+mn-ea"/>
                        </a:rPr>
                        <a:t>SKP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Push Server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활용 가능 여부 확인 필요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3" name="그림 62"/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531" y="2566322"/>
            <a:ext cx="642311" cy="64231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4761" y="4314386"/>
            <a:ext cx="642311" cy="642311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6650573" y="314053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GCM</a:t>
            </a:r>
          </a:p>
          <a:p>
            <a:pPr algn="ctr"/>
            <a:r>
              <a:rPr lang="en-US" altLang="ko-KR" sz="800" dirty="0">
                <a:latin typeface="+mn-ea"/>
                <a:ea typeface="+mn-ea"/>
              </a:rPr>
              <a:t>(</a:t>
            </a:r>
            <a:r>
              <a:rPr lang="en-US" altLang="ko-KR" sz="700" dirty="0">
                <a:latin typeface="+mn-ea"/>
                <a:ea typeface="+mn-ea"/>
              </a:rPr>
              <a:t>Google Cloud Messaging</a:t>
            </a:r>
            <a:r>
              <a:rPr lang="en-US" altLang="ko-KR" sz="800" dirty="0">
                <a:latin typeface="+mn-ea"/>
                <a:ea typeface="+mn-ea"/>
              </a:rPr>
              <a:t>)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542341" y="486872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latin typeface="+mn-ea"/>
                <a:ea typeface="+mn-ea"/>
              </a:rPr>
              <a:t>APNS</a:t>
            </a:r>
          </a:p>
          <a:p>
            <a:pPr algn="ctr"/>
            <a:r>
              <a:rPr lang="en-US" altLang="ko-KR" sz="800" dirty="0">
                <a:latin typeface="+mn-ea"/>
                <a:ea typeface="+mn-ea"/>
              </a:rPr>
              <a:t>(</a:t>
            </a:r>
            <a:r>
              <a:rPr lang="en-US" altLang="ko-KR" sz="700" dirty="0">
                <a:latin typeface="+mn-ea"/>
                <a:ea typeface="+mn-ea"/>
              </a:rPr>
              <a:t>Apple Push Notification Service</a:t>
            </a:r>
            <a:r>
              <a:rPr lang="en-US" altLang="ko-KR" sz="800" dirty="0">
                <a:latin typeface="+mn-ea"/>
                <a:ea typeface="+mn-ea"/>
              </a:rPr>
              <a:t>)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45567" y="2261311"/>
            <a:ext cx="1296000" cy="247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+mn-ea"/>
              </a:rPr>
              <a:t>메시지 발송 요청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661991" y="1824117"/>
            <a:ext cx="2880320" cy="2616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n-ea"/>
                <a:ea typeface="+mn-ea"/>
              </a:rPr>
              <a:t>Push Notification Service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 bwMode="auto">
          <a:xfrm>
            <a:off x="488504" y="1794882"/>
            <a:ext cx="6119841" cy="3938374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45567" y="2808999"/>
            <a:ext cx="1296000" cy="247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+mn-ea"/>
              </a:rPr>
              <a:t>수신자 정보 추출</a:t>
            </a:r>
            <a:endParaRPr lang="en-US" altLang="ko-KR" sz="900" b="1" dirty="0">
              <a:latin typeface="+mn-ea"/>
              <a:ea typeface="+mn-ea"/>
            </a:endParaRPr>
          </a:p>
        </p:txBody>
      </p:sp>
      <p:cxnSp>
        <p:nvCxnSpPr>
          <p:cNvPr id="72" name="직선 화살표 연결선 71"/>
          <p:cNvCxnSpPr>
            <a:stCxn id="67" idx="2"/>
            <a:endCxn id="70" idx="0"/>
          </p:cNvCxnSpPr>
          <p:nvPr/>
        </p:nvCxnSpPr>
        <p:spPr bwMode="auto">
          <a:xfrm>
            <a:off x="1493567" y="2508865"/>
            <a:ext cx="0" cy="300134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73" name="직선 화살표 연결선 36"/>
          <p:cNvCxnSpPr>
            <a:stCxn id="63" idx="3"/>
            <a:endCxn id="75" idx="1"/>
          </p:cNvCxnSpPr>
          <p:nvPr/>
        </p:nvCxnSpPr>
        <p:spPr bwMode="auto">
          <a:xfrm>
            <a:off x="7684842" y="2887478"/>
            <a:ext cx="577549" cy="84213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74" name="직선 화살표 연결선 36"/>
          <p:cNvCxnSpPr>
            <a:stCxn id="64" idx="3"/>
            <a:endCxn id="79" idx="1"/>
          </p:cNvCxnSpPr>
          <p:nvPr/>
        </p:nvCxnSpPr>
        <p:spPr bwMode="auto">
          <a:xfrm>
            <a:off x="7647072" y="4635542"/>
            <a:ext cx="602216" cy="352373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75" name="TextBox 74"/>
          <p:cNvSpPr txBox="1"/>
          <p:nvPr/>
        </p:nvSpPr>
        <p:spPr>
          <a:xfrm>
            <a:off x="8262391" y="2717775"/>
            <a:ext cx="828000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900" dirty="0">
              <a:latin typeface="+mn-ea"/>
              <a:ea typeface="+mn-ea"/>
            </a:endParaRPr>
          </a:p>
          <a:p>
            <a:pPr algn="ctr"/>
            <a:r>
              <a:rPr lang="en-US" altLang="ko-KR" sz="900" dirty="0">
                <a:latin typeface="+mn-ea"/>
                <a:ea typeface="+mn-ea"/>
              </a:rPr>
              <a:t>GCM </a:t>
            </a:r>
            <a:r>
              <a:rPr lang="ko-KR" altLang="en-US" sz="900" dirty="0">
                <a:latin typeface="+mn-ea"/>
                <a:ea typeface="+mn-ea"/>
              </a:rPr>
              <a:t>모듈</a:t>
            </a:r>
            <a:endParaRPr lang="en-US" altLang="ko-KR" sz="900" dirty="0">
              <a:latin typeface="+mn-ea"/>
              <a:ea typeface="+mn-ea"/>
            </a:endParaRPr>
          </a:p>
          <a:p>
            <a:pPr algn="ctr"/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8099177" y="1853679"/>
            <a:ext cx="1102295" cy="1655007"/>
          </a:xfrm>
          <a:prstGeom prst="roundRect">
            <a:avLst>
              <a:gd name="adj" fmla="val 8329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129423" y="1925687"/>
            <a:ext cx="10615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latin typeface="+mn-ea"/>
                <a:ea typeface="+mn-ea"/>
              </a:rPr>
              <a:t>Android </a:t>
            </a:r>
            <a:r>
              <a:rPr lang="ko-KR" altLang="en-US" sz="1100" b="1" dirty="0">
                <a:latin typeface="+mn-ea"/>
                <a:ea typeface="+mn-ea"/>
              </a:rPr>
              <a:t>단말</a:t>
            </a:r>
            <a:endParaRPr lang="en-US" altLang="ko-KR" sz="1100" b="1" dirty="0">
              <a:latin typeface="+mn-ea"/>
              <a:ea typeface="+mn-ea"/>
            </a:endParaRPr>
          </a:p>
          <a:p>
            <a:pPr algn="ctr"/>
            <a:r>
              <a:rPr lang="en-US" altLang="ko-KR" sz="1100" b="1" dirty="0">
                <a:latin typeface="+mn-ea"/>
                <a:ea typeface="+mn-ea"/>
              </a:rPr>
              <a:t>Application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249288" y="4733999"/>
            <a:ext cx="828000" cy="5078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ko-KR" sz="900" dirty="0">
              <a:latin typeface="+mn-ea"/>
              <a:ea typeface="+mn-ea"/>
            </a:endParaRPr>
          </a:p>
          <a:p>
            <a:pPr algn="ctr"/>
            <a:r>
              <a:rPr lang="en-US" altLang="ko-KR" sz="900" dirty="0">
                <a:latin typeface="+mn-ea"/>
                <a:ea typeface="+mn-ea"/>
              </a:rPr>
              <a:t>APNS </a:t>
            </a:r>
            <a:r>
              <a:rPr lang="ko-KR" altLang="en-US" sz="900" dirty="0">
                <a:latin typeface="+mn-ea"/>
                <a:ea typeface="+mn-ea"/>
              </a:rPr>
              <a:t>모듈</a:t>
            </a:r>
            <a:endParaRPr lang="en-US" altLang="ko-KR" sz="900" dirty="0">
              <a:latin typeface="+mn-ea"/>
              <a:ea typeface="+mn-ea"/>
            </a:endParaRPr>
          </a:p>
          <a:p>
            <a:pPr algn="ctr"/>
            <a:endParaRPr lang="ko-KR" altLang="en-US" sz="900" dirty="0">
              <a:latin typeface="+mn-ea"/>
              <a:ea typeface="+mn-ea"/>
            </a:endParaRPr>
          </a:p>
        </p:txBody>
      </p:sp>
      <p:sp>
        <p:nvSpPr>
          <p:cNvPr id="80" name="모서리가 둥근 직사각형 79"/>
          <p:cNvSpPr/>
          <p:nvPr/>
        </p:nvSpPr>
        <p:spPr bwMode="auto">
          <a:xfrm>
            <a:off x="8099177" y="3819686"/>
            <a:ext cx="1102295" cy="1706344"/>
          </a:xfrm>
          <a:prstGeom prst="roundRect">
            <a:avLst>
              <a:gd name="adj" fmla="val 8329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162040" y="3871064"/>
            <a:ext cx="95090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>
                <a:latin typeface="+mn-ea"/>
                <a:ea typeface="+mn-ea"/>
              </a:rPr>
              <a:t>IOS </a:t>
            </a:r>
            <a:r>
              <a:rPr lang="ko-KR" altLang="en-US" sz="1100" b="1" dirty="0">
                <a:latin typeface="+mn-ea"/>
                <a:ea typeface="+mn-ea"/>
              </a:rPr>
              <a:t>단말</a:t>
            </a:r>
            <a:endParaRPr lang="en-US" altLang="ko-KR" sz="1100" b="1" dirty="0">
              <a:latin typeface="+mn-ea"/>
              <a:ea typeface="+mn-ea"/>
            </a:endParaRPr>
          </a:p>
          <a:p>
            <a:pPr algn="ctr"/>
            <a:r>
              <a:rPr lang="en-US" altLang="ko-KR" sz="1100" b="1" dirty="0">
                <a:latin typeface="+mn-ea"/>
                <a:ea typeface="+mn-ea"/>
              </a:rPr>
              <a:t>Application</a:t>
            </a:r>
            <a:endParaRPr lang="ko-KR" altLang="en-US" sz="1100" dirty="0">
              <a:latin typeface="+mn-ea"/>
              <a:ea typeface="+mn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45567" y="3410548"/>
            <a:ext cx="1296000" cy="3552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+mn-ea"/>
              </a:rPr>
              <a:t>메시지 발송유형 설정</a:t>
            </a:r>
            <a:r>
              <a:rPr lang="en-US" altLang="ko-KR" sz="900" b="1" dirty="0">
                <a:latin typeface="+mn-ea"/>
                <a:ea typeface="+mn-ea"/>
              </a:rPr>
              <a:t> </a:t>
            </a:r>
            <a:r>
              <a:rPr lang="en-US" altLang="ko-KR" sz="700" dirty="0">
                <a:latin typeface="+mn-ea"/>
                <a:ea typeface="+mn-ea"/>
              </a:rPr>
              <a:t>(</a:t>
            </a:r>
            <a:r>
              <a:rPr lang="ko-KR" altLang="en-US" sz="700" b="1" dirty="0">
                <a:latin typeface="+mn-ea"/>
                <a:ea typeface="+mn-ea"/>
              </a:rPr>
              <a:t>수신자의 </a:t>
            </a:r>
            <a:r>
              <a:rPr lang="en-US" altLang="ko-KR" sz="700" b="1" dirty="0">
                <a:latin typeface="+mn-ea"/>
                <a:ea typeface="+mn-ea"/>
              </a:rPr>
              <a:t>OS </a:t>
            </a:r>
            <a:r>
              <a:rPr lang="ko-KR" altLang="en-US" sz="700" b="1" dirty="0">
                <a:latin typeface="+mn-ea"/>
                <a:ea typeface="+mn-ea"/>
              </a:rPr>
              <a:t>로 구분</a:t>
            </a:r>
            <a:r>
              <a:rPr lang="en-US" altLang="ko-KR" sz="700" dirty="0">
                <a:latin typeface="+mn-ea"/>
                <a:ea typeface="+mn-ea"/>
              </a:rPr>
              <a:t>)</a:t>
            </a:r>
          </a:p>
        </p:txBody>
      </p:sp>
      <p:cxnSp>
        <p:nvCxnSpPr>
          <p:cNvPr id="83" name="직선 화살표 연결선 82"/>
          <p:cNvCxnSpPr>
            <a:stCxn id="70" idx="2"/>
            <a:endCxn id="82" idx="0"/>
          </p:cNvCxnSpPr>
          <p:nvPr/>
        </p:nvCxnSpPr>
        <p:spPr bwMode="auto">
          <a:xfrm>
            <a:off x="1493567" y="3056553"/>
            <a:ext cx="0" cy="353995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84" name="TextBox 83"/>
          <p:cNvSpPr txBox="1"/>
          <p:nvPr/>
        </p:nvSpPr>
        <p:spPr>
          <a:xfrm>
            <a:off x="845567" y="4119819"/>
            <a:ext cx="1296000" cy="3860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ea typeface="+mn-ea"/>
              </a:rPr>
              <a:t>Push </a:t>
            </a:r>
            <a:r>
              <a:rPr lang="ko-KR" altLang="en-US" sz="900" b="1" dirty="0">
                <a:latin typeface="+mn-ea"/>
                <a:ea typeface="+mn-ea"/>
              </a:rPr>
              <a:t>메시지 생성</a:t>
            </a:r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ko-KR" altLang="en-US" sz="900" b="1" dirty="0">
                <a:latin typeface="+mn-ea"/>
                <a:ea typeface="+mn-ea"/>
              </a:rPr>
              <a:t>및 메시지 암호화</a:t>
            </a:r>
            <a:endParaRPr lang="en-US" altLang="ko-KR" sz="900" b="1" dirty="0">
              <a:latin typeface="+mn-ea"/>
              <a:ea typeface="+mn-ea"/>
            </a:endParaRPr>
          </a:p>
        </p:txBody>
      </p:sp>
      <p:cxnSp>
        <p:nvCxnSpPr>
          <p:cNvPr id="87" name="직선 화살표 연결선 86"/>
          <p:cNvCxnSpPr>
            <a:stCxn id="82" idx="2"/>
            <a:endCxn id="84" idx="0"/>
          </p:cNvCxnSpPr>
          <p:nvPr/>
        </p:nvCxnSpPr>
        <p:spPr bwMode="auto">
          <a:xfrm>
            <a:off x="1493567" y="3765824"/>
            <a:ext cx="0" cy="353995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92" name="TextBox 91"/>
          <p:cNvSpPr txBox="1"/>
          <p:nvPr/>
        </p:nvSpPr>
        <p:spPr>
          <a:xfrm>
            <a:off x="845567" y="4806007"/>
            <a:ext cx="1296000" cy="2475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ea typeface="+mn-ea"/>
              </a:rPr>
              <a:t>Push </a:t>
            </a:r>
            <a:r>
              <a:rPr lang="ko-KR" altLang="en-US" sz="900" b="1" dirty="0">
                <a:latin typeface="+mn-ea"/>
                <a:ea typeface="+mn-ea"/>
              </a:rPr>
              <a:t>메시지 큐 등록</a:t>
            </a:r>
            <a:endParaRPr lang="en-US" altLang="ko-KR" sz="900" b="1" dirty="0">
              <a:latin typeface="+mn-ea"/>
              <a:ea typeface="+mn-ea"/>
            </a:endParaRPr>
          </a:p>
        </p:txBody>
      </p:sp>
      <p:cxnSp>
        <p:nvCxnSpPr>
          <p:cNvPr id="93" name="직선 화살표 연결선 92"/>
          <p:cNvCxnSpPr>
            <a:stCxn id="84" idx="2"/>
            <a:endCxn id="92" idx="0"/>
          </p:cNvCxnSpPr>
          <p:nvPr/>
        </p:nvCxnSpPr>
        <p:spPr bwMode="auto">
          <a:xfrm>
            <a:off x="1493567" y="4505873"/>
            <a:ext cx="0" cy="300134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94" name="TextBox 93"/>
          <p:cNvSpPr txBox="1"/>
          <p:nvPr/>
        </p:nvSpPr>
        <p:spPr>
          <a:xfrm>
            <a:off x="3439890" y="2348880"/>
            <a:ext cx="1366117" cy="35527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ea typeface="+mn-ea"/>
              </a:rPr>
              <a:t>Push </a:t>
            </a:r>
            <a:r>
              <a:rPr lang="ko-KR" altLang="en-US" sz="900" b="1" dirty="0">
                <a:latin typeface="+mn-ea"/>
                <a:ea typeface="+mn-ea"/>
              </a:rPr>
              <a:t>발송 리스트 추출</a:t>
            </a:r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en-US" altLang="ko-KR" sz="700" dirty="0">
                <a:latin typeface="+mn-ea"/>
                <a:ea typeface="+mn-ea"/>
              </a:rPr>
              <a:t>(</a:t>
            </a:r>
            <a:r>
              <a:rPr lang="en-US" altLang="ko-KR" sz="700" b="1" dirty="0">
                <a:latin typeface="+mn-ea"/>
                <a:ea typeface="+mn-ea"/>
              </a:rPr>
              <a:t>Push </a:t>
            </a:r>
            <a:r>
              <a:rPr lang="ko-KR" altLang="en-US" sz="700" b="1" dirty="0">
                <a:latin typeface="+mn-ea"/>
                <a:ea typeface="+mn-ea"/>
              </a:rPr>
              <a:t>메시지 큐에서 추출</a:t>
            </a:r>
            <a:r>
              <a:rPr lang="en-US" altLang="ko-KR" sz="700" dirty="0">
                <a:latin typeface="+mn-ea"/>
                <a:ea typeface="+mn-ea"/>
              </a:rPr>
              <a:t>)</a:t>
            </a:r>
          </a:p>
        </p:txBody>
      </p:sp>
      <p:sp>
        <p:nvSpPr>
          <p:cNvPr id="95" name="모서리가 둥근 직사각형 94"/>
          <p:cNvSpPr/>
          <p:nvPr/>
        </p:nvSpPr>
        <p:spPr bwMode="auto">
          <a:xfrm>
            <a:off x="2333352" y="2385088"/>
            <a:ext cx="864096" cy="2603742"/>
          </a:xfrm>
          <a:prstGeom prst="roundRect">
            <a:avLst>
              <a:gd name="adj" fmla="val 8329"/>
            </a:avLst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448793" y="2861791"/>
            <a:ext cx="648072" cy="2475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+mn-ea"/>
              </a:rPr>
              <a:t>메시지 </a:t>
            </a:r>
            <a:r>
              <a:rPr lang="en-US" altLang="ko-KR" sz="900" b="1" dirty="0">
                <a:latin typeface="+mn-ea"/>
                <a:ea typeface="+mn-ea"/>
              </a:rPr>
              <a:t>1</a:t>
            </a:r>
            <a:endParaRPr lang="ko-KR" altLang="en-US" sz="900" b="1" dirty="0">
              <a:latin typeface="+mn-ea"/>
              <a:ea typeface="+mn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448793" y="3149823"/>
            <a:ext cx="648072" cy="2475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+mn-ea"/>
              </a:rPr>
              <a:t>메시지 </a:t>
            </a:r>
            <a:r>
              <a:rPr lang="en-US" altLang="ko-KR" sz="900" b="1" dirty="0">
                <a:latin typeface="+mn-ea"/>
                <a:ea typeface="+mn-ea"/>
              </a:rPr>
              <a:t>2</a:t>
            </a:r>
            <a:endParaRPr lang="ko-KR" altLang="en-US" sz="900" b="1" dirty="0">
              <a:latin typeface="+mn-ea"/>
              <a:ea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448793" y="3437855"/>
            <a:ext cx="648072" cy="2475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+mn-ea"/>
              </a:rPr>
              <a:t>메시지 </a:t>
            </a:r>
            <a:r>
              <a:rPr lang="en-US" altLang="ko-KR" sz="900" b="1" dirty="0">
                <a:latin typeface="+mn-ea"/>
                <a:ea typeface="+mn-ea"/>
              </a:rPr>
              <a:t>3</a:t>
            </a:r>
            <a:endParaRPr lang="ko-KR" altLang="en-US" sz="900" b="1" dirty="0">
              <a:latin typeface="+mn-ea"/>
              <a:ea typeface="+mn-e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429742" y="4301951"/>
            <a:ext cx="684933" cy="2475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r>
              <a:rPr lang="ko-KR" altLang="en-US" sz="900" b="1">
                <a:latin typeface="+mn-ea"/>
                <a:ea typeface="+mn-ea"/>
              </a:rPr>
              <a:t>메시지 </a:t>
            </a:r>
            <a:r>
              <a:rPr lang="en-US" altLang="ko-KR" sz="900" b="1">
                <a:latin typeface="+mn-ea"/>
                <a:ea typeface="+mn-ea"/>
              </a:rPr>
              <a:t>N</a:t>
            </a:r>
            <a:endParaRPr lang="ko-KR" altLang="en-US" sz="900" b="1" dirty="0">
              <a:latin typeface="+mn-ea"/>
              <a:ea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 rot="5400000">
            <a:off x="2550378" y="3867399"/>
            <a:ext cx="4860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• • •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329950" y="2430323"/>
            <a:ext cx="9412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latin typeface="+mn-ea"/>
                <a:ea typeface="+mn-ea"/>
              </a:rPr>
              <a:t>Push </a:t>
            </a:r>
            <a:r>
              <a:rPr lang="ko-KR" altLang="en-US" sz="800" b="1" dirty="0">
                <a:latin typeface="+mn-ea"/>
                <a:ea typeface="+mn-ea"/>
              </a:rPr>
              <a:t>메시지 큐 </a:t>
            </a:r>
            <a:endParaRPr lang="ko-KR" altLang="en-US" sz="800" dirty="0">
              <a:latin typeface="+mn-ea"/>
              <a:ea typeface="+mn-ea"/>
            </a:endParaRPr>
          </a:p>
        </p:txBody>
      </p:sp>
      <p:cxnSp>
        <p:nvCxnSpPr>
          <p:cNvPr id="102" name="직선 화살표 연결선 36"/>
          <p:cNvCxnSpPr>
            <a:stCxn id="92" idx="2"/>
            <a:endCxn id="95" idx="2"/>
          </p:cNvCxnSpPr>
          <p:nvPr/>
        </p:nvCxnSpPr>
        <p:spPr bwMode="auto">
          <a:xfrm rot="5400000" flipH="1" flipV="1">
            <a:off x="2097117" y="4385279"/>
            <a:ext cx="64731" cy="1271833"/>
          </a:xfrm>
          <a:prstGeom prst="curvedConnector3">
            <a:avLst>
              <a:gd name="adj1" fmla="val -353154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03" name="직선 화살표 연결선 36"/>
          <p:cNvCxnSpPr>
            <a:stCxn id="95" idx="0"/>
            <a:endCxn id="94" idx="0"/>
          </p:cNvCxnSpPr>
          <p:nvPr/>
        </p:nvCxnSpPr>
        <p:spPr bwMode="auto">
          <a:xfrm rot="5400000" flipH="1" flipV="1">
            <a:off x="3426070" y="1688210"/>
            <a:ext cx="36208" cy="1357549"/>
          </a:xfrm>
          <a:prstGeom prst="curvedConnector3">
            <a:avLst>
              <a:gd name="adj1" fmla="val 731352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04" name="모서리가 둥근 직사각형 103"/>
          <p:cNvSpPr/>
          <p:nvPr/>
        </p:nvSpPr>
        <p:spPr bwMode="auto">
          <a:xfrm>
            <a:off x="3365846" y="2857699"/>
            <a:ext cx="2952329" cy="2195861"/>
          </a:xfrm>
          <a:prstGeom prst="roundRect">
            <a:avLst>
              <a:gd name="adj" fmla="val 8329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185738" indent="-185738" algn="ctr" fontAlgn="auto" latinLnBrk="0">
              <a:spcBef>
                <a:spcPct val="50000"/>
              </a:spcBef>
              <a:spcAft>
                <a:spcPts val="0"/>
              </a:spcAft>
            </a:pPr>
            <a:endParaRPr kumimoji="0" lang="ko-KR" altLang="en-US" sz="700" kern="0" dirty="0">
              <a:solidFill>
                <a:srgbClr val="080808"/>
              </a:solidFill>
              <a:latin typeface="+mn-ea"/>
              <a:ea typeface="+mn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950023" y="3081018"/>
            <a:ext cx="1224136" cy="6014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en-US" altLang="ko-KR" sz="900" b="1" dirty="0">
                <a:latin typeface="+mn-ea"/>
                <a:ea typeface="+mn-ea"/>
              </a:rPr>
              <a:t>GCM </a:t>
            </a:r>
            <a:r>
              <a:rPr lang="ko-KR" altLang="en-US" sz="900" b="1" dirty="0">
                <a:latin typeface="+mn-ea"/>
                <a:ea typeface="+mn-ea"/>
              </a:rPr>
              <a:t>서버로 발송</a:t>
            </a:r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en-US" altLang="ko-KR" sz="700" dirty="0">
                <a:latin typeface="+mn-ea"/>
                <a:ea typeface="+mn-ea"/>
              </a:rPr>
              <a:t>(</a:t>
            </a:r>
            <a:r>
              <a:rPr lang="en-US" altLang="ko-KR" sz="700" b="1" dirty="0">
                <a:latin typeface="+mn-ea"/>
                <a:ea typeface="+mn-ea"/>
              </a:rPr>
              <a:t>Android OS</a:t>
            </a:r>
            <a:r>
              <a:rPr lang="en-US" altLang="ko-KR" sz="700" dirty="0">
                <a:latin typeface="+mn-ea"/>
                <a:ea typeface="+mn-ea"/>
              </a:rPr>
              <a:t>)</a:t>
            </a:r>
          </a:p>
          <a:p>
            <a:pPr algn="ctr"/>
            <a:endParaRPr lang="en-US" altLang="ko-KR" sz="700" b="1" dirty="0">
              <a:latin typeface="+mn-ea"/>
              <a:ea typeface="+mn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950023" y="3869887"/>
            <a:ext cx="1224136" cy="6014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txBody>
          <a:bodyPr wrap="square" tIns="54000" bIns="54000" rtlCol="0" anchor="ctr" anchorCtr="0">
            <a:spAutoFit/>
          </a:bodyPr>
          <a:lstStyle/>
          <a:p>
            <a:pPr algn="ctr"/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en-US" altLang="ko-KR" sz="900" b="1" dirty="0">
                <a:latin typeface="+mn-ea"/>
                <a:ea typeface="+mn-ea"/>
              </a:rPr>
              <a:t>APNS </a:t>
            </a:r>
            <a:r>
              <a:rPr lang="ko-KR" altLang="en-US" sz="900" b="1" dirty="0">
                <a:latin typeface="+mn-ea"/>
                <a:ea typeface="+mn-ea"/>
              </a:rPr>
              <a:t>서버로 발송</a:t>
            </a:r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en-US" altLang="ko-KR" sz="700" dirty="0">
                <a:latin typeface="+mn-ea"/>
                <a:ea typeface="+mn-ea"/>
              </a:rPr>
              <a:t>(</a:t>
            </a:r>
            <a:r>
              <a:rPr lang="en-US" altLang="ko-KR" sz="700" b="1" dirty="0">
                <a:latin typeface="+mn-ea"/>
                <a:ea typeface="+mn-ea"/>
              </a:rPr>
              <a:t>IOS</a:t>
            </a:r>
            <a:r>
              <a:rPr lang="en-US" altLang="ko-KR" sz="700" dirty="0">
                <a:latin typeface="+mn-ea"/>
                <a:ea typeface="+mn-ea"/>
              </a:rPr>
              <a:t>)</a:t>
            </a:r>
          </a:p>
          <a:p>
            <a:pPr algn="ctr"/>
            <a:endParaRPr lang="ko-KR" altLang="en-US" sz="700" b="1" dirty="0">
              <a:latin typeface="+mn-ea"/>
              <a:ea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5793799" y="2671400"/>
            <a:ext cx="4603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latin typeface="+mn-ea"/>
                <a:ea typeface="+mn-ea"/>
              </a:rPr>
              <a:t>LOOP</a:t>
            </a:r>
            <a:endParaRPr lang="ko-KR" altLang="en-US" sz="800" b="1" dirty="0">
              <a:latin typeface="+mn-ea"/>
              <a:ea typeface="+mn-ea"/>
            </a:endParaRPr>
          </a:p>
        </p:txBody>
      </p:sp>
      <p:cxnSp>
        <p:nvCxnSpPr>
          <p:cNvPr id="108" name="직선 화살표 연결선 119"/>
          <p:cNvCxnSpPr>
            <a:stCxn id="94" idx="2"/>
            <a:endCxn id="159" idx="0"/>
          </p:cNvCxnSpPr>
          <p:nvPr/>
        </p:nvCxnSpPr>
        <p:spPr bwMode="auto">
          <a:xfrm rot="5400000">
            <a:off x="3892949" y="2751156"/>
            <a:ext cx="277001" cy="183001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59" name="TextBox 158"/>
          <p:cNvSpPr txBox="1"/>
          <p:nvPr/>
        </p:nvSpPr>
        <p:spPr>
          <a:xfrm>
            <a:off x="3510007" y="2981157"/>
            <a:ext cx="859882" cy="801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lIns="72000" tIns="54000" rIns="72000" bIns="54000" rtlCol="0" anchor="ctr" anchorCtr="0">
            <a:spAutoFit/>
          </a:bodyPr>
          <a:lstStyle/>
          <a:p>
            <a:pPr algn="ctr"/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ko-KR" altLang="en-US" sz="900" b="1" dirty="0">
                <a:latin typeface="+mn-ea"/>
                <a:ea typeface="+mn-ea"/>
              </a:rPr>
              <a:t>메시지</a:t>
            </a:r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ko-KR" altLang="en-US" sz="900" b="1" dirty="0">
                <a:latin typeface="+mn-ea"/>
                <a:ea typeface="+mn-ea"/>
              </a:rPr>
              <a:t>발송 유형 체크</a:t>
            </a:r>
            <a:endParaRPr lang="en-US" altLang="ko-KR" sz="900" b="1" dirty="0">
              <a:latin typeface="+mn-ea"/>
              <a:ea typeface="+mn-ea"/>
            </a:endParaRPr>
          </a:p>
          <a:p>
            <a:pPr algn="ctr"/>
            <a:endParaRPr lang="en-US" altLang="ko-KR" sz="900" b="1" dirty="0">
              <a:latin typeface="+mn-ea"/>
              <a:ea typeface="+mn-ea"/>
            </a:endParaRPr>
          </a:p>
        </p:txBody>
      </p:sp>
      <p:cxnSp>
        <p:nvCxnSpPr>
          <p:cNvPr id="160" name="직선 화살표 연결선 36"/>
          <p:cNvCxnSpPr>
            <a:stCxn id="105" idx="3"/>
            <a:endCxn id="63" idx="1"/>
          </p:cNvCxnSpPr>
          <p:nvPr/>
        </p:nvCxnSpPr>
        <p:spPr bwMode="auto">
          <a:xfrm flipV="1">
            <a:off x="6174159" y="2887478"/>
            <a:ext cx="868372" cy="494289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61" name="직선 화살표 연결선 36"/>
          <p:cNvCxnSpPr>
            <a:stCxn id="106" idx="3"/>
            <a:endCxn id="64" idx="1"/>
          </p:cNvCxnSpPr>
          <p:nvPr/>
        </p:nvCxnSpPr>
        <p:spPr bwMode="auto">
          <a:xfrm>
            <a:off x="6174159" y="4170636"/>
            <a:ext cx="830602" cy="464906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62" name="TextBox 161"/>
          <p:cNvSpPr txBox="1"/>
          <p:nvPr/>
        </p:nvSpPr>
        <p:spPr>
          <a:xfrm>
            <a:off x="3510008" y="3842493"/>
            <a:ext cx="859882" cy="6630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lIns="72000" tIns="54000" rIns="72000" bIns="54000" rtlCol="0" anchor="ctr" anchorCtr="0">
            <a:spAutoFit/>
          </a:bodyPr>
          <a:lstStyle/>
          <a:p>
            <a:pPr algn="ctr"/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ko-KR" altLang="en-US" sz="900" b="1" dirty="0">
                <a:latin typeface="+mn-ea"/>
                <a:ea typeface="+mn-ea"/>
              </a:rPr>
              <a:t>발송실패건</a:t>
            </a:r>
            <a:endParaRPr lang="en-US" altLang="ko-KR" sz="900" b="1" dirty="0">
              <a:latin typeface="+mn-ea"/>
              <a:ea typeface="+mn-ea"/>
            </a:endParaRPr>
          </a:p>
          <a:p>
            <a:pPr algn="ctr"/>
            <a:r>
              <a:rPr lang="en-US" altLang="ko-KR" sz="900" b="1" dirty="0">
                <a:latin typeface="+mn-ea"/>
                <a:ea typeface="+mn-ea"/>
              </a:rPr>
              <a:t>Retry</a:t>
            </a:r>
          </a:p>
          <a:p>
            <a:pPr algn="ctr"/>
            <a:endParaRPr lang="en-US" altLang="ko-KR" sz="900" b="1" dirty="0">
              <a:latin typeface="+mn-ea"/>
              <a:ea typeface="+mn-ea"/>
            </a:endParaRPr>
          </a:p>
        </p:txBody>
      </p:sp>
      <p:cxnSp>
        <p:nvCxnSpPr>
          <p:cNvPr id="163" name="직선 화살표 연결선 36"/>
          <p:cNvCxnSpPr>
            <a:stCxn id="162" idx="3"/>
            <a:endCxn id="105" idx="1"/>
          </p:cNvCxnSpPr>
          <p:nvPr/>
        </p:nvCxnSpPr>
        <p:spPr bwMode="auto">
          <a:xfrm flipV="1">
            <a:off x="4369890" y="3381767"/>
            <a:ext cx="580133" cy="792253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64" name="직선 화살표 연결선 36"/>
          <p:cNvCxnSpPr>
            <a:stCxn id="162" idx="3"/>
            <a:endCxn id="106" idx="1"/>
          </p:cNvCxnSpPr>
          <p:nvPr/>
        </p:nvCxnSpPr>
        <p:spPr bwMode="auto">
          <a:xfrm flipV="1">
            <a:off x="4369890" y="4170636"/>
            <a:ext cx="580133" cy="3384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65" name="직선 화살표 연결선 119"/>
          <p:cNvCxnSpPr>
            <a:stCxn id="159" idx="3"/>
            <a:endCxn id="105" idx="1"/>
          </p:cNvCxnSpPr>
          <p:nvPr/>
        </p:nvCxnSpPr>
        <p:spPr bwMode="auto">
          <a:xfrm flipV="1">
            <a:off x="4369889" y="3381767"/>
            <a:ext cx="580134" cy="166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cxnSp>
        <p:nvCxnSpPr>
          <p:cNvPr id="166" name="직선 화살표 연결선 119"/>
          <p:cNvCxnSpPr>
            <a:stCxn id="159" idx="3"/>
            <a:endCxn id="106" idx="1"/>
          </p:cNvCxnSpPr>
          <p:nvPr/>
        </p:nvCxnSpPr>
        <p:spPr bwMode="auto">
          <a:xfrm>
            <a:off x="4369889" y="3381933"/>
            <a:ext cx="580134" cy="788703"/>
          </a:xfrm>
          <a:prstGeom prst="curved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167" name="Can 90"/>
          <p:cNvSpPr>
            <a:spLocks noChangeArrowheads="1"/>
          </p:cNvSpPr>
          <p:nvPr/>
        </p:nvSpPr>
        <p:spPr bwMode="auto">
          <a:xfrm>
            <a:off x="5022031" y="5200682"/>
            <a:ext cx="1067324" cy="359983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" rIns="18000" anchor="ctr"/>
          <a:lstStyle/>
          <a:p>
            <a:pPr algn="ctr"/>
            <a:r>
              <a:rPr lang="en-US" altLang="ko-KR" sz="800" b="1" dirty="0">
                <a:latin typeface="+mn-ea"/>
                <a:ea typeface="+mn-ea"/>
              </a:rPr>
              <a:t>Log DB (</a:t>
            </a:r>
            <a:r>
              <a:rPr lang="ko-KR" altLang="en-US" sz="800" b="1" dirty="0">
                <a:latin typeface="+mn-ea"/>
                <a:ea typeface="+mn-ea"/>
              </a:rPr>
              <a:t>발송이력</a:t>
            </a:r>
            <a:r>
              <a:rPr lang="en-US" altLang="ko-KR" sz="800" b="1" dirty="0">
                <a:latin typeface="+mn-ea"/>
                <a:ea typeface="+mn-ea"/>
              </a:rPr>
              <a:t>)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3509863" y="4565200"/>
            <a:ext cx="859882" cy="38605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txBody>
          <a:bodyPr wrap="square" lIns="72000" tIns="54000" rIns="72000" bIns="54000" rtlCol="0" anchor="ctr" anchorCtr="0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+mn-ea"/>
              </a:rPr>
              <a:t>발송 로그 저장</a:t>
            </a:r>
            <a:endParaRPr lang="en-US" altLang="ko-KR" sz="900" b="1" dirty="0">
              <a:latin typeface="+mn-ea"/>
              <a:ea typeface="+mn-ea"/>
            </a:endParaRPr>
          </a:p>
        </p:txBody>
      </p:sp>
      <p:cxnSp>
        <p:nvCxnSpPr>
          <p:cNvPr id="169" name="직선 화살표 연결선 36"/>
          <p:cNvCxnSpPr>
            <a:stCxn id="168" idx="2"/>
            <a:endCxn id="167" idx="2"/>
          </p:cNvCxnSpPr>
          <p:nvPr/>
        </p:nvCxnSpPr>
        <p:spPr bwMode="auto">
          <a:xfrm rot="16200000" flipH="1">
            <a:off x="4266207" y="4624850"/>
            <a:ext cx="429420" cy="1082227"/>
          </a:xfrm>
          <a:prstGeom prst="curvedConnector2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>
            <a:outerShdw sx="1000" sy="1000" algn="ctr" rotWithShape="0">
              <a:schemeClr val="bg2"/>
            </a:outerShdw>
          </a:effectLst>
        </p:spPr>
      </p:cxnSp>
      <p:sp>
        <p:nvSpPr>
          <p:cNvPr id="55" name="제목 1"/>
          <p:cNvSpPr txBox="1">
            <a:spLocks/>
          </p:cNvSpPr>
          <p:nvPr/>
        </p:nvSpPr>
        <p:spPr bwMode="auto">
          <a:xfrm>
            <a:off x="5318125" y="15875"/>
            <a:ext cx="3670300" cy="533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defPPr>
              <a:defRPr lang="ko-KR"/>
            </a:defPPr>
            <a:lvl1pPr algn="r" latinLnBrk="1">
              <a:defRPr sz="1800" b="1" ker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2pPr>
            <a:lvl3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3pPr>
            <a:lvl4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4pPr>
            <a:lvl5pPr latinLnBrk="1">
              <a:defRPr sz="2000" b="1">
                <a:solidFill>
                  <a:schemeClr val="tx2"/>
                </a:solidFill>
                <a:ea typeface="맑은 고딕" pitchFamily="50" charset="-127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2"/>
                </a:solidFill>
                <a:ea typeface="맑은 고딕" pitchFamily="50" charset="-127"/>
              </a:defRPr>
            </a:lvl9pPr>
          </a:lstStyle>
          <a:p>
            <a:r>
              <a:rPr lang="en-US" altLang="ko-KR">
                <a:solidFill>
                  <a:schemeClr val="tx1"/>
                </a:solidFill>
              </a:rPr>
              <a:t>IV. </a:t>
            </a:r>
            <a:r>
              <a:rPr lang="ko-KR" altLang="en-US">
                <a:solidFill>
                  <a:schemeClr val="tx1"/>
                </a:solidFill>
              </a:rPr>
              <a:t>시스템 구현 방안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87011"/>
      </p:ext>
    </p:extLst>
  </p:cSld>
  <p:clrMapOvr>
    <a:masterClrMapping/>
  </p:clrMapOvr>
</p:sld>
</file>

<file path=ppt/theme/theme1.xml><?xml version="1.0" encoding="utf-8"?>
<a:theme xmlns:a="http://schemas.openxmlformats.org/drawingml/2006/main" name="SKT_PM_TEMPLATE">
  <a:themeElements>
    <a:clrScheme name="SKT_PM_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KT_PM_TEMPLATE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/>
        </a:solidFill>
        <a:ln w="9525" algn="ctr">
          <a:noFill/>
          <a:miter lim="800000"/>
          <a:headEnd/>
          <a:tailEnd/>
        </a:ln>
      </a:spPr>
      <a:bodyPr wrap="none" tIns="36000" bIns="36000" anchor="b"/>
      <a:lstStyle>
        <a:defPPr marL="0" marR="0" indent="0" defTabSz="91440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Arial" pitchFamily="34" charset="0"/>
            <a:ea typeface="가는각진제목체" pitchFamily="18" charset="-127"/>
            <a:cs typeface="Arial" pitchFamily="34" charset="0"/>
          </a:defRPr>
        </a:defPPr>
      </a:lstStyle>
    </a:spDef>
    <a:lnDef>
      <a:spPr bwMode="auto">
        <a:solidFill>
          <a:schemeClr val="bg1"/>
        </a:solidFill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triangle"/>
        </a:ln>
        <a:effectLst>
          <a:outerShdw sx="1000" sy="1000" algn="ctr" rotWithShape="0">
            <a:schemeClr val="bg2"/>
          </a:outerShdw>
        </a:effectLst>
      </a:spPr>
      <a:bodyPr/>
      <a:lstStyle/>
    </a:lnDef>
  </a:objectDefaults>
  <a:extraClrSchemeLst>
    <a:extraClrScheme>
      <a:clrScheme name="SKT_PM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KT_PM_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T_PM_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T_PM_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T_PM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T_PM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KT_PM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27906</TotalTime>
  <Words>19429</Words>
  <Application>Microsoft Office PowerPoint</Application>
  <PresentationFormat>A4 용지(210x297mm)</PresentationFormat>
  <Paragraphs>4737</Paragraphs>
  <Slides>179</Slides>
  <Notes>102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179</vt:i4>
      </vt:variant>
    </vt:vector>
  </HeadingPairs>
  <TitlesOfParts>
    <vt:vector size="192" baseType="lpstr">
      <vt:lpstr>Wingdings 2</vt:lpstr>
      <vt:lpstr>Tahoma</vt:lpstr>
      <vt:lpstr>맑은고딕</vt:lpstr>
      <vt:lpstr>Futura Md</vt:lpstr>
      <vt:lpstr>맑은 고딕</vt:lpstr>
      <vt:lpstr>Arial</vt:lpstr>
      <vt:lpstr>굴림</vt:lpstr>
      <vt:lpstr>나눔고딕</vt:lpstr>
      <vt:lpstr>Wingdings</vt:lpstr>
      <vt:lpstr>나눔명조</vt:lpstr>
      <vt:lpstr>SKT_PM_TEMPLATE</vt:lpstr>
      <vt:lpstr>Image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2. 제안의 범위</vt:lpstr>
      <vt:lpstr>PowerPoint 프레젠테이션</vt:lpstr>
      <vt:lpstr>PowerPoint 프레젠테이션</vt:lpstr>
      <vt:lpstr>4. 서비스 메뉴 맵 - Free (1/2)</vt:lpstr>
      <vt:lpstr>PowerPoint 프레젠테이션</vt:lpstr>
      <vt:lpstr>PowerPoint 프레젠테이션</vt:lpstr>
      <vt:lpstr>PowerPoint 프레젠테이션</vt:lpstr>
      <vt:lpstr>PowerPoint 프레젠테이션</vt:lpstr>
      <vt:lpstr>6. 서비스 구축 R&amp;R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시스템 개요</vt:lpstr>
      <vt:lpstr>2. 서비스 구성도</vt:lpstr>
      <vt:lpstr>3. 시스템 구성도</vt:lpstr>
      <vt:lpstr>4. Software 구성도</vt:lpstr>
      <vt:lpstr>5. SW Architecture &gt; 5.1 Cache Solution</vt:lpstr>
      <vt:lpstr>5. SW Architecture &gt; 5.2 웹서비스 제공 방식(1/2)</vt:lpstr>
      <vt:lpstr>5. SW Architecture &gt; 5.2 웹서비스 제공 방식(2/2)</vt:lpstr>
      <vt:lpstr>5. SW Architecture &gt; 5.3 품질 관리(1/2)</vt:lpstr>
      <vt:lpstr>5. SW Architecture &gt; 5.3 품질 관리(2/2)</vt:lpstr>
      <vt:lpstr>5. SW Architecture &gt; 5.4 위치 저장 및 조회 법률</vt:lpstr>
      <vt:lpstr>5. SW Architecture &gt; 5.5 사용자 위치 정보 관리 정책</vt:lpstr>
      <vt:lpstr>5. SW Architecture &gt; 5.6 대용량 데이터 처리 방안</vt:lpstr>
      <vt:lpstr>5. SW Architecture &gt; 5.7 멀티 플랫폼 지원 방안</vt:lpstr>
      <vt:lpstr>5. SW Architecture &gt; 5.8 Cloud Storage 지원 방안</vt:lpstr>
      <vt:lpstr>PowerPoint 프레젠테이션</vt:lpstr>
      <vt:lpstr>PowerPoint 프레젠테이션</vt:lpstr>
      <vt:lpstr>PowerPoint 프레젠테이션</vt:lpstr>
      <vt:lpstr>PowerPoint 프레젠테이션</vt:lpstr>
      <vt:lpstr>1. Application 구현방안 &gt; 1.1 주요 기능</vt:lpstr>
      <vt:lpstr>1. Application 구현방안 &gt; 1.2 메뉴 구성안</vt:lpstr>
      <vt:lpstr>1. Application 구현방안 &gt; 1.3 Log-in 화면 구성안</vt:lpstr>
      <vt:lpstr>1. Application 구현방안 &gt; 1.4 위치 공유 설정 화면 구성안</vt:lpstr>
      <vt:lpstr>1. Application 구현방안 &gt; 1.5 위치 공유 조회 화면 구성안</vt:lpstr>
      <vt:lpstr>PowerPoint 프레젠테이션</vt:lpstr>
      <vt:lpstr>1. Application 구현방안 &gt; 1.7 그룹 공유 화면 구성안</vt:lpstr>
      <vt:lpstr>1. Application 구현방안 &gt; 1.8 프리미엄 인증 화면 구성안</vt:lpstr>
      <vt:lpstr>1. Application 구현방안 &gt; 1.9 프리미엄 위치공유 화면 구성안</vt:lpstr>
      <vt:lpstr>PowerPoint 프레젠테이션</vt:lpstr>
      <vt:lpstr>1. Application 구현방안 &gt; 1.11 SOS 화면 구성안</vt:lpstr>
      <vt:lpstr>PowerPoint 프레젠테이션</vt:lpstr>
      <vt:lpstr>1. Application 구현방안 &gt; 1.13 Zone+ 화면 구성안</vt:lpstr>
      <vt:lpstr>1. Application 구현방안 &gt; 1.14 등하교 알림이 시나리오</vt:lpstr>
      <vt:lpstr>1. Application 구현방안 &gt; 1.15내 위치 전송 Flow</vt:lpstr>
      <vt:lpstr>1. Application 구현방안 &gt; 1.16 위치 요청 Flow</vt:lpstr>
      <vt:lpstr>1. Application 구현방안 &gt; 1.17 공유 URL 프로세스 순서도</vt:lpstr>
      <vt:lpstr>1. Application 구현방안 &gt; 1.18 SNS 연동(1/2)</vt:lpstr>
      <vt:lpstr>1. Application 구현방안 &gt; 1.18 SNS 연동(2/2)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API Server 구현방안 &gt; 2.1 주요 기능 및 연동대상 </vt:lpstr>
      <vt:lpstr>2. API Server 구현방안 &gt; 2.2 인증 및 버전 체크</vt:lpstr>
      <vt:lpstr>2. API Server 구현방안 &gt; 2.3 User Agent 활용 방안</vt:lpstr>
      <vt:lpstr>2. API Server 구현방안 &gt; 2.4 위치 저장 및 조회</vt:lpstr>
      <vt:lpstr>2. API Server 구현방안 &gt; 2.5 공유 URL 생성 및 서비스</vt:lpstr>
      <vt:lpstr>2. API Server 구현방안 &gt; 2.6 Open API</vt:lpstr>
      <vt:lpstr>2. API Server 구현방안 &gt; 2.7 Neighborhood Watch 구현 방안</vt:lpstr>
      <vt:lpstr>PowerPoint 프레젠테이션</vt:lpstr>
      <vt:lpstr>3. Interface Server 구현방안 &gt; 3.1 주요 기능 및 연동대상 </vt:lpstr>
      <vt:lpstr>3. Interface Server 구현방안 &gt; 3.2 가입자 및 부가서비스 연동</vt:lpstr>
      <vt:lpstr>3. Interface Server 구현방안 &gt; 3.3 위치 측위 프로세스</vt:lpstr>
      <vt:lpstr>3. Interface Server 구현방안 &gt; 3.4 Push Server 연동</vt:lpstr>
      <vt:lpstr>3. Interface Server 구현방안 &gt; 3.5 Push Service 비교</vt:lpstr>
      <vt:lpstr>PowerPoint 프레젠테이션</vt:lpstr>
      <vt:lpstr>4. Web PoC 구현방안 &gt; 4.1 주요 기능</vt:lpstr>
      <vt:lpstr>PowerPoint 프레젠테이션</vt:lpstr>
      <vt:lpstr>5. Admin PoC 구현방안 &gt; 5.1 주요 기능</vt:lpstr>
      <vt:lpstr>5. Admin PoC 구현방안 &gt; 5.2 사용자 정보 관리</vt:lpstr>
      <vt:lpstr>5. Admin PoC 구현방안 &gt; 5.3 통계</vt:lpstr>
      <vt:lpstr>5. Admin PoC 구현방안 &gt; 5.4 Batch 처리 방안</vt:lpstr>
      <vt:lpstr>PowerPoint 프레젠테이션</vt:lpstr>
      <vt:lpstr>6. 데이터 Migration 방안</vt:lpstr>
      <vt:lpstr>PowerPoint 프레젠테이션</vt:lpstr>
      <vt:lpstr>7. 시스템 성능 &amp; 이중화 &gt; 7.1 시스템 성능</vt:lpstr>
      <vt:lpstr>7. 시스템 성능 &amp; 이중화 &gt; 7.2 Fail-Over</vt:lpstr>
      <vt:lpstr>PowerPoint 프레젠테이션</vt:lpstr>
      <vt:lpstr>8. 시스템 확장 방안 &gt; 8.1 Cache Server 증설 방안</vt:lpstr>
      <vt:lpstr>8. 시스템 확장 방안 &gt; 8.2 Database 증설 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추진 일정</vt:lpstr>
      <vt:lpstr>3. 단계별 산출 문서</vt:lpstr>
      <vt:lpstr>4. 수행 조직</vt:lpstr>
      <vt:lpstr>5. 투입 인력</vt:lpstr>
      <vt:lpstr>5. 투입 인력 &gt; 5.1 주요 투입 인력 상세 프로파일(1/9)</vt:lpstr>
      <vt:lpstr>5. 투입 인력 &gt; 5.1 주요 투입 인력 상세 프로파일(2/9)</vt:lpstr>
      <vt:lpstr>5. 투입 인력 &gt; 5.1 주요 투입 인력 상세 프로파일(3/9)</vt:lpstr>
      <vt:lpstr>5. 투입 인력 &gt; 5.1 주요 투입 인력 상세 프로파일(4/9)</vt:lpstr>
      <vt:lpstr>5. 투입 인력 &gt; 5.1 주요 투입 인력 상세 프로파일(5/9)</vt:lpstr>
      <vt:lpstr>5. 투입 인력 &gt; 5.1 주요 투입 인력 상세 프로파일(6/9)</vt:lpstr>
      <vt:lpstr>5. 투입 인력 &gt; 5.1 주요 투입 인력 상세 프로파일(7/9)</vt:lpstr>
      <vt:lpstr>5. 투입 인력 &gt; 5.1 주요 투입 인력 상세 프로파일(8/9)</vt:lpstr>
      <vt:lpstr>5. 투입 인력 &gt; 5.1 주요 투입 인력 상세 프로파일(9/9)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회사 소개 &gt; 1.1 일반 사항</vt:lpstr>
      <vt:lpstr>1. 회사 소개 &gt; 1.2 회사 연혁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위치정보의 보호 및 이용 등에 관한 법률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KOREA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System Name</dc:title>
  <dc:creator>All user</dc:creator>
  <cp:lastModifiedBy>해연 황</cp:lastModifiedBy>
  <cp:revision>3198</cp:revision>
  <cp:lastPrinted>2014-10-22T10:45:53Z</cp:lastPrinted>
  <dcterms:created xsi:type="dcterms:W3CDTF">2010-03-24T00:30:56Z</dcterms:created>
  <dcterms:modified xsi:type="dcterms:W3CDTF">2019-06-03T10:53:02Z</dcterms:modified>
</cp:coreProperties>
</file>